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80" r:id="rId1"/>
    <p:sldMasterId id="2147483692" r:id="rId2"/>
    <p:sldMasterId id="2147483716" r:id="rId3"/>
  </p:sldMasterIdLst>
  <p:notesMasterIdLst>
    <p:notesMasterId r:id="rId115"/>
  </p:notesMasterIdLst>
  <p:handoutMasterIdLst>
    <p:handoutMasterId r:id="rId116"/>
  </p:handoutMasterIdLst>
  <p:sldIdLst>
    <p:sldId id="256" r:id="rId4"/>
    <p:sldId id="446" r:id="rId5"/>
    <p:sldId id="1064" r:id="rId6"/>
    <p:sldId id="659" r:id="rId7"/>
    <p:sldId id="660" r:id="rId8"/>
    <p:sldId id="1087" r:id="rId9"/>
    <p:sldId id="465" r:id="rId10"/>
    <p:sldId id="635" r:id="rId11"/>
    <p:sldId id="1039" r:id="rId12"/>
    <p:sldId id="1038" r:id="rId13"/>
    <p:sldId id="1063" r:id="rId14"/>
    <p:sldId id="257" r:id="rId15"/>
    <p:sldId id="1065" r:id="rId16"/>
    <p:sldId id="1046" r:id="rId17"/>
    <p:sldId id="1047" r:id="rId18"/>
    <p:sldId id="1067" r:id="rId19"/>
    <p:sldId id="1068" r:id="rId20"/>
    <p:sldId id="1069" r:id="rId21"/>
    <p:sldId id="726" r:id="rId22"/>
    <p:sldId id="1070" r:id="rId23"/>
    <p:sldId id="1052" r:id="rId24"/>
    <p:sldId id="1071" r:id="rId25"/>
    <p:sldId id="1053" r:id="rId26"/>
    <p:sldId id="1050" r:id="rId27"/>
    <p:sldId id="1072" r:id="rId28"/>
    <p:sldId id="1077" r:id="rId29"/>
    <p:sldId id="1075" r:id="rId30"/>
    <p:sldId id="1076" r:id="rId31"/>
    <p:sldId id="1057" r:id="rId32"/>
    <p:sldId id="1060" r:id="rId33"/>
    <p:sldId id="1059" r:id="rId34"/>
    <p:sldId id="1078" r:id="rId35"/>
    <p:sldId id="812" r:id="rId36"/>
    <p:sldId id="813" r:id="rId37"/>
    <p:sldId id="453" r:id="rId38"/>
    <p:sldId id="327" r:id="rId39"/>
    <p:sldId id="328" r:id="rId40"/>
    <p:sldId id="329" r:id="rId41"/>
    <p:sldId id="333" r:id="rId42"/>
    <p:sldId id="334" r:id="rId43"/>
    <p:sldId id="330" r:id="rId44"/>
    <p:sldId id="335" r:id="rId45"/>
    <p:sldId id="336" r:id="rId46"/>
    <p:sldId id="344" r:id="rId47"/>
    <p:sldId id="341" r:id="rId48"/>
    <p:sldId id="337" r:id="rId49"/>
    <p:sldId id="342" r:id="rId50"/>
    <p:sldId id="331" r:id="rId51"/>
    <p:sldId id="464" r:id="rId52"/>
    <p:sldId id="646" r:id="rId53"/>
    <p:sldId id="343" r:id="rId54"/>
    <p:sldId id="450" r:id="rId55"/>
    <p:sldId id="396" r:id="rId56"/>
    <p:sldId id="397" r:id="rId57"/>
    <p:sldId id="415" r:id="rId58"/>
    <p:sldId id="416" r:id="rId59"/>
    <p:sldId id="417" r:id="rId60"/>
    <p:sldId id="460" r:id="rId61"/>
    <p:sldId id="419" r:id="rId62"/>
    <p:sldId id="421" r:id="rId63"/>
    <p:sldId id="420" r:id="rId64"/>
    <p:sldId id="422" r:id="rId65"/>
    <p:sldId id="457" r:id="rId66"/>
    <p:sldId id="456" r:id="rId67"/>
    <p:sldId id="459" r:id="rId68"/>
    <p:sldId id="423" r:id="rId69"/>
    <p:sldId id="424" r:id="rId70"/>
    <p:sldId id="425" r:id="rId71"/>
    <p:sldId id="1079" r:id="rId72"/>
    <p:sldId id="452" r:id="rId73"/>
    <p:sldId id="632" r:id="rId74"/>
    <p:sldId id="1081" r:id="rId75"/>
    <p:sldId id="1082" r:id="rId76"/>
    <p:sldId id="1080" r:id="rId77"/>
    <p:sldId id="1083" r:id="rId78"/>
    <p:sldId id="1084" r:id="rId79"/>
    <p:sldId id="578" r:id="rId80"/>
    <p:sldId id="426" r:id="rId81"/>
    <p:sldId id="427" r:id="rId82"/>
    <p:sldId id="428" r:id="rId83"/>
    <p:sldId id="1086" r:id="rId84"/>
    <p:sldId id="647" r:id="rId85"/>
    <p:sldId id="648" r:id="rId86"/>
    <p:sldId id="649" r:id="rId87"/>
    <p:sldId id="650" r:id="rId88"/>
    <p:sldId id="651" r:id="rId89"/>
    <p:sldId id="652" r:id="rId90"/>
    <p:sldId id="653" r:id="rId91"/>
    <p:sldId id="654" r:id="rId92"/>
    <p:sldId id="655" r:id="rId93"/>
    <p:sldId id="656" r:id="rId94"/>
    <p:sldId id="657" r:id="rId95"/>
    <p:sldId id="658" r:id="rId96"/>
    <p:sldId id="1085" r:id="rId97"/>
    <p:sldId id="430" r:id="rId98"/>
    <p:sldId id="433" r:id="rId99"/>
    <p:sldId id="434" r:id="rId100"/>
    <p:sldId id="435" r:id="rId101"/>
    <p:sldId id="436" r:id="rId102"/>
    <p:sldId id="437" r:id="rId103"/>
    <p:sldId id="438" r:id="rId104"/>
    <p:sldId id="439" r:id="rId105"/>
    <p:sldId id="440" r:id="rId106"/>
    <p:sldId id="384" r:id="rId107"/>
    <p:sldId id="385" r:id="rId108"/>
    <p:sldId id="386" r:id="rId109"/>
    <p:sldId id="387" r:id="rId110"/>
    <p:sldId id="388" r:id="rId111"/>
    <p:sldId id="441" r:id="rId112"/>
    <p:sldId id="442" r:id="rId113"/>
    <p:sldId id="443" r:id="rId1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0" autoAdjust="0"/>
    <p:restoredTop sz="92582" autoAdjust="0"/>
  </p:normalViewPr>
  <p:slideViewPr>
    <p:cSldViewPr>
      <p:cViewPr varScale="1">
        <p:scale>
          <a:sx n="117" d="100"/>
          <a:sy n="117" d="100"/>
        </p:scale>
        <p:origin x="344" y="176"/>
      </p:cViewPr>
      <p:guideLst>
        <p:guide orient="horz" pos="2137"/>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presProps" Target="pres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B47884-915D-9A47-8C90-E7D41FB6E122}" type="datetimeFigureOut">
              <a:rPr kumimoji="1" lang="zh-CN" altLang="en-US" smtClean="0"/>
              <a:t>2023/2/27</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E28F7-DDF0-6B41-8440-B5886A7F12F7}" type="slidenum">
              <a:rPr kumimoji="1" lang="zh-CN" altLang="en-US" smtClean="0"/>
              <a:t>‹#›</a:t>
            </a:fld>
            <a:endParaRPr kumimoji="1" lang="zh-CN" altLang="en-US"/>
          </a:p>
        </p:txBody>
      </p:sp>
    </p:spTree>
    <p:extLst>
      <p:ext uri="{BB962C8B-B14F-4D97-AF65-F5344CB8AC3E}">
        <p14:creationId xmlns:p14="http://schemas.microsoft.com/office/powerpoint/2010/main" val="29709214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1951DD-4DF1-4571-83EB-38AC2FEBD740}" type="datetimeFigureOut">
              <a:rPr lang="zh-CN" altLang="en-US" smtClean="0"/>
              <a:t>2023/2/27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427381-AA39-48A1-A649-7082EEC6BF7E}" type="slidenum">
              <a:rPr lang="zh-CN" altLang="en-US" smtClean="0"/>
              <a:t>‹#›</a:t>
            </a:fld>
            <a:endParaRPr lang="zh-CN" altLang="en-US"/>
          </a:p>
        </p:txBody>
      </p:sp>
    </p:spTree>
    <p:extLst>
      <p:ext uri="{BB962C8B-B14F-4D97-AF65-F5344CB8AC3E}">
        <p14:creationId xmlns:p14="http://schemas.microsoft.com/office/powerpoint/2010/main" val="19661509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a:p>
            <a:r>
              <a:rPr lang="zh-CN" altLang="en-US" dirty="0"/>
              <a:t>----- 会议笔记(17/9/17 14:02) -----</a:t>
            </a:r>
          </a:p>
          <a:p>
            <a:r>
              <a:rPr lang="zh-CN" altLang="en-US" dirty="0"/>
              <a:t>问问看大家为什么选这个课？必修课还是选修课？凑学分还是说有别的想法？</a:t>
            </a:r>
          </a:p>
          <a:p>
            <a:r>
              <a:rPr lang="zh-CN" altLang="en-US" dirty="0"/>
              <a:t>以后是不是都想进IT行业？</a:t>
            </a:r>
          </a:p>
          <a:p>
            <a:r>
              <a:rPr lang="zh-CN" altLang="en-US" dirty="0"/>
              <a:t>----- 会议笔记(17/9/17 20:19) -----</a:t>
            </a:r>
          </a:p>
          <a:p>
            <a:r>
              <a:rPr lang="zh-CN" altLang="en-US" dirty="0"/>
              <a:t>班长是哪位？安排下拉群问题</a:t>
            </a:r>
          </a:p>
          <a:p>
            <a:r>
              <a:rPr lang="zh-CN" altLang="en-US" dirty="0"/>
              <a:t>必修还是选修？</a:t>
            </a:r>
          </a:p>
          <a:p>
            <a:r>
              <a:rPr lang="zh-CN" altLang="en-US" dirty="0"/>
              <a:t>我希望咱们课能在一个相对轻松、愉悦的环境里进行，如果大家能收获一些知识，那就最好了。</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Big data</a:t>
            </a:r>
            <a:r>
              <a:rPr lang="zh-CN" altLang="en-US" dirty="0"/>
              <a:t>主要是利用开源分布式数据处理框架实现对大数据的高效处理</a:t>
            </a:r>
            <a:endParaRPr lang="en-US" altLang="zh-CN" dirty="0"/>
          </a:p>
          <a:p>
            <a:r>
              <a:rPr lang="zh-CN" altLang="en-US" dirty="0"/>
              <a:t>近似查询主要是研究采样方法和概率方法如何应用在聚集查询上，提高查询速度。以求均值为例</a:t>
            </a:r>
            <a:endParaRPr lang="en-US" altLang="zh-CN" dirty="0"/>
          </a:p>
          <a:p>
            <a:r>
              <a:rPr lang="zh-CN" altLang="en-US" dirty="0"/>
              <a:t>知识图谱查询就是将非结构化数据中的实体按照其关联关系构建一个图，将查询变成一个图的遍历、检索、匹配问题。</a:t>
            </a:r>
          </a:p>
          <a:p>
            <a:r>
              <a:rPr lang="zh-CN" altLang="en-US" dirty="0"/>
              <a:t>----- 会议笔记(17/9/17 15:28) -----</a:t>
            </a:r>
          </a:p>
          <a:p>
            <a:r>
              <a:rPr lang="zh-CN" altLang="en-US" dirty="0"/>
              <a:t>有没有人用过，了解过？</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631458F-E27E-46D5-91CC-99554434F9E8}" type="slidenum">
              <a:rPr lang="zh-CN" altLang="en-US" smtClean="0"/>
              <a:t>19</a:t>
            </a:fld>
            <a:endParaRPr lang="zh-CN" altLang="en-US"/>
          </a:p>
        </p:txBody>
      </p:sp>
    </p:spTree>
    <p:extLst>
      <p:ext uri="{BB962C8B-B14F-4D97-AF65-F5344CB8AC3E}">
        <p14:creationId xmlns:p14="http://schemas.microsoft.com/office/powerpoint/2010/main" val="83568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p:spPr>
      </p:sp>
      <p:sp>
        <p:nvSpPr>
          <p:cNvPr id="3" name="Notes Placeholder 2"/>
          <p:cNvSpPr>
            <a:spLocks noGrp="1"/>
          </p:cNvSpPr>
          <p:nvPr>
            <p:ph type="body" idx="1"/>
          </p:nvPr>
        </p:nvSpPr>
        <p:spPr/>
        <p:txBody>
          <a:bodyPr/>
          <a:lstStyle/>
          <a:p>
            <a:r>
              <a:rPr lang="en-US" dirty="0"/>
              <a:t>Box with tie = http://thenounproject.com/term/business/38242/ (Robert </a:t>
            </a:r>
            <a:r>
              <a:rPr lang="en-US" dirty="0" err="1"/>
              <a:t>Bjurshgen</a:t>
            </a:r>
            <a:r>
              <a:rPr lang="en-US" dirty="0"/>
              <a:t>)</a:t>
            </a:r>
          </a:p>
          <a:p>
            <a:endParaRPr lang="en-US" dirty="0"/>
          </a:p>
          <a:p>
            <a:r>
              <a:rPr lang="en-US" dirty="0"/>
              <a:t>People Icon = http://thenounproject.com/term/meeting/28970</a:t>
            </a:r>
            <a:endParaRPr lang="th-TH"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E7320-8F14-416F-916F-96BBABD5524D}" type="slidenum">
              <a:rPr kumimoji="0" lang="th-TH" sz="1200" b="0" i="0" u="none" strike="noStrike" kern="1200" cap="none" spc="0" normalizeH="0" baseline="0" noProof="0" smtClean="0">
                <a:ln>
                  <a:noFill/>
                </a:ln>
                <a:solidFill>
                  <a:prstClr val="black"/>
                </a:solidFill>
                <a:effectLst/>
                <a:uLnTx/>
                <a:uFillTx/>
                <a:latin typeface="Calibri"/>
                <a:ea typeface="+mn-ea"/>
                <a:cs typeface="Cordia New" panose="020B0304020202020204"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th-TH" sz="1200" b="0" i="0" u="none" strike="noStrike" kern="1200" cap="none" spc="0" normalizeH="0" baseline="0" noProof="0">
              <a:ln>
                <a:noFill/>
              </a:ln>
              <a:solidFill>
                <a:prstClr val="black"/>
              </a:solidFill>
              <a:effectLst/>
              <a:uLnTx/>
              <a:uFillTx/>
              <a:latin typeface="Calibri"/>
              <a:ea typeface="+mn-ea"/>
              <a:cs typeface="Cordia New" panose="020B0304020202020204" pitchFamily="34" charset="-34"/>
            </a:endParaRPr>
          </a:p>
        </p:txBody>
      </p:sp>
    </p:spTree>
    <p:extLst>
      <p:ext uri="{BB962C8B-B14F-4D97-AF65-F5344CB8AC3E}">
        <p14:creationId xmlns:p14="http://schemas.microsoft.com/office/powerpoint/2010/main" val="2345554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1279525"/>
            <a:ext cx="6140450" cy="3454400"/>
          </a:xfrm>
        </p:spPr>
      </p:sp>
      <p:sp>
        <p:nvSpPr>
          <p:cNvPr id="3" name="Notes Placeholder 2"/>
          <p:cNvSpPr>
            <a:spLocks noGrp="1"/>
          </p:cNvSpPr>
          <p:nvPr>
            <p:ph type="body" idx="1"/>
          </p:nvPr>
        </p:nvSpPr>
        <p:spPr/>
        <p:txBody>
          <a:bodyPr/>
          <a:lstStyle/>
          <a:p>
            <a:r>
              <a:rPr lang="en-US" dirty="0"/>
              <a:t>Box with tie = http://thenounproject.com/term/business/38242/ (Robert </a:t>
            </a:r>
            <a:r>
              <a:rPr lang="en-US" dirty="0" err="1"/>
              <a:t>Bjurshgen</a:t>
            </a:r>
            <a:r>
              <a:rPr lang="en-US" dirty="0"/>
              <a:t>)</a:t>
            </a:r>
          </a:p>
          <a:p>
            <a:endParaRPr lang="en-US" dirty="0"/>
          </a:p>
          <a:p>
            <a:r>
              <a:rPr lang="en-US" dirty="0"/>
              <a:t>People Icon = http://thenounproject.com/term/meeting/28970</a:t>
            </a:r>
            <a:endParaRPr lang="th-TH"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E7320-8F14-416F-916F-96BBABD5524D}" type="slidenum">
              <a:rPr kumimoji="0" lang="th-TH" sz="1200" b="0" i="0" u="none" strike="noStrike" kern="1200" cap="none" spc="0" normalizeH="0" baseline="0" noProof="0" smtClean="0">
                <a:ln>
                  <a:noFill/>
                </a:ln>
                <a:solidFill>
                  <a:prstClr val="black"/>
                </a:solidFill>
                <a:effectLst/>
                <a:uLnTx/>
                <a:uFillTx/>
                <a:latin typeface="Calibri"/>
                <a:ea typeface="+mn-ea"/>
                <a:cs typeface="Cordia New" panose="020B0304020202020204"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th-TH" sz="1200" b="0" i="0" u="none" strike="noStrike" kern="1200" cap="none" spc="0" normalizeH="0" baseline="0" noProof="0">
              <a:ln>
                <a:noFill/>
              </a:ln>
              <a:solidFill>
                <a:prstClr val="black"/>
              </a:solidFill>
              <a:effectLst/>
              <a:uLnTx/>
              <a:uFillTx/>
              <a:latin typeface="Calibri"/>
              <a:ea typeface="+mn-ea"/>
              <a:cs typeface="Cordia New" panose="020B0304020202020204" pitchFamily="34" charset="-34"/>
            </a:endParaRPr>
          </a:p>
        </p:txBody>
      </p:sp>
    </p:spTree>
    <p:extLst>
      <p:ext uri="{BB962C8B-B14F-4D97-AF65-F5344CB8AC3E}">
        <p14:creationId xmlns:p14="http://schemas.microsoft.com/office/powerpoint/2010/main" val="2473533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E7320-8F14-416F-916F-96BBABD5524D}" type="slidenum">
              <a:rPr kumimoji="0" lang="th-TH" sz="1200" b="0" i="0" u="none" strike="noStrike" kern="1200" cap="none" spc="0" normalizeH="0" baseline="0" noProof="0" smtClean="0">
                <a:ln>
                  <a:noFill/>
                </a:ln>
                <a:solidFill>
                  <a:prstClr val="black"/>
                </a:solidFill>
                <a:effectLst/>
                <a:uLnTx/>
                <a:uFillTx/>
                <a:latin typeface="Calibri"/>
                <a:ea typeface="+mn-ea"/>
                <a:cs typeface="Cordia New" panose="020B0304020202020204"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th-TH" sz="1200" b="0" i="0" u="none" strike="noStrike" kern="1200" cap="none" spc="0" normalizeH="0" baseline="0" noProof="0">
              <a:ln>
                <a:noFill/>
              </a:ln>
              <a:solidFill>
                <a:prstClr val="black"/>
              </a:solidFill>
              <a:effectLst/>
              <a:uLnTx/>
              <a:uFillTx/>
              <a:latin typeface="Calibri"/>
              <a:ea typeface="+mn-ea"/>
              <a:cs typeface="Cordia New" panose="020B0304020202020204" pitchFamily="34" charset="-34"/>
            </a:endParaRPr>
          </a:p>
        </p:txBody>
      </p:sp>
    </p:spTree>
    <p:extLst>
      <p:ext uri="{BB962C8B-B14F-4D97-AF65-F5344CB8AC3E}">
        <p14:creationId xmlns:p14="http://schemas.microsoft.com/office/powerpoint/2010/main" val="3064267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631458F-E27E-46D5-91CC-99554434F9E8}" type="slidenum">
              <a:rPr lang="zh-CN" altLang="en-US" smtClean="0"/>
              <a:t>33</a:t>
            </a:fld>
            <a:endParaRPr lang="zh-CN" altLang="en-US"/>
          </a:p>
        </p:txBody>
      </p:sp>
    </p:spTree>
    <p:extLst>
      <p:ext uri="{BB962C8B-B14F-4D97-AF65-F5344CB8AC3E}">
        <p14:creationId xmlns:p14="http://schemas.microsoft.com/office/powerpoint/2010/main" val="1204464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631458F-E27E-46D5-91CC-99554434F9E8}" type="slidenum">
              <a:rPr lang="zh-CN" altLang="en-US" smtClean="0"/>
              <a:t>34</a:t>
            </a:fld>
            <a:endParaRPr lang="zh-CN" altLang="en-US"/>
          </a:p>
        </p:txBody>
      </p:sp>
    </p:spTree>
    <p:extLst>
      <p:ext uri="{BB962C8B-B14F-4D97-AF65-F5344CB8AC3E}">
        <p14:creationId xmlns:p14="http://schemas.microsoft.com/office/powerpoint/2010/main" val="147135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边上再放一下参考资料</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35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427381-AA39-48A1-A649-7082EEC6BF7E}" type="slidenum">
              <a:rPr lang="zh-CN" altLang="en-US" smtClean="0"/>
              <a:t>36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所有这些设备的速度共同决定了一个程序运行的时间，在今后的程序开发中必然要对这些设备有一个较深刻的认识和理解才能有助于进行程序的性能调优</a:t>
            </a:r>
          </a:p>
          <a:p>
            <a:r>
              <a:rPr lang="zh-CN" altLang="en-US" dirty="0"/>
              <a:t>----- 会议笔记(17/9/17 15:28) -----</a:t>
            </a:r>
          </a:p>
          <a:p>
            <a:r>
              <a:rPr lang="zh-CN" altLang="en-US" dirty="0"/>
              <a:t>计算机组成原理学过没有？</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37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Big data</a:t>
            </a:r>
            <a:r>
              <a:rPr lang="zh-CN" altLang="en-US" dirty="0"/>
              <a:t>主要是利用开源分布式数据处理框架实现对大数据的高效处理</a:t>
            </a:r>
            <a:endParaRPr lang="en-US" altLang="zh-CN" dirty="0"/>
          </a:p>
          <a:p>
            <a:r>
              <a:rPr lang="zh-CN" altLang="en-US" dirty="0"/>
              <a:t>近似查询主要是研究采样方法和概率方法如何应用在聚集查询上，提高查询速度。以求均值为例</a:t>
            </a:r>
            <a:endParaRPr lang="en-US" altLang="zh-CN" dirty="0"/>
          </a:p>
          <a:p>
            <a:r>
              <a:rPr lang="zh-CN" altLang="en-US" dirty="0"/>
              <a:t>知识图谱查询就是将非结构化数据中的实体按照其关联关系构建一个图，将查询变成一个图的遍历、检索、匹配问题。</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427381-AA39-48A1-A649-7082EEC6BF7E}" type="slidenum">
              <a:rPr lang="zh-CN" altLang="en-US" smtClean="0"/>
              <a:t>38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427381-AA39-48A1-A649-7082EEC6BF7E}" type="slidenum">
              <a:rPr lang="zh-CN" altLang="en-US" smtClean="0"/>
              <a:t>39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427381-AA39-48A1-A649-7082EEC6BF7E}" type="slidenum">
              <a:rPr lang="zh-CN" altLang="en-US" smtClean="0"/>
              <a:t>40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a:p>
            <a:r>
              <a:rPr lang="zh-CN" altLang="en-US" dirty="0"/>
              <a:t>----- 会议笔记(17/9/17 15:28) -----</a:t>
            </a:r>
          </a:p>
          <a:p>
            <a:r>
              <a:rPr lang="zh-CN" altLang="en-US" dirty="0"/>
              <a:t>介绍下我们用磁带来存储AMS数据</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41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42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43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以王者荣耀为例，将网络传输和显卡显示，就是调用系统实现业务逻辑</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44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45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46</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47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rPr>
              <a:t>数字经济时代，大数据、</a:t>
            </a:r>
            <a:r>
              <a:rPr lang="en-GB" altLang="zh-CN" dirty="0">
                <a:effectLst/>
              </a:rPr>
              <a:t>AI</a:t>
            </a:r>
            <a:r>
              <a:rPr lang="zh-CN" altLang="en-GB" dirty="0">
                <a:effectLst/>
              </a:rPr>
              <a:t>、</a:t>
            </a:r>
            <a:r>
              <a:rPr lang="zh-CN" altLang="en-US" dirty="0">
                <a:effectLst/>
              </a:rPr>
              <a:t>移动互联网、云计算、</a:t>
            </a:r>
            <a:r>
              <a:rPr lang="en-US" altLang="zh-CN" dirty="0">
                <a:effectLst/>
              </a:rPr>
              <a:t>5</a:t>
            </a:r>
            <a:r>
              <a:rPr lang="en-GB" altLang="zh-CN" dirty="0">
                <a:effectLst/>
              </a:rPr>
              <a:t>G</a:t>
            </a:r>
            <a:r>
              <a:rPr lang="zh-CN" altLang="en-US" dirty="0">
                <a:effectLst/>
              </a:rPr>
              <a:t>等新一代信息技术的加速创新突破和应用，催生出了海量的图像、视频、语音、文本等非结构化数据</a:t>
            </a:r>
            <a:r>
              <a:rPr lang="en-US" altLang="zh-CN" dirty="0">
                <a:effectLst/>
              </a:rPr>
              <a:t>(</a:t>
            </a:r>
            <a:r>
              <a:rPr kumimoji="1" lang="zh-CN" altLang="en-US" dirty="0"/>
              <a:t>数据类型越来越丰富，多样化，但是数据类型的抽象程度越来越低</a:t>
            </a:r>
            <a:r>
              <a:rPr lang="en-US" altLang="zh-CN" dirty="0">
                <a:effectLst/>
              </a:rPr>
              <a:t>)</a:t>
            </a:r>
            <a:r>
              <a:rPr lang="zh-CN" altLang="en-US" dirty="0">
                <a:effectLst/>
              </a:rPr>
              <a:t>，占所有数据的</a:t>
            </a:r>
            <a:r>
              <a:rPr lang="en-US" altLang="zh-CN" dirty="0">
                <a:effectLst/>
              </a:rPr>
              <a:t>80%</a:t>
            </a:r>
            <a:r>
              <a:rPr lang="zh-CN" altLang="en-US" dirty="0">
                <a:effectLst/>
              </a:rPr>
              <a:t>以上，这对非结构化数据的存储、使用和管理提出了更高要求，</a:t>
            </a:r>
            <a:r>
              <a:rPr lang="en-GB" altLang="zh-CN" dirty="0">
                <a:effectLst/>
              </a:rPr>
              <a:t>IT</a:t>
            </a:r>
            <a:r>
              <a:rPr lang="zh-CN" altLang="en-US" dirty="0">
                <a:effectLst/>
              </a:rPr>
              <a:t>基础设施因此面临沉重的性能压力。</a:t>
            </a:r>
            <a:endParaRPr kumimoji="1" lang="en-US" altLang="zh-CN" dirty="0"/>
          </a:p>
        </p:txBody>
      </p:sp>
      <p:sp>
        <p:nvSpPr>
          <p:cNvPr id="4" name="灯片编号占位符 3"/>
          <p:cNvSpPr>
            <a:spLocks noGrp="1"/>
          </p:cNvSpPr>
          <p:nvPr>
            <p:ph type="sldNum" sz="quarter" idx="5"/>
          </p:nvPr>
        </p:nvSpPr>
        <p:spPr/>
        <p:txBody>
          <a:bodyPr/>
          <a:lstStyle/>
          <a:p>
            <a:fld id="{1631458F-E27E-46D5-91CC-99554434F9E8}" type="slidenum">
              <a:rPr lang="zh-CN" altLang="en-US" smtClean="0"/>
              <a:t>3</a:t>
            </a:fld>
            <a:endParaRPr lang="zh-CN" altLang="en-US"/>
          </a:p>
        </p:txBody>
      </p:sp>
    </p:spTree>
    <p:extLst>
      <p:ext uri="{BB962C8B-B14F-4D97-AF65-F5344CB8AC3E}">
        <p14:creationId xmlns:p14="http://schemas.microsoft.com/office/powerpoint/2010/main" val="3991257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427381-AA39-48A1-A649-7082EEC6BF7E}" type="slidenum">
              <a:rPr lang="zh-CN" altLang="en-US" smtClean="0"/>
              <a:t>48</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427381-AA39-48A1-A649-7082EEC6BF7E}" type="slidenum">
              <a:rPr lang="zh-CN" altLang="en-US" smtClean="0"/>
              <a:t>49</a:t>
            </a:fld>
            <a:endParaRPr lang="zh-CN" altLang="en-US"/>
          </a:p>
        </p:txBody>
      </p:sp>
    </p:spTree>
    <p:extLst>
      <p:ext uri="{BB962C8B-B14F-4D97-AF65-F5344CB8AC3E}">
        <p14:creationId xmlns:p14="http://schemas.microsoft.com/office/powerpoint/2010/main" val="3408042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427381-AA39-48A1-A649-7082EEC6BF7E}" type="slidenum">
              <a:rPr lang="zh-CN" altLang="en-US" smtClean="0"/>
              <a:t>50</a:t>
            </a:fld>
            <a:endParaRPr lang="zh-CN" altLang="en-US"/>
          </a:p>
        </p:txBody>
      </p:sp>
    </p:spTree>
    <p:extLst>
      <p:ext uri="{BB962C8B-B14F-4D97-AF65-F5344CB8AC3E}">
        <p14:creationId xmlns:p14="http://schemas.microsoft.com/office/powerpoint/2010/main" val="904597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编译就好比吃桌餐，大家点好了菜，菜全部烧好了，再一起吃</a:t>
            </a:r>
            <a:endParaRPr lang="en-US" altLang="zh-CN" dirty="0"/>
          </a:p>
          <a:p>
            <a:r>
              <a:rPr lang="zh-CN" altLang="en-US" dirty="0"/>
              <a:t>解释就好比吃火锅，大家是边涮边吃</a:t>
            </a:r>
            <a:endParaRPr lang="en-US" altLang="zh-CN" dirty="0"/>
          </a:p>
          <a:p>
            <a:r>
              <a:rPr lang="zh-CN" altLang="en-US" dirty="0"/>
              <a:t>优缺点：编译，做了一桌川菜，来了一个浙江人，吃不了辣。但是做一桌菜比较方便。</a:t>
            </a:r>
            <a:endParaRPr lang="en-US" altLang="zh-CN" dirty="0"/>
          </a:p>
          <a:p>
            <a:r>
              <a:rPr lang="en-US" altLang="zh-CN" baseline="0" dirty="0"/>
              <a:t>        </a:t>
            </a:r>
            <a:r>
              <a:rPr lang="zh-CN" altLang="en-US" baseline="0" dirty="0"/>
              <a:t>解释，随便来多少人，清汤、红油，每个人都有自己的</a:t>
            </a:r>
            <a:r>
              <a:rPr lang="en-US" altLang="zh-CN" baseline="0" dirty="0"/>
              <a:t>style</a:t>
            </a:r>
            <a:r>
              <a:rPr lang="zh-CN" altLang="en-US" baseline="0" dirty="0"/>
              <a:t>。每个人都要自己动手涮，麻烦。</a:t>
            </a:r>
          </a:p>
          <a:p>
            <a:r>
              <a:rPr lang="zh-CN" altLang="en-US" baseline="0" dirty="0"/>
              <a:t>----- 会议笔记(17/9/17 20:19) -----</a:t>
            </a:r>
          </a:p>
          <a:p>
            <a:r>
              <a:rPr lang="zh-CN" altLang="en-US" baseline="0" dirty="0"/>
              <a:t>编译执行和解释执行各有什么优缺点</a:t>
            </a:r>
            <a:endParaRPr lang="zh-CN" altLang="en-US"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51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427381-AA39-48A1-A649-7082EEC6BF7E}" type="slidenum">
              <a:rPr lang="zh-CN" altLang="en-US" smtClean="0"/>
              <a:t>52</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Scala</a:t>
            </a:r>
            <a:r>
              <a:rPr lang="zh-CN" altLang="en-US" dirty="0"/>
              <a:t>基于</a:t>
            </a:r>
            <a:r>
              <a:rPr lang="en-US" altLang="zh-CN" dirty="0"/>
              <a:t>JVM</a:t>
            </a:r>
            <a:r>
              <a:rPr lang="zh-CN" altLang="en-US" dirty="0"/>
              <a:t>运行，支持</a:t>
            </a:r>
            <a:r>
              <a:rPr lang="en-US" altLang="zh-CN" dirty="0"/>
              <a:t>java</a:t>
            </a:r>
            <a:r>
              <a:rPr lang="zh-CN" altLang="en-US" dirty="0"/>
              <a:t>开发</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53</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Scala</a:t>
            </a:r>
            <a:r>
              <a:rPr lang="zh-CN" altLang="en-US" dirty="0"/>
              <a:t>基于</a:t>
            </a:r>
            <a:r>
              <a:rPr lang="en-US" altLang="zh-CN" dirty="0"/>
              <a:t>JVM</a:t>
            </a:r>
            <a:r>
              <a:rPr lang="zh-CN" altLang="en-US" dirty="0"/>
              <a:t>运行，支持</a:t>
            </a:r>
            <a:r>
              <a:rPr lang="en-US" altLang="zh-CN" dirty="0"/>
              <a:t>java</a:t>
            </a:r>
            <a:r>
              <a:rPr lang="zh-CN" altLang="en-US" dirty="0"/>
              <a:t>开发</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54</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Scala</a:t>
            </a:r>
            <a:r>
              <a:rPr lang="zh-CN" altLang="en-US" dirty="0"/>
              <a:t>基于</a:t>
            </a:r>
            <a:r>
              <a:rPr lang="en-US" altLang="zh-CN" dirty="0"/>
              <a:t>JVM</a:t>
            </a:r>
            <a:r>
              <a:rPr lang="zh-CN" altLang="en-US" dirty="0"/>
              <a:t>运行，支持</a:t>
            </a:r>
            <a:r>
              <a:rPr lang="en-US" altLang="zh-CN" dirty="0"/>
              <a:t>java</a:t>
            </a:r>
            <a:r>
              <a:rPr lang="zh-CN" altLang="en-US" dirty="0"/>
              <a:t>开发</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55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Scala</a:t>
            </a:r>
            <a:r>
              <a:rPr lang="zh-CN" altLang="en-US" dirty="0"/>
              <a:t>基于</a:t>
            </a:r>
            <a:r>
              <a:rPr lang="en-US" altLang="zh-CN" dirty="0"/>
              <a:t>JVM</a:t>
            </a:r>
            <a:r>
              <a:rPr lang="zh-CN" altLang="en-US" dirty="0"/>
              <a:t>运行，支持</a:t>
            </a:r>
            <a:r>
              <a:rPr lang="en-US" altLang="zh-CN" dirty="0"/>
              <a:t>java</a:t>
            </a:r>
            <a:r>
              <a:rPr lang="zh-CN" altLang="en-US" dirty="0"/>
              <a:t>开发</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56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Scala</a:t>
            </a:r>
            <a:r>
              <a:rPr lang="zh-CN" altLang="en-US" dirty="0"/>
              <a:t>基于</a:t>
            </a:r>
            <a:r>
              <a:rPr lang="en-US" altLang="zh-CN" dirty="0"/>
              <a:t>JVM</a:t>
            </a:r>
            <a:r>
              <a:rPr lang="zh-CN" altLang="en-US" dirty="0"/>
              <a:t>运行，支持</a:t>
            </a:r>
            <a:r>
              <a:rPr lang="en-US" altLang="zh-CN" dirty="0"/>
              <a:t>java</a:t>
            </a:r>
            <a:r>
              <a:rPr lang="zh-CN" altLang="en-US" dirty="0"/>
              <a:t>开发</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57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Big data</a:t>
            </a:r>
            <a:r>
              <a:rPr lang="zh-CN" altLang="en-US" dirty="0"/>
              <a:t>主要是利用开源分布式数据处理框架实现对大数据的高效处理</a:t>
            </a:r>
            <a:endParaRPr lang="en-US" altLang="zh-CN" dirty="0"/>
          </a:p>
          <a:p>
            <a:r>
              <a:rPr lang="zh-CN" altLang="en-US" dirty="0"/>
              <a:t>近似查询主要是研究采样方法和概率方法如何应用在聚集查询上，提高查询速度。以求均值为例</a:t>
            </a:r>
            <a:endParaRPr lang="en-US" altLang="zh-CN" dirty="0"/>
          </a:p>
          <a:p>
            <a:r>
              <a:rPr lang="zh-CN" altLang="en-US" dirty="0"/>
              <a:t>知识图谱查询就是将非结构化数据中的实体按照其关联关系构建一个图，将查询变成一个图的遍历、检索、匹配问题。</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4</a:t>
            </a:fld>
            <a:endParaRPr lang="zh-CN" altLang="en-US"/>
          </a:p>
        </p:txBody>
      </p:sp>
    </p:spTree>
    <p:extLst>
      <p:ext uri="{BB962C8B-B14F-4D97-AF65-F5344CB8AC3E}">
        <p14:creationId xmlns:p14="http://schemas.microsoft.com/office/powerpoint/2010/main" val="1743315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58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32</a:t>
            </a:r>
            <a:r>
              <a:rPr lang="zh-CN" altLang="en-US" dirty="0"/>
              <a:t>位</a:t>
            </a:r>
            <a:r>
              <a:rPr lang="zh-CN" altLang="en-US" baseline="0" dirty="0"/>
              <a:t> </a:t>
            </a:r>
            <a:r>
              <a:rPr lang="en-US" altLang="zh-CN" baseline="0" dirty="0"/>
              <a:t>C</a:t>
            </a:r>
            <a:r>
              <a:rPr lang="zh-CN" altLang="en-US" baseline="0" dirty="0"/>
              <a:t>举例  </a:t>
            </a:r>
            <a:r>
              <a:rPr lang="en-US" altLang="zh-CN" baseline="0" dirty="0"/>
              <a:t>long 4</a:t>
            </a:r>
            <a:r>
              <a:rPr lang="zh-CN" altLang="en-US" baseline="0" dirty="0"/>
              <a:t>字节 </a:t>
            </a:r>
            <a:r>
              <a:rPr lang="en-US" altLang="zh-CN" baseline="0" dirty="0"/>
              <a:t>64</a:t>
            </a:r>
            <a:r>
              <a:rPr lang="zh-CN" altLang="en-US" baseline="0" dirty="0"/>
              <a:t>位 </a:t>
            </a:r>
            <a:r>
              <a:rPr lang="en-US" altLang="zh-CN" baseline="0" dirty="0"/>
              <a:t>8</a:t>
            </a:r>
            <a:r>
              <a:rPr lang="zh-CN" altLang="en-US" baseline="0" dirty="0"/>
              <a:t>字节</a:t>
            </a:r>
            <a:endParaRPr lang="zh-CN" altLang="en-US"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59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Scala</a:t>
            </a:r>
            <a:r>
              <a:rPr lang="zh-CN" altLang="en-US" dirty="0"/>
              <a:t>基于</a:t>
            </a:r>
            <a:r>
              <a:rPr lang="en-US" altLang="zh-CN" dirty="0"/>
              <a:t>JVM</a:t>
            </a:r>
            <a:r>
              <a:rPr lang="zh-CN" altLang="en-US" dirty="0"/>
              <a:t>运行，支持</a:t>
            </a:r>
            <a:r>
              <a:rPr lang="en-US" altLang="zh-CN" dirty="0"/>
              <a:t>java</a:t>
            </a:r>
            <a:r>
              <a:rPr lang="zh-CN" altLang="en-US" dirty="0"/>
              <a:t>开发</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60</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Scala</a:t>
            </a:r>
            <a:r>
              <a:rPr lang="zh-CN" altLang="en-US" dirty="0"/>
              <a:t>基于</a:t>
            </a:r>
            <a:r>
              <a:rPr lang="en-US" altLang="zh-CN" dirty="0"/>
              <a:t>JVM</a:t>
            </a:r>
            <a:r>
              <a:rPr lang="zh-CN" altLang="en-US" dirty="0"/>
              <a:t>运行，支持</a:t>
            </a:r>
            <a:r>
              <a:rPr lang="en-US" altLang="zh-CN" dirty="0"/>
              <a:t>java</a:t>
            </a:r>
            <a:r>
              <a:rPr lang="zh-CN" altLang="en-US" dirty="0"/>
              <a:t>开发</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61</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Java </a:t>
            </a:r>
            <a:r>
              <a:rPr lang="zh-CN" altLang="en-US" dirty="0"/>
              <a:t>语言具有动态特性。</a:t>
            </a:r>
            <a:r>
              <a:rPr lang="en-US" altLang="zh-CN" dirty="0"/>
              <a:t>Java </a:t>
            </a:r>
            <a:r>
              <a:rPr lang="zh-CN" altLang="en-US" dirty="0"/>
              <a:t>动态特性是其面向对象设计方法的扩展，允许程序动态地装入运行过程中所需的类，这是 </a:t>
            </a:r>
            <a:r>
              <a:rPr lang="en-US" altLang="zh-CN" dirty="0"/>
              <a:t>C++ </a:t>
            </a:r>
            <a:r>
              <a:rPr lang="zh-CN" altLang="en-US" dirty="0"/>
              <a:t>进行面向对象程序设计所无法实现的。</a:t>
            </a:r>
            <a:r>
              <a:rPr lang="en-US" altLang="zh-CN" dirty="0"/>
              <a:t>C++ </a:t>
            </a:r>
            <a:r>
              <a:rPr lang="zh-CN" altLang="en-US" dirty="0"/>
              <a:t>程序设计过程中，每当在类中增加一个实例变量或一种成员函数后，引用该类的所有子类都必须重新编译，否则将导致程序崩溃。</a:t>
            </a:r>
            <a:r>
              <a:rPr lang="en-US" altLang="zh-CN" dirty="0"/>
              <a:t>Java</a:t>
            </a:r>
            <a:r>
              <a:rPr lang="zh-CN" altLang="en-US" dirty="0"/>
              <a:t>采取如下措施来解决此类问题。</a:t>
            </a:r>
          </a:p>
          <a:p>
            <a:endParaRPr lang="zh-CN" altLang="en-US" dirty="0"/>
          </a:p>
          <a:p>
            <a:r>
              <a:rPr lang="zh-CN" altLang="en-US" dirty="0"/>
              <a:t>（</a:t>
            </a:r>
            <a:r>
              <a:rPr lang="en-US" altLang="zh-CN" dirty="0"/>
              <a:t>1</a:t>
            </a:r>
            <a:r>
              <a:rPr lang="zh-CN" altLang="en-US" dirty="0"/>
              <a:t>）</a:t>
            </a:r>
            <a:r>
              <a:rPr lang="en-US" altLang="zh-CN" dirty="0"/>
              <a:t>Java</a:t>
            </a:r>
            <a:r>
              <a:rPr lang="zh-CN" altLang="en-US" dirty="0"/>
              <a:t>编译器不是将对实例变量和成员函数的引用编译为数值引用，而是将符号引用信息在字节码中保存后传递给解释器，再由解释器在完成动态连接类后，将符号引用信息转换为数据偏移量。存储器生成的对象不在编译过程中决定，而是延迟到运行时由解释器确定。这样，对类中变量和方法进行更新时就不至于影响现存的代码。解释执行字节码时，这种符号信息的查找和转换过程仅在一个新的名字出现时才进行一次，随后代码便可以全速执行。</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62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Java </a:t>
            </a:r>
            <a:r>
              <a:rPr lang="zh-CN" altLang="en-US" dirty="0"/>
              <a:t>语言具有动态特性。</a:t>
            </a:r>
            <a:r>
              <a:rPr lang="en-US" altLang="zh-CN" dirty="0"/>
              <a:t>Java </a:t>
            </a:r>
            <a:r>
              <a:rPr lang="zh-CN" altLang="en-US" dirty="0"/>
              <a:t>动态特性是其面向对象设计方法的扩展，允许程序动态地装入运行过程中所需的类，这是 </a:t>
            </a:r>
            <a:r>
              <a:rPr lang="en-US" altLang="zh-CN" dirty="0"/>
              <a:t>C++ </a:t>
            </a:r>
            <a:r>
              <a:rPr lang="zh-CN" altLang="en-US" dirty="0"/>
              <a:t>进行面向对象程序设计所无法实现的。</a:t>
            </a:r>
            <a:r>
              <a:rPr lang="en-US" altLang="zh-CN" dirty="0"/>
              <a:t>C++ </a:t>
            </a:r>
            <a:r>
              <a:rPr lang="zh-CN" altLang="en-US" dirty="0"/>
              <a:t>程序设计过程中，每当在类中增加一个实例变量或一种成员函数后，引用该类的所有子类都必须重新编译，否则将导致程序崩溃。</a:t>
            </a:r>
            <a:r>
              <a:rPr lang="en-US" altLang="zh-CN" dirty="0"/>
              <a:t>Java</a:t>
            </a:r>
            <a:r>
              <a:rPr lang="zh-CN" altLang="en-US" dirty="0"/>
              <a:t>采取如下措施来解决此类问题。</a:t>
            </a:r>
          </a:p>
          <a:p>
            <a:endParaRPr lang="zh-CN" altLang="en-US" dirty="0"/>
          </a:p>
          <a:p>
            <a:r>
              <a:rPr lang="zh-CN" altLang="en-US" dirty="0"/>
              <a:t>（</a:t>
            </a:r>
            <a:r>
              <a:rPr lang="en-US" altLang="zh-CN" dirty="0"/>
              <a:t>1</a:t>
            </a:r>
            <a:r>
              <a:rPr lang="zh-CN" altLang="en-US" dirty="0"/>
              <a:t>）</a:t>
            </a:r>
            <a:r>
              <a:rPr lang="en-US" altLang="zh-CN" dirty="0"/>
              <a:t>Java</a:t>
            </a:r>
            <a:r>
              <a:rPr lang="zh-CN" altLang="en-US" dirty="0"/>
              <a:t>编译器不是将对实例变量和成员函数的引用编译为数值引用，而是将符号引用信息在字节码中保存后传递给解释器，再由解释器在完成动态连接类后，将符号引用信息转换为数据偏移量。存储器生成的对象不在编译过程中决定，而是延迟到运行时由解释器确定。这样，对类中变量和方法进行更新时就不至于影响现存的代码。解释执行字节码时，这种符号信息的查找和转换过程仅在一个新的名字出现时才进行一次，随后代码便可以全速执行。</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63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Java </a:t>
            </a:r>
            <a:r>
              <a:rPr lang="zh-CN" altLang="en-US" dirty="0"/>
              <a:t>语言具有动态特性。</a:t>
            </a:r>
            <a:r>
              <a:rPr lang="en-US" altLang="zh-CN" dirty="0"/>
              <a:t>Java </a:t>
            </a:r>
            <a:r>
              <a:rPr lang="zh-CN" altLang="en-US" dirty="0"/>
              <a:t>动态特性是其面向对象设计方法的扩展，允许程序动态地装入运行过程中所需的类，这是 </a:t>
            </a:r>
            <a:r>
              <a:rPr lang="en-US" altLang="zh-CN" dirty="0"/>
              <a:t>C++ </a:t>
            </a:r>
            <a:r>
              <a:rPr lang="zh-CN" altLang="en-US" dirty="0"/>
              <a:t>进行面向对象程序设计所无法实现的。</a:t>
            </a:r>
            <a:r>
              <a:rPr lang="en-US" altLang="zh-CN" dirty="0"/>
              <a:t>C++ </a:t>
            </a:r>
            <a:r>
              <a:rPr lang="zh-CN" altLang="en-US" dirty="0"/>
              <a:t>程序设计过程中，每当在类中增加一个实例变量或一种成员函数后，引用该类的所有子类都必须重新编译，否则将导致程序崩溃。</a:t>
            </a:r>
            <a:r>
              <a:rPr lang="en-US" altLang="zh-CN" dirty="0"/>
              <a:t>Java</a:t>
            </a:r>
            <a:r>
              <a:rPr lang="zh-CN" altLang="en-US" dirty="0"/>
              <a:t>采取如下措施来解决此类问题。</a:t>
            </a:r>
          </a:p>
          <a:p>
            <a:endParaRPr lang="zh-CN" altLang="en-US" dirty="0"/>
          </a:p>
          <a:p>
            <a:r>
              <a:rPr lang="zh-CN" altLang="en-US" dirty="0"/>
              <a:t>（</a:t>
            </a:r>
            <a:r>
              <a:rPr lang="en-US" altLang="zh-CN" dirty="0"/>
              <a:t>1</a:t>
            </a:r>
            <a:r>
              <a:rPr lang="zh-CN" altLang="en-US" dirty="0"/>
              <a:t>）</a:t>
            </a:r>
            <a:r>
              <a:rPr lang="en-US" altLang="zh-CN" dirty="0"/>
              <a:t>Java</a:t>
            </a:r>
            <a:r>
              <a:rPr lang="zh-CN" altLang="en-US" dirty="0"/>
              <a:t>编译器不是将对实例变量和成员函数的引用编译为数值引用，而是将符号引用信息在字节码中保存后传递给解释器，再由解释器在完成动态连接类后，将符号引用信息转换为数据偏移量。存储器生成的对象不在编译过程中决定，而是延迟到运行时由解释器确定。这样，对类中变量和方法进行更新时就不至于影响现存的代码。解释执行字节码时，这种符号信息的查找和转换过程仅在一个新的名字出现时才进行一次，随后代码便可以全速执行。</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64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Java </a:t>
            </a:r>
            <a:r>
              <a:rPr lang="zh-CN" altLang="en-US" dirty="0"/>
              <a:t>语言具有动态特性。</a:t>
            </a:r>
            <a:r>
              <a:rPr lang="en-US" altLang="zh-CN" dirty="0"/>
              <a:t>Java </a:t>
            </a:r>
            <a:r>
              <a:rPr lang="zh-CN" altLang="en-US" dirty="0"/>
              <a:t>动态特性是其面向对象设计方法的扩展，允许程序动态地装入运行过程中所需的类，这是 </a:t>
            </a:r>
            <a:r>
              <a:rPr lang="en-US" altLang="zh-CN" dirty="0"/>
              <a:t>C++ </a:t>
            </a:r>
            <a:r>
              <a:rPr lang="zh-CN" altLang="en-US" dirty="0"/>
              <a:t>进行面向对象程序设计所无法实现的。</a:t>
            </a:r>
            <a:r>
              <a:rPr lang="en-US" altLang="zh-CN" dirty="0"/>
              <a:t>C++ </a:t>
            </a:r>
            <a:r>
              <a:rPr lang="zh-CN" altLang="en-US" dirty="0"/>
              <a:t>程序设计过程中，每当在类中增加一个实例变量或一种成员函数后，引用该类的所有子类都必须重新编译，否则将导致程序崩溃。</a:t>
            </a:r>
            <a:r>
              <a:rPr lang="en-US" altLang="zh-CN" dirty="0"/>
              <a:t>Java</a:t>
            </a:r>
            <a:r>
              <a:rPr lang="zh-CN" altLang="en-US" dirty="0"/>
              <a:t>采取如下措施来解决此类问题。</a:t>
            </a:r>
          </a:p>
          <a:p>
            <a:endParaRPr lang="zh-CN" altLang="en-US" dirty="0"/>
          </a:p>
          <a:p>
            <a:r>
              <a:rPr lang="zh-CN" altLang="en-US" dirty="0"/>
              <a:t>（</a:t>
            </a:r>
            <a:r>
              <a:rPr lang="en-US" altLang="zh-CN" dirty="0"/>
              <a:t>1</a:t>
            </a:r>
            <a:r>
              <a:rPr lang="zh-CN" altLang="en-US" dirty="0"/>
              <a:t>）</a:t>
            </a:r>
            <a:r>
              <a:rPr lang="en-US" altLang="zh-CN" dirty="0"/>
              <a:t>Java</a:t>
            </a:r>
            <a:r>
              <a:rPr lang="zh-CN" altLang="en-US" dirty="0"/>
              <a:t>编译器不是将对实例变量和成员函数的引用编译为数值引用，而是将符号引用信息在字节码中保存后传递给解释器，再由解释器在完成动态连接类后，将符号引用信息转换为数据偏移量。存储器生成的对象不在编译过程中决定，而是延迟到运行时由解释器确定。这样，对类中变量和方法进行更新时就不至于影响现存的代码。解释执行字节码时，这种符号信息的查找和转换过程仅在一个新的名字出现时才进行一次，随后代码便可以全速执行。</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65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Java </a:t>
            </a:r>
            <a:r>
              <a:rPr lang="zh-CN" altLang="en-US" dirty="0"/>
              <a:t>语言具有动态特性。</a:t>
            </a:r>
            <a:r>
              <a:rPr lang="en-US" altLang="zh-CN" dirty="0"/>
              <a:t>Java </a:t>
            </a:r>
            <a:r>
              <a:rPr lang="zh-CN" altLang="en-US" dirty="0"/>
              <a:t>动态特性是其面向对象设计方法的扩展，允许程序动态地装入运行过程中所需的类，这是 </a:t>
            </a:r>
            <a:r>
              <a:rPr lang="en-US" altLang="zh-CN" dirty="0"/>
              <a:t>C++ </a:t>
            </a:r>
            <a:r>
              <a:rPr lang="zh-CN" altLang="en-US" dirty="0"/>
              <a:t>进行面向对象程序设计所无法实现的。</a:t>
            </a:r>
            <a:r>
              <a:rPr lang="en-US" altLang="zh-CN" dirty="0"/>
              <a:t>C++ </a:t>
            </a:r>
            <a:r>
              <a:rPr lang="zh-CN" altLang="en-US" dirty="0"/>
              <a:t>程序设计过程中，每当在类中增加一个实例变量或一种成员函数后，引用该类的所有子类都必须重新编译，否则将导致程序崩溃。</a:t>
            </a:r>
            <a:r>
              <a:rPr lang="en-US" altLang="zh-CN" dirty="0"/>
              <a:t>Java</a:t>
            </a:r>
            <a:r>
              <a:rPr lang="zh-CN" altLang="en-US" dirty="0"/>
              <a:t>采取如下措施来解决此类问题。</a:t>
            </a:r>
          </a:p>
          <a:p>
            <a:endParaRPr lang="zh-CN" altLang="en-US" dirty="0"/>
          </a:p>
          <a:p>
            <a:r>
              <a:rPr lang="zh-CN" altLang="en-US" dirty="0"/>
              <a:t>（</a:t>
            </a:r>
            <a:r>
              <a:rPr lang="en-US" altLang="zh-CN" dirty="0"/>
              <a:t>1</a:t>
            </a:r>
            <a:r>
              <a:rPr lang="zh-CN" altLang="en-US" dirty="0"/>
              <a:t>）</a:t>
            </a:r>
            <a:r>
              <a:rPr lang="en-US" altLang="zh-CN" dirty="0"/>
              <a:t>Java</a:t>
            </a:r>
            <a:r>
              <a:rPr lang="zh-CN" altLang="en-US" dirty="0"/>
              <a:t>编译器不是将对实例变量和成员函数的引用编译为数值引用，而是将符号引用信息在字节码中保存后传递给解释器，再由解释器在完成动态连接类后，将符号引用信息转换为数据偏移量。存储器生成的对象不在编译过程中决定，而是延迟到运行时由解释器确定。这样，对类中变量和方法进行更新时就不至于影响现存的代码。解释执行字节码时，这种符号信息的查找和转换过程仅在一个新的名字出现时才进行一次，随后代码便可以全速执行。</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66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Jsp</a:t>
            </a:r>
            <a:r>
              <a:rPr lang="en-US" altLang="zh-CN" baseline="0" dirty="0"/>
              <a:t> </a:t>
            </a:r>
            <a:r>
              <a:rPr lang="zh-CN" altLang="en-US" baseline="0" dirty="0"/>
              <a:t>动态页面 </a:t>
            </a:r>
            <a:r>
              <a:rPr lang="en-US" altLang="zh-CN" baseline="0" dirty="0" err="1"/>
              <a:t>jsf</a:t>
            </a:r>
            <a:r>
              <a:rPr lang="en-US" altLang="zh-CN" baseline="0" dirty="0"/>
              <a:t> web</a:t>
            </a:r>
            <a:r>
              <a:rPr lang="zh-CN" altLang="en-US" baseline="0" dirty="0"/>
              <a:t>程序服务器端的开发框架</a:t>
            </a:r>
            <a:endParaRPr lang="zh-CN" altLang="en-US"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67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Big data</a:t>
            </a:r>
            <a:r>
              <a:rPr lang="zh-CN" altLang="en-US" dirty="0"/>
              <a:t>主要是利用开源分布式数据处理框架实现对大数据的高效处理</a:t>
            </a:r>
            <a:endParaRPr lang="en-US" altLang="zh-CN" dirty="0"/>
          </a:p>
          <a:p>
            <a:r>
              <a:rPr lang="zh-CN" altLang="en-US" dirty="0"/>
              <a:t>近似查询主要是研究采样方法和概率方法如何应用在聚集查询上，提高查询速度。以求均值为例</a:t>
            </a:r>
            <a:endParaRPr lang="en-US" altLang="zh-CN" dirty="0"/>
          </a:p>
          <a:p>
            <a:r>
              <a:rPr lang="zh-CN" altLang="en-US" dirty="0"/>
              <a:t>知识图谱查询就是将非结构化数据中的实体按照其关联关系构建一个图，将查询变成一个图的遍历、检索、匹配问题。</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5</a:t>
            </a:fld>
            <a:endParaRPr lang="zh-CN" altLang="en-US"/>
          </a:p>
        </p:txBody>
      </p:sp>
    </p:spTree>
    <p:extLst>
      <p:ext uri="{BB962C8B-B14F-4D97-AF65-F5344CB8AC3E}">
        <p14:creationId xmlns:p14="http://schemas.microsoft.com/office/powerpoint/2010/main" val="1309792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68</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69</a:t>
            </a:fld>
            <a:endParaRPr lang="zh-CN" altLang="en-US"/>
          </a:p>
        </p:txBody>
      </p:sp>
    </p:spTree>
    <p:extLst>
      <p:ext uri="{BB962C8B-B14F-4D97-AF65-F5344CB8AC3E}">
        <p14:creationId xmlns:p14="http://schemas.microsoft.com/office/powerpoint/2010/main" val="14701828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70</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71</a:t>
            </a:fld>
            <a:endParaRPr lang="zh-CN" altLang="en-US"/>
          </a:p>
        </p:txBody>
      </p:sp>
    </p:spTree>
    <p:extLst>
      <p:ext uri="{BB962C8B-B14F-4D97-AF65-F5344CB8AC3E}">
        <p14:creationId xmlns:p14="http://schemas.microsoft.com/office/powerpoint/2010/main" val="2266159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72</a:t>
            </a:fld>
            <a:endParaRPr lang="zh-CN" altLang="en-US"/>
          </a:p>
        </p:txBody>
      </p:sp>
    </p:spTree>
    <p:extLst>
      <p:ext uri="{BB962C8B-B14F-4D97-AF65-F5344CB8AC3E}">
        <p14:creationId xmlns:p14="http://schemas.microsoft.com/office/powerpoint/2010/main" val="21540446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73</a:t>
            </a:fld>
            <a:endParaRPr lang="zh-CN" altLang="en-US"/>
          </a:p>
        </p:txBody>
      </p:sp>
    </p:spTree>
    <p:extLst>
      <p:ext uri="{BB962C8B-B14F-4D97-AF65-F5344CB8AC3E}">
        <p14:creationId xmlns:p14="http://schemas.microsoft.com/office/powerpoint/2010/main" val="145758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74</a:t>
            </a:fld>
            <a:endParaRPr lang="zh-CN" altLang="en-US"/>
          </a:p>
        </p:txBody>
      </p:sp>
    </p:spTree>
    <p:extLst>
      <p:ext uri="{BB962C8B-B14F-4D97-AF65-F5344CB8AC3E}">
        <p14:creationId xmlns:p14="http://schemas.microsoft.com/office/powerpoint/2010/main" val="9399993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75</a:t>
            </a:fld>
            <a:endParaRPr lang="zh-CN" altLang="en-US"/>
          </a:p>
        </p:txBody>
      </p:sp>
    </p:spTree>
    <p:extLst>
      <p:ext uri="{BB962C8B-B14F-4D97-AF65-F5344CB8AC3E}">
        <p14:creationId xmlns:p14="http://schemas.microsoft.com/office/powerpoint/2010/main" val="192718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76</a:t>
            </a:fld>
            <a:endParaRPr lang="zh-CN" altLang="en-US"/>
          </a:p>
        </p:txBody>
      </p:sp>
    </p:spTree>
    <p:extLst>
      <p:ext uri="{BB962C8B-B14F-4D97-AF65-F5344CB8AC3E}">
        <p14:creationId xmlns:p14="http://schemas.microsoft.com/office/powerpoint/2010/main" val="6721512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427381-AA39-48A1-A649-7082EEC6BF7E}" type="slidenum">
              <a:rPr lang="zh-CN" altLang="en-US" smtClean="0"/>
              <a:t>77</a:t>
            </a:fld>
            <a:endParaRPr lang="zh-CN" altLang="en-US"/>
          </a:p>
        </p:txBody>
      </p:sp>
    </p:spTree>
    <p:extLst>
      <p:ext uri="{BB962C8B-B14F-4D97-AF65-F5344CB8AC3E}">
        <p14:creationId xmlns:p14="http://schemas.microsoft.com/office/powerpoint/2010/main" val="197076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Big data</a:t>
            </a:r>
            <a:r>
              <a:rPr lang="zh-CN" altLang="en-US" dirty="0"/>
              <a:t>主要是利用开源分布式数据处理框架实现对大数据的高效处理</a:t>
            </a:r>
            <a:endParaRPr lang="en-US" altLang="zh-CN" dirty="0"/>
          </a:p>
          <a:p>
            <a:r>
              <a:rPr lang="zh-CN" altLang="en-US" dirty="0"/>
              <a:t>近似查询主要是研究采样方法和概率方法如何应用在聚集查询上，提高查询速度。以求均值为例</a:t>
            </a:r>
            <a:endParaRPr lang="en-US" altLang="zh-CN" dirty="0"/>
          </a:p>
          <a:p>
            <a:r>
              <a:rPr lang="zh-CN" altLang="en-US" dirty="0"/>
              <a:t>知识图谱查询就是将非结构化数据中的实体按照其关联关系构建一个图，将查询变成一个图的遍历、检索、匹配问题。</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6</a:t>
            </a:fld>
            <a:endParaRPr lang="zh-CN" altLang="en-US"/>
          </a:p>
        </p:txBody>
      </p:sp>
    </p:spTree>
    <p:extLst>
      <p:ext uri="{BB962C8B-B14F-4D97-AF65-F5344CB8AC3E}">
        <p14:creationId xmlns:p14="http://schemas.microsoft.com/office/powerpoint/2010/main" val="3549731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78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79</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81</a:t>
            </a:fld>
            <a:endParaRPr lang="zh-CN" altLang="en-US"/>
          </a:p>
        </p:txBody>
      </p:sp>
    </p:spTree>
    <p:extLst>
      <p:ext uri="{BB962C8B-B14F-4D97-AF65-F5344CB8AC3E}">
        <p14:creationId xmlns:p14="http://schemas.microsoft.com/office/powerpoint/2010/main" val="11342750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82</a:t>
            </a:fld>
            <a:endParaRPr lang="zh-CN" altLang="en-US"/>
          </a:p>
        </p:txBody>
      </p:sp>
    </p:spTree>
    <p:extLst>
      <p:ext uri="{BB962C8B-B14F-4D97-AF65-F5344CB8AC3E}">
        <p14:creationId xmlns:p14="http://schemas.microsoft.com/office/powerpoint/2010/main" val="41923488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83</a:t>
            </a:fld>
            <a:endParaRPr lang="zh-CN" altLang="en-US"/>
          </a:p>
        </p:txBody>
      </p:sp>
    </p:spTree>
    <p:extLst>
      <p:ext uri="{BB962C8B-B14F-4D97-AF65-F5344CB8AC3E}">
        <p14:creationId xmlns:p14="http://schemas.microsoft.com/office/powerpoint/2010/main" val="28227527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84</a:t>
            </a:fld>
            <a:endParaRPr lang="zh-CN" altLang="en-US"/>
          </a:p>
        </p:txBody>
      </p:sp>
    </p:spTree>
    <p:extLst>
      <p:ext uri="{BB962C8B-B14F-4D97-AF65-F5344CB8AC3E}">
        <p14:creationId xmlns:p14="http://schemas.microsoft.com/office/powerpoint/2010/main" val="512006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85</a:t>
            </a:fld>
            <a:endParaRPr lang="zh-CN" altLang="en-US"/>
          </a:p>
        </p:txBody>
      </p:sp>
    </p:spTree>
    <p:extLst>
      <p:ext uri="{BB962C8B-B14F-4D97-AF65-F5344CB8AC3E}">
        <p14:creationId xmlns:p14="http://schemas.microsoft.com/office/powerpoint/2010/main" val="171216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86</a:t>
            </a:fld>
            <a:endParaRPr lang="zh-CN" altLang="en-US"/>
          </a:p>
        </p:txBody>
      </p:sp>
    </p:spTree>
    <p:extLst>
      <p:ext uri="{BB962C8B-B14F-4D97-AF65-F5344CB8AC3E}">
        <p14:creationId xmlns:p14="http://schemas.microsoft.com/office/powerpoint/2010/main" val="35199364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87</a:t>
            </a:fld>
            <a:endParaRPr lang="zh-CN" altLang="en-US"/>
          </a:p>
        </p:txBody>
      </p:sp>
    </p:spTree>
    <p:extLst>
      <p:ext uri="{BB962C8B-B14F-4D97-AF65-F5344CB8AC3E}">
        <p14:creationId xmlns:p14="http://schemas.microsoft.com/office/powerpoint/2010/main" val="424745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Big data</a:t>
            </a:r>
            <a:r>
              <a:rPr lang="zh-CN" altLang="en-US" dirty="0"/>
              <a:t>主要是利用开源分布式数据处理框架实现对大数据的高效处理</a:t>
            </a:r>
            <a:endParaRPr lang="en-US" altLang="zh-CN" dirty="0"/>
          </a:p>
          <a:p>
            <a:r>
              <a:rPr lang="zh-CN" altLang="en-US" dirty="0"/>
              <a:t>近似查询主要是研究采样方法和概率方法如何应用在聚集查询上，提高查询速度。以求均值为例</a:t>
            </a:r>
            <a:endParaRPr lang="en-US" altLang="zh-CN" dirty="0"/>
          </a:p>
          <a:p>
            <a:r>
              <a:rPr lang="zh-CN" altLang="en-US" dirty="0"/>
              <a:t>知识图谱查询就是将非结构化数据中的实体按照其关联关系构建一个图，将查询变成一个图的遍历、检索、匹配问题。</a:t>
            </a:r>
          </a:p>
        </p:txBody>
      </p:sp>
      <p:sp>
        <p:nvSpPr>
          <p:cNvPr id="4" name="灯片编号占位符 3"/>
          <p:cNvSpPr>
            <a:spLocks noGrp="1"/>
          </p:cNvSpPr>
          <p:nvPr>
            <p:ph type="sldNum" sz="quarter" idx="10"/>
          </p:nvPr>
        </p:nvSpPr>
        <p:spPr/>
        <p:txBody>
          <a:bodyPr/>
          <a:lstStyle/>
          <a:p>
            <a:fld id="{CA427381-AA39-48A1-A649-7082EEC6BF7E}" type="slidenum">
              <a:rPr lang="zh-CN" altLang="en-US" smtClean="0"/>
              <a:t>7</a:t>
            </a:fld>
            <a:endParaRPr lang="zh-CN" altLang="en-US"/>
          </a:p>
        </p:txBody>
      </p:sp>
    </p:spTree>
    <p:extLst>
      <p:ext uri="{BB962C8B-B14F-4D97-AF65-F5344CB8AC3E}">
        <p14:creationId xmlns:p14="http://schemas.microsoft.com/office/powerpoint/2010/main" val="4462443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88</a:t>
            </a:fld>
            <a:endParaRPr lang="zh-CN" altLang="en-US"/>
          </a:p>
        </p:txBody>
      </p:sp>
    </p:spTree>
    <p:extLst>
      <p:ext uri="{BB962C8B-B14F-4D97-AF65-F5344CB8AC3E}">
        <p14:creationId xmlns:p14="http://schemas.microsoft.com/office/powerpoint/2010/main" val="1970406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89</a:t>
            </a:fld>
            <a:endParaRPr lang="zh-CN" altLang="en-US"/>
          </a:p>
        </p:txBody>
      </p:sp>
    </p:spTree>
    <p:extLst>
      <p:ext uri="{BB962C8B-B14F-4D97-AF65-F5344CB8AC3E}">
        <p14:creationId xmlns:p14="http://schemas.microsoft.com/office/powerpoint/2010/main" val="2809995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90</a:t>
            </a:fld>
            <a:endParaRPr lang="zh-CN" altLang="en-US"/>
          </a:p>
        </p:txBody>
      </p:sp>
    </p:spTree>
    <p:extLst>
      <p:ext uri="{BB962C8B-B14F-4D97-AF65-F5344CB8AC3E}">
        <p14:creationId xmlns:p14="http://schemas.microsoft.com/office/powerpoint/2010/main" val="1986306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91</a:t>
            </a:fld>
            <a:endParaRPr lang="zh-CN" altLang="en-US"/>
          </a:p>
        </p:txBody>
      </p:sp>
    </p:spTree>
    <p:extLst>
      <p:ext uri="{BB962C8B-B14F-4D97-AF65-F5344CB8AC3E}">
        <p14:creationId xmlns:p14="http://schemas.microsoft.com/office/powerpoint/2010/main" val="12954887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92</a:t>
            </a:fld>
            <a:endParaRPr lang="zh-CN" altLang="en-US"/>
          </a:p>
        </p:txBody>
      </p:sp>
    </p:spTree>
    <p:extLst>
      <p:ext uri="{BB962C8B-B14F-4D97-AF65-F5344CB8AC3E}">
        <p14:creationId xmlns:p14="http://schemas.microsoft.com/office/powerpoint/2010/main" val="23656883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93</a:t>
            </a:fld>
            <a:endParaRPr lang="zh-CN" altLang="en-US"/>
          </a:p>
        </p:txBody>
      </p:sp>
    </p:spTree>
    <p:extLst>
      <p:ext uri="{BB962C8B-B14F-4D97-AF65-F5344CB8AC3E}">
        <p14:creationId xmlns:p14="http://schemas.microsoft.com/office/powerpoint/2010/main" val="11936986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94</a:t>
            </a:fld>
            <a:endParaRPr lang="zh-CN" altLang="en-US"/>
          </a:p>
        </p:txBody>
      </p:sp>
    </p:spTree>
    <p:extLst>
      <p:ext uri="{BB962C8B-B14F-4D97-AF65-F5344CB8AC3E}">
        <p14:creationId xmlns:p14="http://schemas.microsoft.com/office/powerpoint/2010/main" val="32524922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Netbeans</a:t>
            </a:r>
            <a:r>
              <a:rPr lang="en-US" altLang="zh-CN" baseline="0" dirty="0"/>
              <a:t> UI swing</a:t>
            </a:r>
            <a:r>
              <a:rPr lang="zh-CN" altLang="en-US" baseline="0" dirty="0"/>
              <a:t>   </a:t>
            </a:r>
            <a:r>
              <a:rPr lang="en-US" altLang="zh-CN" baseline="0" dirty="0"/>
              <a:t>Eclipse </a:t>
            </a:r>
            <a:r>
              <a:rPr lang="zh-CN" altLang="en-US" baseline="0" dirty="0"/>
              <a:t>支持丰富 </a:t>
            </a:r>
            <a:r>
              <a:rPr lang="en-US" altLang="zh-CN" baseline="0" dirty="0" err="1"/>
              <a:t>Intellij</a:t>
            </a:r>
            <a:r>
              <a:rPr lang="en-US" altLang="zh-CN" baseline="0" dirty="0"/>
              <a:t> IDEA </a:t>
            </a:r>
            <a:r>
              <a:rPr lang="zh-CN" altLang="en-US" baseline="0" dirty="0"/>
              <a:t>提供强大的代码自检</a:t>
            </a:r>
            <a:r>
              <a:rPr lang="en-US" altLang="zh-CN" baseline="0" dirty="0"/>
              <a:t>,</a:t>
            </a:r>
            <a:r>
              <a:rPr lang="zh-CN" altLang="en-US" baseline="0" dirty="0"/>
              <a:t>实时反馈</a:t>
            </a:r>
            <a:r>
              <a:rPr lang="en-US" altLang="zh-CN" baseline="0" dirty="0"/>
              <a:t>,</a:t>
            </a:r>
            <a:r>
              <a:rPr lang="zh-CN" altLang="en-US" baseline="0" dirty="0"/>
              <a:t>自动补全</a:t>
            </a:r>
            <a:r>
              <a:rPr lang="en-US" altLang="zh-CN" baseline="0" dirty="0"/>
              <a:t>,</a:t>
            </a:r>
            <a:r>
              <a:rPr lang="zh-CN" altLang="en-US" baseline="0" dirty="0"/>
              <a:t>写起来舒服</a:t>
            </a:r>
            <a:r>
              <a:rPr lang="en-US" altLang="zh-CN" baseline="0" dirty="0"/>
              <a:t>,</a:t>
            </a:r>
            <a:r>
              <a:rPr lang="zh-CN" altLang="en-US" baseline="0" dirty="0"/>
              <a:t>但内存消耗较大</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95</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96</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631458F-E27E-46D5-91CC-99554434F9E8}" type="slidenum">
              <a:rPr lang="zh-CN" altLang="en-US" smtClean="0"/>
              <a:t>9</a:t>
            </a:fld>
            <a:endParaRPr lang="zh-CN" altLang="en-US"/>
          </a:p>
        </p:txBody>
      </p:sp>
    </p:spTree>
    <p:extLst>
      <p:ext uri="{BB962C8B-B14F-4D97-AF65-F5344CB8AC3E}">
        <p14:creationId xmlns:p14="http://schemas.microsoft.com/office/powerpoint/2010/main" val="6329289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98</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99</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Yum centos apt-get </a:t>
            </a:r>
            <a:r>
              <a:rPr lang="en-US" altLang="zh-CN" baseline="0" dirty="0" err="1"/>
              <a:t>ubuntu</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100</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dirty="0"/>
              <a:t>准确的说应该是关键字，是对</a:t>
            </a:r>
            <a:r>
              <a:rPr lang="en-US" altLang="zh-CN" baseline="0" dirty="0"/>
              <a:t>java</a:t>
            </a:r>
            <a:r>
              <a:rPr lang="zh-CN" altLang="en-US" baseline="0" dirty="0"/>
              <a:t>编译器有实际用处的字，保留字是暂时还没用，但是也保留起来了，以后可能会变成关键字</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101</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dirty="0"/>
              <a:t>准确的说应该是关键字，是对</a:t>
            </a:r>
            <a:r>
              <a:rPr lang="en-US" altLang="zh-CN" baseline="0" dirty="0"/>
              <a:t>java</a:t>
            </a:r>
            <a:r>
              <a:rPr lang="zh-CN" altLang="en-US" baseline="0" dirty="0"/>
              <a:t>编译器有实际用处的字，保留字是暂时还没用，但是也保留起来了，以后可能会变成关键字</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102</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dirty="0"/>
              <a:t>准确的说应该是关键字，是对</a:t>
            </a:r>
            <a:r>
              <a:rPr lang="en-US" altLang="zh-CN" baseline="0" dirty="0"/>
              <a:t>java</a:t>
            </a:r>
            <a:r>
              <a:rPr lang="zh-CN" altLang="en-US" baseline="0" dirty="0"/>
              <a:t>编译器有实际用处的字，保留字是暂时还没用，但是也保留起来了，以后可能会变成关键字</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103</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1"/>
          <p:cNvSpPr txBox="1">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3"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1"/>
          <p:cNvSpPr txBox="1">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7"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1"/>
          <p:cNvSpPr txBox="1">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1"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1"/>
          <p:cNvSpPr txBox="1">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5"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631458F-E27E-46D5-91CC-99554434F9E8}" type="slidenum">
              <a:rPr lang="zh-CN" altLang="en-US" smtClean="0"/>
              <a:t>10</a:t>
            </a:fld>
            <a:endParaRPr lang="zh-CN" altLang="en-US"/>
          </a:p>
        </p:txBody>
      </p:sp>
    </p:spTree>
    <p:extLst>
      <p:ext uri="{BB962C8B-B14F-4D97-AF65-F5344CB8AC3E}">
        <p14:creationId xmlns:p14="http://schemas.microsoft.com/office/powerpoint/2010/main" val="25907609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1"/>
          <p:cNvSpPr txBox="1">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9"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dirty="0"/>
              <a:t>准确的说应该是关键字，是对</a:t>
            </a:r>
            <a:r>
              <a:rPr lang="en-US" altLang="zh-CN" baseline="0" dirty="0"/>
              <a:t>java</a:t>
            </a:r>
            <a:r>
              <a:rPr lang="zh-CN" altLang="en-US" baseline="0" dirty="0"/>
              <a:t>编译器有实际用处的字，保留字是暂时还没用，但是也保留起来了，以后可能会变成关键字</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109</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dirty="0"/>
              <a:t>准确的说应该是关键字，是对</a:t>
            </a:r>
            <a:r>
              <a:rPr lang="en-US" altLang="zh-CN" baseline="0" dirty="0"/>
              <a:t>java</a:t>
            </a:r>
            <a:r>
              <a:rPr lang="zh-CN" altLang="en-US" baseline="0" dirty="0"/>
              <a:t>编译器有实际用处的字，保留字是暂时还没用，但是也保留起来了，以后可能会变成关键字</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110</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aseline="0" dirty="0"/>
              <a:t>准确的说应该是关键字，是对</a:t>
            </a:r>
            <a:r>
              <a:rPr lang="en-US" altLang="zh-CN" baseline="0" dirty="0"/>
              <a:t>java</a:t>
            </a:r>
            <a:r>
              <a:rPr lang="zh-CN" altLang="en-US" baseline="0" dirty="0"/>
              <a:t>编译器有实际用处的字，保留字是暂时还没用，但是也保留起来了，以后可能会变成关键字</a:t>
            </a:r>
            <a:endParaRPr lang="en-US" altLang="zh-CN" baseline="0" dirty="0"/>
          </a:p>
        </p:txBody>
      </p:sp>
      <p:sp>
        <p:nvSpPr>
          <p:cNvPr id="4" name="灯片编号占位符 3"/>
          <p:cNvSpPr>
            <a:spLocks noGrp="1"/>
          </p:cNvSpPr>
          <p:nvPr>
            <p:ph type="sldNum" sz="quarter" idx="10"/>
          </p:nvPr>
        </p:nvSpPr>
        <p:spPr/>
        <p:txBody>
          <a:bodyPr/>
          <a:lstStyle/>
          <a:p>
            <a:fld id="{CA427381-AA39-48A1-A649-7082EEC6BF7E}" type="slidenum">
              <a:rPr lang="zh-CN" altLang="en-US" smtClean="0"/>
              <a:t>111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2/27/23</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dirty="0"/>
          </a:p>
        </p:txBody>
      </p:sp>
    </p:spTree>
    <p:extLst>
      <p:ext uri="{BB962C8B-B14F-4D97-AF65-F5344CB8AC3E}">
        <p14:creationId xmlns:p14="http://schemas.microsoft.com/office/powerpoint/2010/main" val="3282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7871AAE-417D-4598-B6F5-407D135B38DB}" type="datetime10">
              <a:rPr lang="zh-CN" altLang="en-US" smtClean="0"/>
              <a:t>08:16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928134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2/27/23</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2705124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1650428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4004208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2733623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4281136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713853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110651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1378858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233262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2/27/23</a:t>
            </a:fld>
            <a:endParaRPr 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日期占位符 3">
            <a:extLst>
              <a:ext uri="{FF2B5EF4-FFF2-40B4-BE49-F238E27FC236}">
                <a16:creationId xmlns:a16="http://schemas.microsoft.com/office/drawing/2014/main" id="{33F524D5-8F0A-194C-9414-6CFDA3872EC8}"/>
              </a:ext>
            </a:extLst>
          </p:cNvPr>
          <p:cNvSpPr txBox="1">
            <a:spLocks/>
          </p:cNvSpPr>
          <p:nvPr userDrawn="1"/>
        </p:nvSpPr>
        <p:spPr>
          <a:xfrm>
            <a:off x="10770272" y="-44798"/>
            <a:ext cx="1632181" cy="365125"/>
          </a:xfrm>
          <a:prstGeom prst="rect">
            <a:avLst/>
          </a:prstGeom>
        </p:spPr>
        <p:txBody>
          <a:bodyPr/>
          <a:lstStyle>
            <a:defPPr>
              <a:defRPr lang="zh-CN"/>
            </a:defPPr>
            <a:lvl1pPr marL="0" algn="l" defTabSz="914400" rtl="0" eaLnBrk="1" latinLnBrk="0" hangingPunct="1">
              <a:defRPr sz="20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59C61A-67F0-4DB2-BD35-B3A5E63A5402}" type="datetime10">
              <a:rPr lang="zh-CN" altLang="en-US" sz="2000" smtClean="0"/>
              <a:pPr/>
              <a:t>08:16</a:t>
            </a:fld>
            <a:endParaRPr lang="zh-CN" altLang="en-US" sz="2000" dirty="0"/>
          </a:p>
        </p:txBody>
      </p:sp>
    </p:spTree>
    <p:extLst>
      <p:ext uri="{BB962C8B-B14F-4D97-AF65-F5344CB8AC3E}">
        <p14:creationId xmlns:p14="http://schemas.microsoft.com/office/powerpoint/2010/main" val="2111210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3566792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1441831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EC4FD8A-8315-4A6D-8649-CA21EB353EAC}" type="datetimeFigureOut">
              <a:rPr lang="zh-CN" altLang="en-US" smtClean="0"/>
              <a:t>2023/2/27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681DEC-20A7-4E58-87EE-95F88644FEA0}" type="slidenum">
              <a:rPr lang="zh-CN" altLang="en-US" smtClean="0"/>
              <a:t>‹#›</a:t>
            </a:fld>
            <a:endParaRPr lang="zh-CN" altLang="en-US"/>
          </a:p>
        </p:txBody>
      </p:sp>
    </p:spTree>
    <p:extLst>
      <p:ext uri="{BB962C8B-B14F-4D97-AF65-F5344CB8AC3E}">
        <p14:creationId xmlns:p14="http://schemas.microsoft.com/office/powerpoint/2010/main" val="3775343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6305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56766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3914" y="169183"/>
            <a:ext cx="10515600" cy="650876"/>
          </a:xfrm>
        </p:spPr>
        <p:txBody>
          <a:bodyPr/>
          <a:lstStyle/>
          <a:p>
            <a:r>
              <a:rPr lang="en-US"/>
              <a:t>Click to edit Master title style</a:t>
            </a:r>
            <a:endParaRPr lang="en-US" dirty="0"/>
          </a:p>
        </p:txBody>
      </p:sp>
    </p:spTree>
    <p:extLst>
      <p:ext uri="{BB962C8B-B14F-4D97-AF65-F5344CB8AC3E}">
        <p14:creationId xmlns:p14="http://schemas.microsoft.com/office/powerpoint/2010/main" val="26117395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for Spea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Picture Placeholder 4"/>
          <p:cNvSpPr>
            <a:spLocks noGrp="1"/>
          </p:cNvSpPr>
          <p:nvPr>
            <p:ph type="pic" sz="quarter" idx="10"/>
          </p:nvPr>
        </p:nvSpPr>
        <p:spPr>
          <a:xfrm>
            <a:off x="2259873" y="1955411"/>
            <a:ext cx="3370989" cy="3413513"/>
          </a:xfrm>
        </p:spPr>
        <p:txBody>
          <a:bodyPr/>
          <a:lstStyle/>
          <a:p>
            <a:endParaRPr lang="th-TH"/>
          </a:p>
        </p:txBody>
      </p:sp>
    </p:spTree>
    <p:extLst>
      <p:ext uri="{BB962C8B-B14F-4D97-AF65-F5344CB8AC3E}">
        <p14:creationId xmlns:p14="http://schemas.microsoft.com/office/powerpoint/2010/main" val="37401586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for Me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Picture Placeholder 7"/>
          <p:cNvSpPr>
            <a:spLocks noGrp="1"/>
          </p:cNvSpPr>
          <p:nvPr>
            <p:ph type="pic" sz="quarter" idx="10"/>
          </p:nvPr>
        </p:nvSpPr>
        <p:spPr>
          <a:xfrm>
            <a:off x="1394660" y="1965378"/>
            <a:ext cx="2565766" cy="2549104"/>
          </a:xfrm>
        </p:spPr>
        <p:txBody>
          <a:bodyPr/>
          <a:lstStyle/>
          <a:p>
            <a:endParaRPr lang="th-TH"/>
          </a:p>
        </p:txBody>
      </p:sp>
      <p:sp>
        <p:nvSpPr>
          <p:cNvPr id="12" name="Picture Placeholder 7"/>
          <p:cNvSpPr>
            <a:spLocks noGrp="1"/>
          </p:cNvSpPr>
          <p:nvPr>
            <p:ph type="pic" sz="quarter" idx="11"/>
          </p:nvPr>
        </p:nvSpPr>
        <p:spPr>
          <a:xfrm>
            <a:off x="4915269" y="1965378"/>
            <a:ext cx="2565766" cy="2549104"/>
          </a:xfrm>
        </p:spPr>
        <p:txBody>
          <a:bodyPr/>
          <a:lstStyle/>
          <a:p>
            <a:endParaRPr lang="th-TH"/>
          </a:p>
        </p:txBody>
      </p:sp>
      <p:sp>
        <p:nvSpPr>
          <p:cNvPr id="13" name="Picture Placeholder 7"/>
          <p:cNvSpPr>
            <a:spLocks noGrp="1"/>
          </p:cNvSpPr>
          <p:nvPr>
            <p:ph type="pic" sz="quarter" idx="12"/>
          </p:nvPr>
        </p:nvSpPr>
        <p:spPr>
          <a:xfrm>
            <a:off x="8435879" y="1965378"/>
            <a:ext cx="2565766" cy="2549104"/>
          </a:xfrm>
        </p:spPr>
        <p:txBody>
          <a:bodyPr/>
          <a:lstStyle/>
          <a:p>
            <a:endParaRPr lang="th-TH"/>
          </a:p>
        </p:txBody>
      </p:sp>
    </p:spTree>
    <p:extLst>
      <p:ext uri="{BB962C8B-B14F-4D97-AF65-F5344CB8AC3E}">
        <p14:creationId xmlns:p14="http://schemas.microsoft.com/office/powerpoint/2010/main" val="7192290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993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212081"/>
            <a:ext cx="10363200" cy="1014051"/>
          </a:xfrm>
        </p:spPr>
        <p:txBody>
          <a:bodyPr anchor="b"/>
          <a:lstStyle>
            <a:lvl1pPr algn="ctr">
              <a:defRPr sz="6000">
                <a:solidFill>
                  <a:schemeClr val="accent6"/>
                </a:solidFill>
              </a:defRPr>
            </a:lvl1pPr>
          </a:lstStyle>
          <a:p>
            <a:r>
              <a:rPr lang="en-US" dirty="0"/>
              <a:t>Click to edit Master title style</a:t>
            </a:r>
          </a:p>
        </p:txBody>
      </p:sp>
      <p:sp>
        <p:nvSpPr>
          <p:cNvPr id="3" name="Subtitle 2"/>
          <p:cNvSpPr>
            <a:spLocks noGrp="1"/>
          </p:cNvSpPr>
          <p:nvPr>
            <p:ph type="subTitle" idx="1"/>
          </p:nvPr>
        </p:nvSpPr>
        <p:spPr>
          <a:xfrm>
            <a:off x="243840" y="6087516"/>
            <a:ext cx="11704320" cy="473573"/>
          </a:xfrm>
        </p:spPr>
        <p:txBody>
          <a:bodyPr anchor="ctr">
            <a:normAutofit/>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5"/>
          <p:cNvSpPr>
            <a:spLocks noGrp="1"/>
          </p:cNvSpPr>
          <p:nvPr>
            <p:ph type="pic" sz="quarter" idx="10"/>
          </p:nvPr>
        </p:nvSpPr>
        <p:spPr>
          <a:xfrm>
            <a:off x="0" y="1090"/>
            <a:ext cx="12192000" cy="4900613"/>
          </a:xfrm>
        </p:spPr>
        <p:txBody>
          <a:bodyPr/>
          <a:lstStyle/>
          <a:p>
            <a:endParaRPr lang="th-TH"/>
          </a:p>
        </p:txBody>
      </p:sp>
    </p:spTree>
    <p:extLst>
      <p:ext uri="{BB962C8B-B14F-4D97-AF65-F5344CB8AC3E}">
        <p14:creationId xmlns:p14="http://schemas.microsoft.com/office/powerpoint/2010/main" val="6762763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2/27/23</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dirty="0"/>
          </a:p>
        </p:txBody>
      </p:sp>
    </p:spTree>
    <p:extLst>
      <p:ext uri="{BB962C8B-B14F-4D97-AF65-F5344CB8AC3E}">
        <p14:creationId xmlns:p14="http://schemas.microsoft.com/office/powerpoint/2010/main" val="139407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4E4B989-1B9A-48D7-BA4A-5B7FB4F1AECB}" type="datetime10">
              <a:rPr lang="zh-CN" altLang="en-US" smtClean="0"/>
              <a:t>08:16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6213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D37076F-0337-4C91-8AA4-715F496FF4D3}" type="datetime10">
              <a:rPr lang="zh-CN" altLang="en-US" smtClean="0"/>
              <a:t>08:16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1384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00021BB-187A-4BB7-85EA-3C79D53D2AB8}" type="datetime10">
              <a:rPr lang="zh-CN" altLang="en-US" smtClean="0"/>
              <a:t>08:16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15669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2/27/23</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0788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3597989-0F8F-49DA-8FEF-0AD4853162EE}" type="datetime10">
              <a:rPr lang="zh-CN" altLang="en-US" smtClean="0"/>
              <a:t>08:16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300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E4C5E5-9497-4452-B0D6-DFB73E8E9DF5}" type="datetime10">
              <a:rPr lang="zh-CN" altLang="en-US" smtClean="0"/>
              <a:t>08:16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02685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2/27/23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Picture 1042" descr="logo">
            <a:extLst>
              <a:ext uri="{FF2B5EF4-FFF2-40B4-BE49-F238E27FC236}">
                <a16:creationId xmlns:a16="http://schemas.microsoft.com/office/drawing/2014/main" id="{4FCFBDB8-C966-4C41-BB26-BE16E37073C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31083" y="60685"/>
            <a:ext cx="632359" cy="843146"/>
          </a:xfrm>
          <a:prstGeom prst="rect">
            <a:avLst/>
          </a:prstGeom>
          <a:noFill/>
          <a:extLst>
            <a:ext uri="{909E8E84-426E-40DD-AFC4-6F175D3DCCD1}">
              <a14:hiddenFill xmlns:a14="http://schemas.microsoft.com/office/drawing/2010/main">
                <a:solidFill>
                  <a:srgbClr val="FFFFFF"/>
                </a:solidFill>
              </a14:hiddenFill>
            </a:ext>
          </a:extLst>
        </p:spPr>
      </p:pic>
      <p:pic>
        <p:nvPicPr>
          <p:cNvPr id="9" name="bg object 17">
            <a:extLst>
              <a:ext uri="{FF2B5EF4-FFF2-40B4-BE49-F238E27FC236}">
                <a16:creationId xmlns:a16="http://schemas.microsoft.com/office/drawing/2014/main" id="{84BE9E08-B0A3-1147-A042-8CCD36B95144}"/>
              </a:ext>
            </a:extLst>
          </p:cNvPr>
          <p:cNvPicPr/>
          <p:nvPr userDrawn="1"/>
        </p:nvPicPr>
        <p:blipFill>
          <a:blip r:embed="rId14" cstate="print"/>
          <a:stretch>
            <a:fillRect/>
          </a:stretch>
        </p:blipFill>
        <p:spPr>
          <a:xfrm>
            <a:off x="109728" y="954024"/>
            <a:ext cx="11653714" cy="6096"/>
          </a:xfrm>
          <a:prstGeom prst="rect">
            <a:avLst/>
          </a:prstGeom>
        </p:spPr>
      </p:pic>
    </p:spTree>
    <p:extLst>
      <p:ext uri="{BB962C8B-B14F-4D97-AF65-F5344CB8AC3E}">
        <p14:creationId xmlns:p14="http://schemas.microsoft.com/office/powerpoint/2010/main" val="160577608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4FD8A-8315-4A6D-8649-CA21EB353EAC}" type="datetimeFigureOut">
              <a:rPr lang="zh-CN" altLang="en-US" smtClean="0"/>
              <a:t>2023/2/27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81DEC-20A7-4E58-87EE-95F88644FEA0}" type="slidenum">
              <a:rPr lang="zh-CN" altLang="en-US" smtClean="0"/>
              <a:t>‹#›</a:t>
            </a:fld>
            <a:endParaRPr lang="zh-CN" altLang="en-US"/>
          </a:p>
        </p:txBody>
      </p:sp>
      <p:pic>
        <p:nvPicPr>
          <p:cNvPr id="8" name="Picture 1042" descr="logo">
            <a:extLst>
              <a:ext uri="{FF2B5EF4-FFF2-40B4-BE49-F238E27FC236}">
                <a16:creationId xmlns:a16="http://schemas.microsoft.com/office/drawing/2014/main" id="{D529F494-09A0-344F-804C-76E9AB26ACF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131083" y="60685"/>
            <a:ext cx="632359" cy="84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68087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508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2/27/23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Footer Placeholder 4"/>
          <p:cNvSpPr txBox="1"/>
          <p:nvPr userDrawn="1"/>
        </p:nvSpPr>
        <p:spPr>
          <a:xfrm>
            <a:off x="1168408" y="6403296"/>
            <a:ext cx="2831496" cy="365125"/>
          </a:xfrm>
          <a:prstGeom prst="rect">
            <a:avLst/>
          </a:prstGeom>
        </p:spPr>
        <p:txBody>
          <a:bodyPr vert="horz" lIns="91440" tIns="45720" rIns="91440" bIns="45720" rtlCol="0" anchor="ctr"/>
          <a:lstStyle>
            <a:defPPr>
              <a:defRPr lang="th-TH"/>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endParaRPr lang="th-TH" sz="1000" dirty="0"/>
          </a:p>
        </p:txBody>
      </p:sp>
      <p:grpSp>
        <p:nvGrpSpPr>
          <p:cNvPr id="15" name="Group 14"/>
          <p:cNvGrpSpPr>
            <a:grpSpLocks noChangeAspect="1"/>
          </p:cNvGrpSpPr>
          <p:nvPr userDrawn="1"/>
        </p:nvGrpSpPr>
        <p:grpSpPr bwMode="auto">
          <a:xfrm>
            <a:off x="723048" y="6493511"/>
            <a:ext cx="303533" cy="342281"/>
            <a:chOff x="-688" y="2084"/>
            <a:chExt cx="564" cy="636"/>
          </a:xfrm>
          <a:solidFill>
            <a:schemeClr val="bg1"/>
          </a:solidFill>
        </p:grpSpPr>
        <p:sp>
          <p:nvSpPr>
            <p:cNvPr id="16" name="Freeform 5"/>
            <p:cNvSpPr>
              <a:spLocks noEditPoints="1"/>
            </p:cNvSpPr>
            <p:nvPr userDrawn="1"/>
          </p:nvSpPr>
          <p:spPr bwMode="auto">
            <a:xfrm>
              <a:off x="-688" y="2084"/>
              <a:ext cx="564" cy="636"/>
            </a:xfrm>
            <a:custGeom>
              <a:avLst/>
              <a:gdLst>
                <a:gd name="T0" fmla="*/ 2487 w 2488"/>
                <a:gd name="T1" fmla="*/ 632 h 2803"/>
                <a:gd name="T2" fmla="*/ 2484 w 2488"/>
                <a:gd name="T3" fmla="*/ 620 h 2803"/>
                <a:gd name="T4" fmla="*/ 2479 w 2488"/>
                <a:gd name="T5" fmla="*/ 608 h 2803"/>
                <a:gd name="T6" fmla="*/ 2475 w 2488"/>
                <a:gd name="T7" fmla="*/ 600 h 2803"/>
                <a:gd name="T8" fmla="*/ 2468 w 2488"/>
                <a:gd name="T9" fmla="*/ 590 h 2803"/>
                <a:gd name="T10" fmla="*/ 2459 w 2488"/>
                <a:gd name="T11" fmla="*/ 581 h 2803"/>
                <a:gd name="T12" fmla="*/ 2450 w 2488"/>
                <a:gd name="T13" fmla="*/ 574 h 2803"/>
                <a:gd name="T14" fmla="*/ 2439 w 2488"/>
                <a:gd name="T15" fmla="*/ 567 h 2803"/>
                <a:gd name="T16" fmla="*/ 1281 w 2488"/>
                <a:gd name="T17" fmla="*/ 11 h 2803"/>
                <a:gd name="T18" fmla="*/ 49 w 2488"/>
                <a:gd name="T19" fmla="*/ 567 h 2803"/>
                <a:gd name="T20" fmla="*/ 39 w 2488"/>
                <a:gd name="T21" fmla="*/ 573 h 2803"/>
                <a:gd name="T22" fmla="*/ 30 w 2488"/>
                <a:gd name="T23" fmla="*/ 580 h 2803"/>
                <a:gd name="T24" fmla="*/ 20 w 2488"/>
                <a:gd name="T25" fmla="*/ 589 h 2803"/>
                <a:gd name="T26" fmla="*/ 14 w 2488"/>
                <a:gd name="T27" fmla="*/ 598 h 2803"/>
                <a:gd name="T28" fmla="*/ 11 w 2488"/>
                <a:gd name="T29" fmla="*/ 603 h 2803"/>
                <a:gd name="T30" fmla="*/ 7 w 2488"/>
                <a:gd name="T31" fmla="*/ 610 h 2803"/>
                <a:gd name="T32" fmla="*/ 3 w 2488"/>
                <a:gd name="T33" fmla="*/ 622 h 2803"/>
                <a:gd name="T34" fmla="*/ 0 w 2488"/>
                <a:gd name="T35" fmla="*/ 634 h 2803"/>
                <a:gd name="T36" fmla="*/ 0 w 2488"/>
                <a:gd name="T37" fmla="*/ 645 h 2803"/>
                <a:gd name="T38" fmla="*/ 44 w 2488"/>
                <a:gd name="T39" fmla="*/ 2151 h 2803"/>
                <a:gd name="T40" fmla="*/ 1244 w 2488"/>
                <a:gd name="T41" fmla="*/ 2803 h 2803"/>
                <a:gd name="T42" fmla="*/ 2443 w 2488"/>
                <a:gd name="T43" fmla="*/ 2151 h 2803"/>
                <a:gd name="T44" fmla="*/ 2488 w 2488"/>
                <a:gd name="T45" fmla="*/ 645 h 2803"/>
                <a:gd name="T46" fmla="*/ 2487 w 2488"/>
                <a:gd name="T47" fmla="*/ 634 h 2803"/>
                <a:gd name="T48" fmla="*/ 174 w 2488"/>
                <a:gd name="T49" fmla="*/ 2024 h 2803"/>
                <a:gd name="T50" fmla="*/ 741 w 2488"/>
                <a:gd name="T51" fmla="*/ 1108 h 2803"/>
                <a:gd name="T52" fmla="*/ 859 w 2488"/>
                <a:gd name="T53" fmla="*/ 1074 h 2803"/>
                <a:gd name="T54" fmla="*/ 276 w 2488"/>
                <a:gd name="T55" fmla="*/ 651 h 2803"/>
                <a:gd name="T56" fmla="*/ 2211 w 2488"/>
                <a:gd name="T57" fmla="*/ 651 h 2803"/>
                <a:gd name="T58" fmla="*/ 1628 w 2488"/>
                <a:gd name="T59" fmla="*/ 1074 h 2803"/>
                <a:gd name="T60" fmla="*/ 1746 w 2488"/>
                <a:gd name="T61" fmla="*/ 1108 h 2803"/>
                <a:gd name="T62" fmla="*/ 2314 w 2488"/>
                <a:gd name="T63" fmla="*/ 2024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88" h="2803">
                  <a:moveTo>
                    <a:pt x="2487" y="634"/>
                  </a:moveTo>
                  <a:cubicBezTo>
                    <a:pt x="2487" y="633"/>
                    <a:pt x="2487" y="632"/>
                    <a:pt x="2487" y="632"/>
                  </a:cubicBezTo>
                  <a:cubicBezTo>
                    <a:pt x="2486" y="628"/>
                    <a:pt x="2485" y="625"/>
                    <a:pt x="2484" y="622"/>
                  </a:cubicBezTo>
                  <a:cubicBezTo>
                    <a:pt x="2484" y="622"/>
                    <a:pt x="2484" y="621"/>
                    <a:pt x="2484" y="620"/>
                  </a:cubicBezTo>
                  <a:cubicBezTo>
                    <a:pt x="2483" y="617"/>
                    <a:pt x="2482" y="614"/>
                    <a:pt x="2480" y="610"/>
                  </a:cubicBezTo>
                  <a:cubicBezTo>
                    <a:pt x="2480" y="609"/>
                    <a:pt x="2480" y="609"/>
                    <a:pt x="2479" y="608"/>
                  </a:cubicBezTo>
                  <a:cubicBezTo>
                    <a:pt x="2478" y="606"/>
                    <a:pt x="2478" y="605"/>
                    <a:pt x="2477" y="603"/>
                  </a:cubicBezTo>
                  <a:cubicBezTo>
                    <a:pt x="2476" y="602"/>
                    <a:pt x="2476" y="601"/>
                    <a:pt x="2475" y="600"/>
                  </a:cubicBezTo>
                  <a:cubicBezTo>
                    <a:pt x="2475" y="600"/>
                    <a:pt x="2474" y="599"/>
                    <a:pt x="2473" y="598"/>
                  </a:cubicBezTo>
                  <a:cubicBezTo>
                    <a:pt x="2472" y="595"/>
                    <a:pt x="2470" y="592"/>
                    <a:pt x="2468" y="590"/>
                  </a:cubicBezTo>
                  <a:cubicBezTo>
                    <a:pt x="2467" y="590"/>
                    <a:pt x="2467" y="589"/>
                    <a:pt x="2467" y="589"/>
                  </a:cubicBezTo>
                  <a:cubicBezTo>
                    <a:pt x="2465" y="586"/>
                    <a:pt x="2462" y="584"/>
                    <a:pt x="2459" y="581"/>
                  </a:cubicBezTo>
                  <a:cubicBezTo>
                    <a:pt x="2459" y="581"/>
                    <a:pt x="2458" y="580"/>
                    <a:pt x="2458" y="580"/>
                  </a:cubicBezTo>
                  <a:cubicBezTo>
                    <a:pt x="2455" y="578"/>
                    <a:pt x="2453" y="576"/>
                    <a:pt x="2450" y="574"/>
                  </a:cubicBezTo>
                  <a:cubicBezTo>
                    <a:pt x="2450" y="574"/>
                    <a:pt x="2449" y="573"/>
                    <a:pt x="2449" y="573"/>
                  </a:cubicBezTo>
                  <a:cubicBezTo>
                    <a:pt x="2446" y="571"/>
                    <a:pt x="2442" y="569"/>
                    <a:pt x="2439" y="567"/>
                  </a:cubicBezTo>
                  <a:lnTo>
                    <a:pt x="2438" y="567"/>
                  </a:lnTo>
                  <a:lnTo>
                    <a:pt x="1281" y="11"/>
                  </a:lnTo>
                  <a:cubicBezTo>
                    <a:pt x="1258" y="0"/>
                    <a:pt x="1230" y="0"/>
                    <a:pt x="1206" y="11"/>
                  </a:cubicBezTo>
                  <a:lnTo>
                    <a:pt x="49" y="567"/>
                  </a:lnTo>
                  <a:cubicBezTo>
                    <a:pt x="49" y="567"/>
                    <a:pt x="49" y="567"/>
                    <a:pt x="48" y="567"/>
                  </a:cubicBezTo>
                  <a:cubicBezTo>
                    <a:pt x="45" y="569"/>
                    <a:pt x="42" y="571"/>
                    <a:pt x="39" y="573"/>
                  </a:cubicBezTo>
                  <a:cubicBezTo>
                    <a:pt x="38" y="573"/>
                    <a:pt x="38" y="574"/>
                    <a:pt x="37" y="574"/>
                  </a:cubicBezTo>
                  <a:cubicBezTo>
                    <a:pt x="35" y="576"/>
                    <a:pt x="32" y="578"/>
                    <a:pt x="30" y="580"/>
                  </a:cubicBezTo>
                  <a:cubicBezTo>
                    <a:pt x="29" y="580"/>
                    <a:pt x="29" y="581"/>
                    <a:pt x="28" y="581"/>
                  </a:cubicBezTo>
                  <a:cubicBezTo>
                    <a:pt x="25" y="584"/>
                    <a:pt x="23" y="586"/>
                    <a:pt x="20" y="589"/>
                  </a:cubicBezTo>
                  <a:cubicBezTo>
                    <a:pt x="20" y="589"/>
                    <a:pt x="20" y="590"/>
                    <a:pt x="20" y="590"/>
                  </a:cubicBezTo>
                  <a:cubicBezTo>
                    <a:pt x="18" y="592"/>
                    <a:pt x="16" y="595"/>
                    <a:pt x="14" y="598"/>
                  </a:cubicBezTo>
                  <a:cubicBezTo>
                    <a:pt x="13" y="599"/>
                    <a:pt x="13" y="600"/>
                    <a:pt x="12" y="601"/>
                  </a:cubicBezTo>
                  <a:cubicBezTo>
                    <a:pt x="12" y="601"/>
                    <a:pt x="11" y="602"/>
                    <a:pt x="11" y="603"/>
                  </a:cubicBezTo>
                  <a:cubicBezTo>
                    <a:pt x="10" y="605"/>
                    <a:pt x="9" y="606"/>
                    <a:pt x="8" y="608"/>
                  </a:cubicBezTo>
                  <a:cubicBezTo>
                    <a:pt x="8" y="609"/>
                    <a:pt x="7" y="609"/>
                    <a:pt x="7" y="610"/>
                  </a:cubicBezTo>
                  <a:cubicBezTo>
                    <a:pt x="6" y="614"/>
                    <a:pt x="4" y="617"/>
                    <a:pt x="3" y="620"/>
                  </a:cubicBezTo>
                  <a:cubicBezTo>
                    <a:pt x="3" y="621"/>
                    <a:pt x="3" y="622"/>
                    <a:pt x="3" y="622"/>
                  </a:cubicBezTo>
                  <a:cubicBezTo>
                    <a:pt x="2" y="625"/>
                    <a:pt x="1" y="628"/>
                    <a:pt x="1" y="632"/>
                  </a:cubicBezTo>
                  <a:cubicBezTo>
                    <a:pt x="1" y="632"/>
                    <a:pt x="1" y="633"/>
                    <a:pt x="0" y="634"/>
                  </a:cubicBezTo>
                  <a:cubicBezTo>
                    <a:pt x="0" y="638"/>
                    <a:pt x="0" y="641"/>
                    <a:pt x="0" y="645"/>
                  </a:cubicBezTo>
                  <a:lnTo>
                    <a:pt x="0" y="645"/>
                  </a:lnTo>
                  <a:lnTo>
                    <a:pt x="0" y="2075"/>
                  </a:lnTo>
                  <a:cubicBezTo>
                    <a:pt x="0" y="2106"/>
                    <a:pt x="17" y="2135"/>
                    <a:pt x="44" y="2151"/>
                  </a:cubicBezTo>
                  <a:lnTo>
                    <a:pt x="1201" y="2792"/>
                  </a:lnTo>
                  <a:cubicBezTo>
                    <a:pt x="1215" y="2800"/>
                    <a:pt x="1229" y="2803"/>
                    <a:pt x="1244" y="2803"/>
                  </a:cubicBezTo>
                  <a:cubicBezTo>
                    <a:pt x="1258" y="2803"/>
                    <a:pt x="1273" y="2800"/>
                    <a:pt x="1286" y="2792"/>
                  </a:cubicBezTo>
                  <a:lnTo>
                    <a:pt x="2443" y="2151"/>
                  </a:lnTo>
                  <a:cubicBezTo>
                    <a:pt x="2471" y="2135"/>
                    <a:pt x="2488" y="2106"/>
                    <a:pt x="2488" y="2075"/>
                  </a:cubicBezTo>
                  <a:lnTo>
                    <a:pt x="2488" y="645"/>
                  </a:lnTo>
                  <a:lnTo>
                    <a:pt x="2488" y="645"/>
                  </a:lnTo>
                  <a:cubicBezTo>
                    <a:pt x="2488" y="641"/>
                    <a:pt x="2487" y="638"/>
                    <a:pt x="2487" y="634"/>
                  </a:cubicBezTo>
                  <a:close/>
                  <a:moveTo>
                    <a:pt x="1244" y="2617"/>
                  </a:moveTo>
                  <a:lnTo>
                    <a:pt x="174" y="2024"/>
                  </a:lnTo>
                  <a:lnTo>
                    <a:pt x="174" y="793"/>
                  </a:lnTo>
                  <a:lnTo>
                    <a:pt x="741" y="1108"/>
                  </a:lnTo>
                  <a:cubicBezTo>
                    <a:pt x="755" y="1115"/>
                    <a:pt x="769" y="1119"/>
                    <a:pt x="783" y="1119"/>
                  </a:cubicBezTo>
                  <a:cubicBezTo>
                    <a:pt x="814" y="1119"/>
                    <a:pt x="844" y="1103"/>
                    <a:pt x="859" y="1074"/>
                  </a:cubicBezTo>
                  <a:cubicBezTo>
                    <a:pt x="883" y="1032"/>
                    <a:pt x="868" y="979"/>
                    <a:pt x="826" y="956"/>
                  </a:cubicBezTo>
                  <a:lnTo>
                    <a:pt x="276" y="651"/>
                  </a:lnTo>
                  <a:lnTo>
                    <a:pt x="1244" y="186"/>
                  </a:lnTo>
                  <a:lnTo>
                    <a:pt x="2211" y="651"/>
                  </a:lnTo>
                  <a:lnTo>
                    <a:pt x="1662" y="956"/>
                  </a:lnTo>
                  <a:cubicBezTo>
                    <a:pt x="1620" y="979"/>
                    <a:pt x="1605" y="1032"/>
                    <a:pt x="1628" y="1074"/>
                  </a:cubicBezTo>
                  <a:cubicBezTo>
                    <a:pt x="1644" y="1103"/>
                    <a:pt x="1673" y="1119"/>
                    <a:pt x="1704" y="1119"/>
                  </a:cubicBezTo>
                  <a:cubicBezTo>
                    <a:pt x="1718" y="1119"/>
                    <a:pt x="1733" y="1115"/>
                    <a:pt x="1746" y="1108"/>
                  </a:cubicBezTo>
                  <a:lnTo>
                    <a:pt x="2314" y="793"/>
                  </a:lnTo>
                  <a:lnTo>
                    <a:pt x="2314" y="2024"/>
                  </a:lnTo>
                  <a:lnTo>
                    <a:pt x="1244" y="2617"/>
                  </a:lnTo>
                  <a:close/>
                </a:path>
              </a:pathLst>
            </a:custGeom>
            <a:grpFill/>
            <a:ln w="0">
              <a:noFill/>
              <a:prstDash val="solid"/>
              <a:round/>
            </a:ln>
          </p:spPr>
          <p:txBody>
            <a:bodyPr vert="horz" wrap="square" lIns="91440" tIns="45720" rIns="91440" bIns="45720" numCol="1" anchor="t" anchorCtr="0" compatLnSpc="1"/>
            <a:lstStyle/>
            <a:p>
              <a:endParaRPr lang="th-TH"/>
            </a:p>
          </p:txBody>
        </p:sp>
        <p:sp>
          <p:nvSpPr>
            <p:cNvPr id="17" name="Freeform 6"/>
            <p:cNvSpPr/>
            <p:nvPr userDrawn="1"/>
          </p:nvSpPr>
          <p:spPr bwMode="auto">
            <a:xfrm>
              <a:off x="-482" y="2403"/>
              <a:ext cx="152" cy="249"/>
            </a:xfrm>
            <a:custGeom>
              <a:avLst/>
              <a:gdLst>
                <a:gd name="T0" fmla="*/ 422 w 670"/>
                <a:gd name="T1" fmla="*/ 14 h 1098"/>
                <a:gd name="T2" fmla="*/ 401 w 670"/>
                <a:gd name="T3" fmla="*/ 3 h 1098"/>
                <a:gd name="T4" fmla="*/ 267 w 670"/>
                <a:gd name="T5" fmla="*/ 2 h 1098"/>
                <a:gd name="T6" fmla="*/ 246 w 670"/>
                <a:gd name="T7" fmla="*/ 14 h 1098"/>
                <a:gd name="T8" fmla="*/ 2 w 670"/>
                <a:gd name="T9" fmla="*/ 795 h 1098"/>
                <a:gd name="T10" fmla="*/ 7 w 670"/>
                <a:gd name="T11" fmla="*/ 813 h 1098"/>
                <a:gd name="T12" fmla="*/ 323 w 670"/>
                <a:gd name="T13" fmla="*/ 1093 h 1098"/>
                <a:gd name="T14" fmla="*/ 334 w 670"/>
                <a:gd name="T15" fmla="*/ 1098 h 1098"/>
                <a:gd name="T16" fmla="*/ 346 w 670"/>
                <a:gd name="T17" fmla="*/ 1093 h 1098"/>
                <a:gd name="T18" fmla="*/ 662 w 670"/>
                <a:gd name="T19" fmla="*/ 813 h 1098"/>
                <a:gd name="T20" fmla="*/ 667 w 670"/>
                <a:gd name="T21" fmla="*/ 795 h 1098"/>
                <a:gd name="T22" fmla="*/ 422 w 670"/>
                <a:gd name="T23" fmla="*/ 14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0" h="1098">
                  <a:moveTo>
                    <a:pt x="422" y="14"/>
                  </a:moveTo>
                  <a:cubicBezTo>
                    <a:pt x="419" y="5"/>
                    <a:pt x="410" y="0"/>
                    <a:pt x="401" y="3"/>
                  </a:cubicBezTo>
                  <a:cubicBezTo>
                    <a:pt x="358" y="14"/>
                    <a:pt x="311" y="14"/>
                    <a:pt x="267" y="2"/>
                  </a:cubicBezTo>
                  <a:cubicBezTo>
                    <a:pt x="258" y="0"/>
                    <a:pt x="249" y="5"/>
                    <a:pt x="246" y="14"/>
                  </a:cubicBezTo>
                  <a:lnTo>
                    <a:pt x="2" y="795"/>
                  </a:lnTo>
                  <a:cubicBezTo>
                    <a:pt x="0" y="801"/>
                    <a:pt x="2" y="808"/>
                    <a:pt x="7" y="813"/>
                  </a:cubicBezTo>
                  <a:lnTo>
                    <a:pt x="323" y="1093"/>
                  </a:lnTo>
                  <a:cubicBezTo>
                    <a:pt x="326" y="1096"/>
                    <a:pt x="330" y="1098"/>
                    <a:pt x="334" y="1098"/>
                  </a:cubicBezTo>
                  <a:cubicBezTo>
                    <a:pt x="338" y="1098"/>
                    <a:pt x="342" y="1096"/>
                    <a:pt x="346" y="1093"/>
                  </a:cubicBezTo>
                  <a:lnTo>
                    <a:pt x="662" y="813"/>
                  </a:lnTo>
                  <a:cubicBezTo>
                    <a:pt x="668" y="808"/>
                    <a:pt x="670" y="801"/>
                    <a:pt x="667" y="795"/>
                  </a:cubicBezTo>
                  <a:lnTo>
                    <a:pt x="422" y="14"/>
                  </a:lnTo>
                  <a:close/>
                </a:path>
              </a:pathLst>
            </a:custGeom>
            <a:grpFill/>
            <a:ln w="0">
              <a:noFill/>
              <a:prstDash val="solid"/>
              <a:round/>
            </a:ln>
          </p:spPr>
          <p:txBody>
            <a:bodyPr vert="horz" wrap="square" lIns="91440" tIns="45720" rIns="91440" bIns="45720" numCol="1" anchor="t" anchorCtr="0" compatLnSpc="1"/>
            <a:lstStyle/>
            <a:p>
              <a:endParaRPr lang="th-TH"/>
            </a:p>
          </p:txBody>
        </p:sp>
        <p:sp>
          <p:nvSpPr>
            <p:cNvPr id="18" name="Freeform 7"/>
            <p:cNvSpPr/>
            <p:nvPr userDrawn="1"/>
          </p:nvSpPr>
          <p:spPr bwMode="auto">
            <a:xfrm>
              <a:off x="-460" y="2305"/>
              <a:ext cx="106" cy="87"/>
            </a:xfrm>
            <a:custGeom>
              <a:avLst/>
              <a:gdLst>
                <a:gd name="T0" fmla="*/ 10 w 467"/>
                <a:gd name="T1" fmla="*/ 115 h 384"/>
                <a:gd name="T2" fmla="*/ 153 w 467"/>
                <a:gd name="T3" fmla="*/ 361 h 384"/>
                <a:gd name="T4" fmla="*/ 164 w 467"/>
                <a:gd name="T5" fmla="*/ 369 h 384"/>
                <a:gd name="T6" fmla="*/ 178 w 467"/>
                <a:gd name="T7" fmla="*/ 373 h 384"/>
                <a:gd name="T8" fmla="*/ 239 w 467"/>
                <a:gd name="T9" fmla="*/ 384 h 384"/>
                <a:gd name="T10" fmla="*/ 297 w 467"/>
                <a:gd name="T11" fmla="*/ 373 h 384"/>
                <a:gd name="T12" fmla="*/ 312 w 467"/>
                <a:gd name="T13" fmla="*/ 369 h 384"/>
                <a:gd name="T14" fmla="*/ 323 w 467"/>
                <a:gd name="T15" fmla="*/ 360 h 384"/>
                <a:gd name="T16" fmla="*/ 458 w 467"/>
                <a:gd name="T17" fmla="*/ 114 h 384"/>
                <a:gd name="T18" fmla="*/ 453 w 467"/>
                <a:gd name="T19" fmla="*/ 60 h 384"/>
                <a:gd name="T20" fmla="*/ 239 w 467"/>
                <a:gd name="T21" fmla="*/ 0 h 384"/>
                <a:gd name="T22" fmla="*/ 18 w 467"/>
                <a:gd name="T23" fmla="*/ 60 h 384"/>
                <a:gd name="T24" fmla="*/ 9 w 467"/>
                <a:gd name="T25" fmla="*/ 113 h 384"/>
                <a:gd name="T26" fmla="*/ 10 w 467"/>
                <a:gd name="T27" fmla="*/ 11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7" h="384">
                  <a:moveTo>
                    <a:pt x="10" y="115"/>
                  </a:moveTo>
                  <a:lnTo>
                    <a:pt x="153" y="361"/>
                  </a:lnTo>
                  <a:cubicBezTo>
                    <a:pt x="155" y="365"/>
                    <a:pt x="159" y="368"/>
                    <a:pt x="164" y="369"/>
                  </a:cubicBezTo>
                  <a:cubicBezTo>
                    <a:pt x="169" y="370"/>
                    <a:pt x="173" y="372"/>
                    <a:pt x="178" y="373"/>
                  </a:cubicBezTo>
                  <a:cubicBezTo>
                    <a:pt x="197" y="378"/>
                    <a:pt x="217" y="384"/>
                    <a:pt x="239" y="384"/>
                  </a:cubicBezTo>
                  <a:cubicBezTo>
                    <a:pt x="260" y="384"/>
                    <a:pt x="279" y="379"/>
                    <a:pt x="297" y="373"/>
                  </a:cubicBezTo>
                  <a:cubicBezTo>
                    <a:pt x="302" y="372"/>
                    <a:pt x="307" y="370"/>
                    <a:pt x="312" y="369"/>
                  </a:cubicBezTo>
                  <a:cubicBezTo>
                    <a:pt x="317" y="368"/>
                    <a:pt x="321" y="365"/>
                    <a:pt x="323" y="360"/>
                  </a:cubicBezTo>
                  <a:lnTo>
                    <a:pt x="458" y="114"/>
                  </a:lnTo>
                  <a:cubicBezTo>
                    <a:pt x="463" y="104"/>
                    <a:pt x="467" y="82"/>
                    <a:pt x="453" y="60"/>
                  </a:cubicBezTo>
                  <a:cubicBezTo>
                    <a:pt x="428" y="20"/>
                    <a:pt x="356" y="0"/>
                    <a:pt x="239" y="0"/>
                  </a:cubicBezTo>
                  <a:cubicBezTo>
                    <a:pt x="120" y="0"/>
                    <a:pt x="46" y="20"/>
                    <a:pt x="18" y="60"/>
                  </a:cubicBezTo>
                  <a:cubicBezTo>
                    <a:pt x="0" y="86"/>
                    <a:pt x="8" y="110"/>
                    <a:pt x="9" y="113"/>
                  </a:cubicBezTo>
                  <a:cubicBezTo>
                    <a:pt x="9" y="114"/>
                    <a:pt x="9" y="115"/>
                    <a:pt x="10" y="115"/>
                  </a:cubicBezTo>
                  <a:close/>
                </a:path>
              </a:pathLst>
            </a:custGeom>
            <a:grpFill/>
            <a:ln w="0">
              <a:noFill/>
              <a:prstDash val="solid"/>
              <a:round/>
            </a:ln>
          </p:spPr>
          <p:txBody>
            <a:bodyPr vert="horz" wrap="square" lIns="91440" tIns="45720" rIns="91440" bIns="45720" numCol="1" anchor="t" anchorCtr="0" compatLnSpc="1"/>
            <a:lstStyle/>
            <a:p>
              <a:endParaRPr lang="th-TH"/>
            </a:p>
          </p:txBody>
        </p:sp>
      </p:grpSp>
      <p:sp>
        <p:nvSpPr>
          <p:cNvPr id="20" name="Slide Number Placeholder 5"/>
          <p:cNvSpPr txBox="1"/>
          <p:nvPr userDrawn="1"/>
        </p:nvSpPr>
        <p:spPr>
          <a:xfrm>
            <a:off x="11353800" y="0"/>
            <a:ext cx="838200" cy="468000"/>
          </a:xfrm>
          <a:prstGeom prst="rect">
            <a:avLst/>
          </a:prstGeom>
          <a:solidFill>
            <a:schemeClr val="accent1"/>
          </a:solidFill>
        </p:spPr>
        <p:txBody>
          <a:bodyPr vert="horz" lIns="91440" tIns="45720" rIns="91440" bIns="45720" rtlCol="0" anchor="ctr"/>
          <a:lstStyle>
            <a:defPPr>
              <a:defRPr lang="th-TH"/>
            </a:defPPr>
            <a:lvl1pPr marL="0" algn="ctr" defTabSz="914400" rtl="0" eaLnBrk="1" latinLnBrk="0" hangingPunct="1">
              <a:defRPr sz="2200" b="1" kern="1200">
                <a:solidFill>
                  <a:schemeClr val="bg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fld id="{F21EC8CE-5FFE-481A-ACDA-7BBA1196381E}" type="slidenum">
              <a:rPr lang="th-TH" smtClean="0"/>
              <a:t>‹#›</a:t>
            </a:fld>
            <a:endParaRPr lang="th-TH" dirty="0"/>
          </a:p>
        </p:txBody>
      </p:sp>
      <p:sp>
        <p:nvSpPr>
          <p:cNvPr id="6" name="TextBox 5"/>
          <p:cNvSpPr txBox="1"/>
          <p:nvPr userDrawn="1"/>
        </p:nvSpPr>
        <p:spPr>
          <a:xfrm>
            <a:off x="1133683" y="6493512"/>
            <a:ext cx="3114225" cy="338554"/>
          </a:xfrm>
          <a:prstGeom prst="rect">
            <a:avLst/>
          </a:prstGeom>
          <a:noFill/>
        </p:spPr>
        <p:txBody>
          <a:bodyPr wrap="square" rtlCol="0">
            <a:spAutoFit/>
          </a:bodyPr>
          <a:lstStyle/>
          <a:p>
            <a:r>
              <a:rPr lang="zh-CN" altLang="en-US" sz="1600" dirty="0">
                <a:solidFill>
                  <a:schemeClr val="bg1"/>
                </a:solidFill>
                <a:latin typeface="华文行楷" panose="02010800040101010101" pitchFamily="2" charset="-122"/>
                <a:ea typeface="华文行楷" panose="02010800040101010101" pitchFamily="2" charset="-122"/>
              </a:rPr>
              <a:t>佐创智推</a:t>
            </a:r>
          </a:p>
        </p:txBody>
      </p:sp>
      <p:pic>
        <p:nvPicPr>
          <p:cNvPr id="19" name="Picture 2" descr="C:\Users\Administrator\Desktop\科技成果转化示范申请\2018.3.11温州路演PPT\figure\logo03.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022959" y="169298"/>
            <a:ext cx="1143000" cy="2571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8574652" y="6480132"/>
            <a:ext cx="3104893" cy="338554"/>
          </a:xfrm>
          <a:prstGeom prst="rect">
            <a:avLst/>
          </a:prstGeom>
        </p:spPr>
        <p:txBody>
          <a:bodyPr wrap="square">
            <a:spAutoFit/>
          </a:bodyPr>
          <a:lstStyle/>
          <a:p>
            <a:r>
              <a:rPr lang="zh-CN" altLang="en-US" sz="1600" dirty="0">
                <a:solidFill>
                  <a:schemeClr val="bg1"/>
                </a:solidFill>
                <a:latin typeface="华文行楷" panose="02010800040101010101" pitchFamily="2" charset="-122"/>
                <a:ea typeface="华文行楷" panose="02010800040101010101" pitchFamily="2" charset="-122"/>
              </a:rPr>
              <a:t>大数据赋能科技成果转化与服务</a:t>
            </a:r>
          </a:p>
        </p:txBody>
      </p:sp>
    </p:spTree>
    <p:extLst>
      <p:ext uri="{BB962C8B-B14F-4D97-AF65-F5344CB8AC3E}">
        <p14:creationId xmlns:p14="http://schemas.microsoft.com/office/powerpoint/2010/main" val="111205175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06.wmf"/><Relationship Id="rId4" Type="http://schemas.openxmlformats.org/officeDocument/2006/relationships/oleObject" Target="../embeddings/oleObject7.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emf"/><Relationship Id="rId11" Type="http://schemas.openxmlformats.org/officeDocument/2006/relationships/image" Target="../media/image55.png"/><Relationship Id="rId5" Type="http://schemas.openxmlformats.org/officeDocument/2006/relationships/image" Target="../media/image49.jpeg"/><Relationship Id="rId10" Type="http://schemas.openxmlformats.org/officeDocument/2006/relationships/image" Target="../media/image54.png"/><Relationship Id="rId4" Type="http://schemas.openxmlformats.org/officeDocument/2006/relationships/image" Target="../media/image48.emf"/><Relationship Id="rId9" Type="http://schemas.openxmlformats.org/officeDocument/2006/relationships/image" Target="../media/image53.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image" Target="../media/image207.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8.bin"/><Relationship Id="rId5" Type="http://schemas.openxmlformats.org/officeDocument/2006/relationships/image" Target="../media/image62.png"/><Relationship Id="rId4" Type="http://schemas.openxmlformats.org/officeDocument/2006/relationships/image" Target="../media/image144.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jpeg"/><Relationship Id="rId4" Type="http://schemas.openxmlformats.org/officeDocument/2006/relationships/image" Target="../media/image58.png"/><Relationship Id="rId9" Type="http://schemas.openxmlformats.org/officeDocument/2006/relationships/image" Target="../media/image63.jpeg"/></Relationships>
</file>

<file path=ppt/slides/_rels/slide13.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png"/><Relationship Id="rId3" Type="http://schemas.openxmlformats.org/officeDocument/2006/relationships/image" Target="../media/image67.emf"/><Relationship Id="rId7" Type="http://schemas.openxmlformats.org/officeDocument/2006/relationships/image" Target="../media/image71.emf"/><Relationship Id="rId12" Type="http://schemas.openxmlformats.org/officeDocument/2006/relationships/image" Target="../media/image76.emf"/><Relationship Id="rId2" Type="http://schemas.openxmlformats.org/officeDocument/2006/relationships/image" Target="../media/image66.jpeg"/><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9.png"/><Relationship Id="rId10" Type="http://schemas.openxmlformats.org/officeDocument/2006/relationships/image" Target="../media/image74.emf"/><Relationship Id="rId4" Type="http://schemas.openxmlformats.org/officeDocument/2006/relationships/image" Target="../media/image68.jpeg"/><Relationship Id="rId9" Type="http://schemas.openxmlformats.org/officeDocument/2006/relationships/image" Target="../media/image73.emf"/><Relationship Id="rId14" Type="http://schemas.openxmlformats.org/officeDocument/2006/relationships/image" Target="../media/image78.jpeg"/></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12" Type="http://schemas.openxmlformats.org/officeDocument/2006/relationships/image" Target="../media/image76.emf"/><Relationship Id="rId2" Type="http://schemas.openxmlformats.org/officeDocument/2006/relationships/image" Target="../media/image89.emf"/><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jpeg"/><Relationship Id="rId9" Type="http://schemas.openxmlformats.org/officeDocument/2006/relationships/image" Target="../media/image73.emf"/></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97.emf"/><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101.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4.jpe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jpeg"/><Relationship Id="rId12" Type="http://schemas.openxmlformats.org/officeDocument/2006/relationships/image" Target="../media/image118.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112.jpe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jpeg"/><Relationship Id="rId4" Type="http://schemas.openxmlformats.org/officeDocument/2006/relationships/image" Target="../media/image110.png"/><Relationship Id="rId9" Type="http://schemas.openxmlformats.org/officeDocument/2006/relationships/image" Target="../media/image115.jpeg"/></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jpeg"/><Relationship Id="rId26" Type="http://schemas.openxmlformats.org/officeDocument/2006/relationships/image" Target="../media/image26.png"/><Relationship Id="rId3" Type="http://schemas.openxmlformats.org/officeDocument/2006/relationships/image" Target="../media/image5.png"/><Relationship Id="rId21" Type="http://schemas.openxmlformats.org/officeDocument/2006/relationships/image" Target="../media/image22.png"/><Relationship Id="rId7" Type="http://schemas.microsoft.com/office/2007/relationships/hdphoto" Target="../media/hdphoto1.wdp"/><Relationship Id="rId12" Type="http://schemas.openxmlformats.org/officeDocument/2006/relationships/image" Target="../media/image13.jpeg"/><Relationship Id="rId17" Type="http://schemas.openxmlformats.org/officeDocument/2006/relationships/image" Target="../media/image18.jpeg"/><Relationship Id="rId25" Type="http://schemas.openxmlformats.org/officeDocument/2006/relationships/image" Target="../media/image25.jpe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jpe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jpeg"/><Relationship Id="rId24" Type="http://schemas.openxmlformats.org/officeDocument/2006/relationships/image" Target="../media/image24.jpeg"/><Relationship Id="rId5" Type="http://schemas.openxmlformats.org/officeDocument/2006/relationships/image" Target="../media/image7.png"/><Relationship Id="rId15" Type="http://schemas.openxmlformats.org/officeDocument/2006/relationships/image" Target="../media/image16.gif"/><Relationship Id="rId23" Type="http://schemas.openxmlformats.org/officeDocument/2006/relationships/hyperlink" Target="http://kglab.hdu.edu.cn/" TargetMode="External"/><Relationship Id="rId28" Type="http://schemas.openxmlformats.org/officeDocument/2006/relationships/image" Target="../media/image28.png"/><Relationship Id="rId10" Type="http://schemas.openxmlformats.org/officeDocument/2006/relationships/image" Target="../media/image11.png"/><Relationship Id="rId19" Type="http://schemas.openxmlformats.org/officeDocument/2006/relationships/image" Target="../media/image20.jpeg"/><Relationship Id="rId4" Type="http://schemas.openxmlformats.org/officeDocument/2006/relationships/image" Target="../media/image6.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jpeg"/><Relationship Id="rId27" Type="http://schemas.openxmlformats.org/officeDocument/2006/relationships/image" Target="../media/image27.png"/><Relationship Id="rId30"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2.png"/><Relationship Id="rId2" Type="http://schemas.openxmlformats.org/officeDocument/2006/relationships/image" Target="../media/image125.png"/><Relationship Id="rId1" Type="http://schemas.openxmlformats.org/officeDocument/2006/relationships/slideLayout" Target="../slideLayouts/slideLayout1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35.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6.e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7.emf"/><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38.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0.emf"/><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1.emf"/><Relationship Id="rId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notesSlide" Target="../notesSlides/notesSlide25.xml"/><Relationship Id="rId7"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3.jpeg"/><Relationship Id="rId11" Type="http://schemas.openxmlformats.org/officeDocument/2006/relationships/image" Target="../media/image136.emf"/><Relationship Id="rId5" Type="http://schemas.openxmlformats.org/officeDocument/2006/relationships/image" Target="../media/image61.png"/><Relationship Id="rId10" Type="http://schemas.openxmlformats.org/officeDocument/2006/relationships/oleObject" Target="../embeddings/oleObject1.bin"/><Relationship Id="rId4" Type="http://schemas.openxmlformats.org/officeDocument/2006/relationships/image" Target="../media/image142.png"/><Relationship Id="rId9" Type="http://schemas.openxmlformats.org/officeDocument/2006/relationships/image" Target="../media/image145.png"/></Relationships>
</file>

<file path=ppt/slides/_rels/slide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49.wmf"/><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3" Type="http://schemas.openxmlformats.org/officeDocument/2006/relationships/hyperlink" Target="http://kglab.hdu.edu.c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5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8.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4.jpeg"/><Relationship Id="rId5" Type="http://schemas.openxmlformats.org/officeDocument/2006/relationships/image" Target="../media/image160.png"/><Relationship Id="rId4" Type="http://schemas.openxmlformats.org/officeDocument/2006/relationships/image" Target="../media/image159.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kglab.hdu.edu.cn/"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71.jpeg"/><Relationship Id="rId4" Type="http://schemas.openxmlformats.org/officeDocument/2006/relationships/image" Target="../media/image170.png"/></Relationships>
</file>

<file path=ppt/slides/_rels/slide69.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1.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7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oracle.com/java/technologies/downloads/"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72.xml.rels><?xml version="1.0" encoding="UTF-8" standalone="yes"?>
<Relationships xmlns="http://schemas.openxmlformats.org/package/2006/relationships"><Relationship Id="rId3" Type="http://schemas.openxmlformats.org/officeDocument/2006/relationships/hyperlink" Target="https://www.eclipse.org/downloads/packages/"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73.xml.rels><?xml version="1.0" encoding="UTF-8" standalone="yes"?>
<Relationships xmlns="http://schemas.openxmlformats.org/package/2006/relationships"><Relationship Id="rId3" Type="http://schemas.openxmlformats.org/officeDocument/2006/relationships/hyperlink" Target="https://www.jetbrains.com/zh-cn/idea/promo/"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74.xml.rels><?xml version="1.0" encoding="UTF-8" standalone="yes"?>
<Relationships xmlns="http://schemas.openxmlformats.org/package/2006/relationships"><Relationship Id="rId3" Type="http://schemas.openxmlformats.org/officeDocument/2006/relationships/hyperlink" Target="https://blog.csdn.net/xhmico/article/details/122390181"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hyperlink" Target="https://www.runoob.com/java/java-environment-setup.html"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blog.csdn.net/xhmico/article/details/122390181"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hyperlink" Target="https://www.runoob.com/java/java-environment-setup.html"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blog.csdn.net/xhmico/article/details/122390181"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hyperlink" Target="https://www.runoob.com/java/java-environment-setup.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8.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eg"/><Relationship Id="rId7" Type="http://schemas.openxmlformats.org/officeDocument/2006/relationships/image" Target="../media/image41.jp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8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03.png"/><Relationship Id="rId4"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8"/>
          <p:cNvSpPr txBox="1">
            <a:spLocks noChangeArrowheads="1"/>
          </p:cNvSpPr>
          <p:nvPr/>
        </p:nvSpPr>
        <p:spPr bwMode="auto">
          <a:xfrm>
            <a:off x="2783632" y="4038600"/>
            <a:ext cx="6400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chemeClr val="folHlink"/>
              </a:buClr>
              <a:buSzPct val="60000"/>
              <a:buFont typeface="Wingdings" charset="2"/>
              <a:buNone/>
              <a:defRPr kumimoji="1"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charset="2"/>
              <a:buChar char="n"/>
              <a:defRPr kumimoji="1" sz="28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charset="2"/>
              <a:buChar char="n"/>
              <a:defRPr kumimoji="1" sz="24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charset="2"/>
              <a:buChar char="n"/>
              <a:defRPr kumimoji="1"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charset="2"/>
              <a:buChar char="n"/>
              <a:defRPr kumimoji="1" sz="2000">
                <a:solidFill>
                  <a:schemeClr val="tx1"/>
                </a:solidFill>
                <a:latin typeface="+mn-lt"/>
                <a:ea typeface="+mn-ea"/>
              </a:defRPr>
            </a:lvl9pPr>
          </a:lstStyle>
          <a:p>
            <a:pPr lvl="0">
              <a:buClr>
                <a:srgbClr val="3333CC"/>
              </a:buClr>
              <a:defRPr/>
            </a:pPr>
            <a:r>
              <a:rPr lang="zh-CN" altLang="en-US" sz="4000" b="1" kern="0" dirty="0">
                <a:solidFill>
                  <a:srgbClr val="000000"/>
                </a:solidFill>
                <a:latin typeface="Comic Sans MS"/>
                <a:ea typeface="华文行楷"/>
              </a:rPr>
              <a:t>王宇翔 </a:t>
            </a:r>
            <a:r>
              <a:rPr lang="en-US" altLang="zh-CN" sz="4800" dirty="0">
                <a:cs typeface="Calibri" panose="020F0502020204030204" pitchFamily="34" charset="0"/>
              </a:rPr>
              <a:t>·</a:t>
            </a:r>
            <a:r>
              <a:rPr lang="zh-CN" altLang="en-US" sz="4800" dirty="0">
                <a:cs typeface="Calibri" panose="020F0502020204030204" pitchFamily="34" charset="0"/>
              </a:rPr>
              <a:t> </a:t>
            </a:r>
            <a:r>
              <a:rPr lang="zh-CN" altLang="en-US" sz="2800" kern="0" dirty="0">
                <a:solidFill>
                  <a:srgbClr val="000000"/>
                </a:solidFill>
                <a:latin typeface="Comic Sans MS"/>
                <a:ea typeface="华文行楷"/>
              </a:rPr>
              <a:t>副教授</a:t>
            </a:r>
          </a:p>
          <a:p>
            <a:pPr>
              <a:buClr>
                <a:srgbClr val="3333CC"/>
              </a:buClr>
              <a:defRPr/>
            </a:pPr>
            <a:r>
              <a:rPr lang="en-US" altLang="zh-CN" b="1" kern="0" dirty="0">
                <a:solidFill>
                  <a:srgbClr val="FF0000"/>
                </a:solidFill>
                <a:latin typeface="Comic Sans MS"/>
                <a:ea typeface="华文行楷"/>
              </a:rPr>
              <a:t>lsswyx@hdu.edu.cn</a:t>
            </a:r>
          </a:p>
        </p:txBody>
      </p:sp>
      <p:sp>
        <p:nvSpPr>
          <p:cNvPr id="5" name="矩形 4">
            <a:extLst>
              <a:ext uri="{FF2B5EF4-FFF2-40B4-BE49-F238E27FC236}">
                <a16:creationId xmlns:a16="http://schemas.microsoft.com/office/drawing/2014/main" id="{CB45F0AF-58D2-4D4A-9659-E08C17A390B7}"/>
              </a:ext>
            </a:extLst>
          </p:cNvPr>
          <p:cNvSpPr/>
          <p:nvPr/>
        </p:nvSpPr>
        <p:spPr>
          <a:xfrm>
            <a:off x="4093931" y="5329540"/>
            <a:ext cx="3780202" cy="461665"/>
          </a:xfrm>
          <a:prstGeom prst="rect">
            <a:avLst/>
          </a:prstGeom>
        </p:spPr>
        <p:txBody>
          <a:bodyPr wrap="none">
            <a:spAutoFit/>
          </a:bodyPr>
          <a:lstStyle/>
          <a:p>
            <a:pPr algn="ctr"/>
            <a:r>
              <a:rPr lang="zh-CN" altLang="en-US" sz="2400" dirty="0">
                <a:solidFill>
                  <a:srgbClr val="0070C0"/>
                </a:solidFill>
                <a:latin typeface="Comic Sans MS" panose="030F0902030302020204" pitchFamily="66" charset="0"/>
                <a:ea typeface="+mj-ea"/>
              </a:rPr>
              <a:t>https://wyxlss.github.io/</a:t>
            </a:r>
          </a:p>
        </p:txBody>
      </p:sp>
      <p:sp>
        <p:nvSpPr>
          <p:cNvPr id="18" name="Rectangle 7"/>
          <p:cNvSpPr>
            <a:spLocks noGrp="1" noChangeArrowheads="1"/>
          </p:cNvSpPr>
          <p:nvPr>
            <p:ph type="ctrTitle"/>
          </p:nvPr>
        </p:nvSpPr>
        <p:spPr>
          <a:xfrm>
            <a:off x="2057400" y="2133600"/>
            <a:ext cx="8153400" cy="1143000"/>
          </a:xfrm>
          <a:prstGeom prst="rect">
            <a:avLst/>
          </a:prstGeom>
          <a:noFill/>
          <a:ln/>
        </p:spPr>
        <p:txBody>
          <a:bodyPr/>
          <a:lstStyle/>
          <a:p>
            <a:pPr algn="ctr">
              <a:spcBef>
                <a:spcPts val="0"/>
              </a:spcBef>
            </a:pPr>
            <a:r>
              <a:rPr kumimoji="1" lang="en-US" altLang="zh-CN" kern="0" dirty="0">
                <a:solidFill>
                  <a:srgbClr val="333399"/>
                </a:solidFill>
                <a:latin typeface="Comic Sans MS" pitchFamily="66" charset="0"/>
                <a:ea typeface="华文新魏"/>
              </a:rPr>
              <a:t>JAVA</a:t>
            </a:r>
            <a:r>
              <a:rPr kumimoji="1" lang="zh-CN" altLang="en-US" sz="4800" kern="0" dirty="0">
                <a:solidFill>
                  <a:srgbClr val="333399"/>
                </a:solidFill>
                <a:latin typeface="Comic Sans MS" pitchFamily="66" charset="0"/>
                <a:ea typeface="华文新魏"/>
              </a:rPr>
              <a:t>面向对象程序设计</a:t>
            </a:r>
            <a:endParaRPr lang="zh-CN" altLang="en-US" sz="4800" kern="0" dirty="0">
              <a:solidFill>
                <a:sysClr val="windowText" lastClr="000000"/>
              </a:solidFill>
            </a:endParaRPr>
          </a:p>
        </p:txBody>
      </p:sp>
      <p:sp>
        <p:nvSpPr>
          <p:cNvPr id="2" name="矩形 1">
            <a:extLst>
              <a:ext uri="{FF2B5EF4-FFF2-40B4-BE49-F238E27FC236}">
                <a16:creationId xmlns:a16="http://schemas.microsoft.com/office/drawing/2014/main" id="{C569376D-7261-1347-B836-EF8DCF4BA15F}"/>
              </a:ext>
            </a:extLst>
          </p:cNvPr>
          <p:cNvSpPr/>
          <p:nvPr/>
        </p:nvSpPr>
        <p:spPr>
          <a:xfrm>
            <a:off x="47328" y="908720"/>
            <a:ext cx="11737304"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806"/>
    </mc:Choice>
    <mc:Fallback xmlns="">
      <p:transition xmlns:p14="http://schemas.microsoft.com/office/powerpoint/2010/main" spd="slow" advTm="8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4999E9AE-07D8-4A76-98E7-CEB65B81C9D8}"/>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7207DFC2-1662-7F44-951E-1401BD34A60C}"/>
              </a:ext>
            </a:extLst>
          </p:cNvPr>
          <p:cNvSpPr/>
          <p:nvPr/>
        </p:nvSpPr>
        <p:spPr>
          <a:xfrm>
            <a:off x="381000" y="1118186"/>
            <a:ext cx="11658600" cy="5435014"/>
          </a:xfrm>
          <a:prstGeom prst="rect">
            <a:avLst/>
          </a:prstGeom>
        </p:spPr>
        <p:txBody>
          <a:bodyPr wrap="square">
            <a:spAutoFit/>
          </a:bodyPr>
          <a:lstStyle/>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浙江省“尖兵”“领雁”研发攻关计划项目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“未来实验室数字化建设关键技术研究与应用示范”</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浙江省重点研发计划项目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“浙江省科技特派员服务云平台建设关键技术研究与示范”</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浙江省重点研发计划项目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“重大活动公共安全智能防控平台开发及应用示范”</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浙江省重点研发计划项目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“区块链关键技术研究与技术交易应用”</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浙江省重点研发计划项目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“促进成果转化的科技大数据服务平台开发及应用”</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国家社会科学基金重大项目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“基于大数据的科教评价信息云平台构建和智能服务研究”</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国家自然科学基金面上项目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“语义驱动的知识图谱近似图查询关键技术研究”</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国家自然科学基金青年项目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“面向大数据近似查询应用的在线聚集融合机制与优化研究”</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之江实验室科研项目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“未来实验室数字化管理和科研辅助工具平台”</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武器装备预先研究项目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，负责“面向***趋势预测”</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浙江省属高校基础科研业务费项目重点培育专项</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“复杂异构网络社区查询关键技术研究”</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浙江省科技计划公益项目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a:t>
            </a:r>
            <a:r>
              <a:rPr lang="en-US" altLang="zh-CN" sz="1400" dirty="0">
                <a:solidFill>
                  <a:schemeClr val="tx1">
                    <a:lumMod val="75000"/>
                    <a:lumOff val="25000"/>
                  </a:schemeClr>
                </a:solidFill>
                <a:latin typeface="Calibri" panose="020F0502020204030204" pitchFamily="34" charset="0"/>
                <a:ea typeface="微软雅黑" panose="020B0503020204020204" pitchFamily="34" charset="-122"/>
              </a:rPr>
              <a:t>RDF</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知识图谱分布式语义近似查询关键技术研究”</a:t>
            </a:r>
            <a:r>
              <a:rPr lang="en-US" altLang="zh-CN" sz="1400" dirty="0">
                <a:solidFill>
                  <a:schemeClr val="tx1">
                    <a:lumMod val="75000"/>
                    <a:lumOff val="25000"/>
                  </a:schemeClr>
                </a:solidFill>
                <a:latin typeface="Calibri" panose="020F0502020204030204" pitchFamily="34" charset="0"/>
                <a:ea typeface="微软雅黑" panose="020B0503020204020204" pitchFamily="34" charset="-122"/>
              </a:rPr>
              <a:t> </a:t>
            </a: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浙江省公共科技条件平台建设项目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“科技创新云服务平台”</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产学研合作项目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“行业领域知识图谱关键技术研究及应用” </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a:p>
            <a:pPr marL="285750" indent="-285750">
              <a:lnSpc>
                <a:spcPts val="2800"/>
              </a:lnSpc>
              <a:buFont typeface="Wingdings" pitchFamily="2" charset="2"/>
              <a:buChar char="p"/>
            </a:pPr>
            <a:r>
              <a:rPr lang="zh-CN" altLang="en-US" sz="1400" dirty="0">
                <a:solidFill>
                  <a:srgbClr val="C00000"/>
                </a:solidFill>
                <a:latin typeface="Calibri" panose="020F0502020204030204" pitchFamily="34" charset="0"/>
                <a:ea typeface="微软雅黑" panose="020B0503020204020204" pitchFamily="34" charset="-122"/>
              </a:rPr>
              <a:t>产学研合作项目</a:t>
            </a:r>
            <a:r>
              <a:rPr lang="zh-CN" altLang="en-US" sz="1400" dirty="0">
                <a:solidFill>
                  <a:schemeClr val="tx1">
                    <a:lumMod val="75000"/>
                    <a:lumOff val="25000"/>
                  </a:schemeClr>
                </a:solidFill>
                <a:latin typeface="Calibri" panose="020F0502020204030204" pitchFamily="34" charset="0"/>
                <a:ea typeface="微软雅黑" panose="020B0503020204020204" pitchFamily="34" charset="-122"/>
              </a:rPr>
              <a:t>“危化品领域知识图谱构建研究及应用”</a:t>
            </a:r>
            <a:endParaRPr lang="en-US" altLang="zh-CN" sz="1400" dirty="0">
              <a:solidFill>
                <a:schemeClr val="tx1">
                  <a:lumMod val="75000"/>
                  <a:lumOff val="25000"/>
                </a:schemeClr>
              </a:solidFill>
              <a:latin typeface="Calibri" panose="020F050202020403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4A55355B-A23B-F24D-8AB1-58657866A907}"/>
              </a:ext>
            </a:extLst>
          </p:cNvPr>
          <p:cNvSpPr txBox="1"/>
          <p:nvPr/>
        </p:nvSpPr>
        <p:spPr>
          <a:xfrm>
            <a:off x="4876800" y="454738"/>
            <a:ext cx="4686300" cy="369332"/>
          </a:xfrm>
          <a:prstGeom prst="rect">
            <a:avLst/>
          </a:prstGeom>
          <a:noFill/>
        </p:spPr>
        <p:txBody>
          <a:bodyPr wrap="square" rtlCol="0">
            <a:spAutoFit/>
          </a:bodyPr>
          <a:lstStyle/>
          <a:p>
            <a:pPr algn="ctr"/>
            <a:r>
              <a:rPr kumimoji="1" lang="zh-CN" altLang="en-US" b="1" dirty="0">
                <a:solidFill>
                  <a:srgbClr val="7030A0"/>
                </a:solidFill>
                <a:latin typeface="Microsoft YaHei" panose="020B0503020204020204" pitchFamily="34" charset="-122"/>
                <a:ea typeface="Microsoft YaHei" panose="020B0503020204020204" pitchFamily="34" charset="-122"/>
              </a:rPr>
              <a:t>实验室近年承担的国家级、省部级重点项目</a:t>
            </a:r>
          </a:p>
        </p:txBody>
      </p:sp>
      <p:pic>
        <p:nvPicPr>
          <p:cNvPr id="6" name="Picture 2">
            <a:extLst>
              <a:ext uri="{FF2B5EF4-FFF2-40B4-BE49-F238E27FC236}">
                <a16:creationId xmlns:a16="http://schemas.microsoft.com/office/drawing/2014/main" id="{4E87DF96-5EC4-B146-BE65-6C7E4FB63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316" y="4320813"/>
            <a:ext cx="2828172" cy="16007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C26B933F-49EA-CA43-B50F-CC156DC523F8}"/>
              </a:ext>
            </a:extLst>
          </p:cNvPr>
          <p:cNvSpPr txBox="1"/>
          <p:nvPr/>
        </p:nvSpPr>
        <p:spPr>
          <a:xfrm>
            <a:off x="7473149" y="6014469"/>
            <a:ext cx="4804618" cy="307777"/>
          </a:xfrm>
          <a:prstGeom prst="rect">
            <a:avLst/>
          </a:prstGeom>
          <a:noFill/>
        </p:spPr>
        <p:txBody>
          <a:bodyPr wrap="square" rtlCol="0">
            <a:spAutoFit/>
          </a:bodyPr>
          <a:lstStyle/>
          <a:p>
            <a:pPr algn="ctr">
              <a:defRPr/>
            </a:pPr>
            <a:r>
              <a:rPr lang="zh-CN" altLang="en-US" sz="1400" b="1" dirty="0">
                <a:solidFill>
                  <a:srgbClr val="00B050"/>
                </a:solidFill>
                <a:latin typeface="Microsoft YaHei" panose="020B0503020204020204" pitchFamily="34" charset="-122"/>
                <a:ea typeface="Microsoft YaHei" panose="020B0503020204020204" pitchFamily="34" charset="-122"/>
              </a:rPr>
              <a:t>智能亚运大型防控平台</a:t>
            </a:r>
            <a:r>
              <a:rPr lang="en-US" altLang="zh-CN" sz="1400" b="1" dirty="0">
                <a:solidFill>
                  <a:srgbClr val="00B050"/>
                </a:solidFill>
                <a:latin typeface="Microsoft YaHei" panose="020B0503020204020204" pitchFamily="34" charset="-122"/>
                <a:ea typeface="Microsoft YaHei" panose="020B0503020204020204" pitchFamily="34" charset="-122"/>
              </a:rPr>
              <a:t>·</a:t>
            </a:r>
            <a:r>
              <a:rPr lang="zh-CN" altLang="en-US" sz="1400" b="1" dirty="0">
                <a:solidFill>
                  <a:srgbClr val="00B050"/>
                </a:solidFill>
                <a:latin typeface="Microsoft YaHei" panose="020B0503020204020204" pitchFamily="34" charset="-122"/>
                <a:ea typeface="Microsoft YaHei" panose="020B0503020204020204" pitchFamily="34" charset="-122"/>
              </a:rPr>
              <a:t>助力杭州亚运</a:t>
            </a:r>
          </a:p>
        </p:txBody>
      </p:sp>
      <p:pic>
        <p:nvPicPr>
          <p:cNvPr id="8" name="Picture 20" descr="https://img1.baidu.com/it/u=3950342715,3154102406&amp;fm=253&amp;fmt=auto&amp;app=138&amp;f=JPEG?w=693&amp;h=500">
            <a:extLst>
              <a:ext uri="{FF2B5EF4-FFF2-40B4-BE49-F238E27FC236}">
                <a16:creationId xmlns:a16="http://schemas.microsoft.com/office/drawing/2014/main" id="{370A79CF-BEC1-B742-8602-60197095D48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90017" y="4261941"/>
            <a:ext cx="2225917" cy="160600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E268070D-C797-C443-BACD-F4DA4B6FE2C7}"/>
              </a:ext>
            </a:extLst>
          </p:cNvPr>
          <p:cNvPicPr>
            <a:picLocks noChangeAspect="1"/>
          </p:cNvPicPr>
          <p:nvPr/>
        </p:nvPicPr>
        <p:blipFill>
          <a:blip r:embed="rId5"/>
          <a:stretch>
            <a:fillRect/>
          </a:stretch>
        </p:blipFill>
        <p:spPr>
          <a:xfrm>
            <a:off x="8435210" y="1691494"/>
            <a:ext cx="3200400" cy="1600780"/>
          </a:xfrm>
          <a:prstGeom prst="rect">
            <a:avLst/>
          </a:prstGeom>
          <a:ln>
            <a:solidFill>
              <a:schemeClr val="tx1"/>
            </a:solidFill>
          </a:ln>
        </p:spPr>
      </p:pic>
      <p:sp>
        <p:nvSpPr>
          <p:cNvPr id="10" name="文本框 9">
            <a:extLst>
              <a:ext uri="{FF2B5EF4-FFF2-40B4-BE49-F238E27FC236}">
                <a16:creationId xmlns:a16="http://schemas.microsoft.com/office/drawing/2014/main" id="{4BAA7B14-0736-1641-AC53-F85BAA0674A0}"/>
              </a:ext>
            </a:extLst>
          </p:cNvPr>
          <p:cNvSpPr txBox="1"/>
          <p:nvPr/>
        </p:nvSpPr>
        <p:spPr>
          <a:xfrm>
            <a:off x="7650537" y="3352800"/>
            <a:ext cx="4804618" cy="307777"/>
          </a:xfrm>
          <a:prstGeom prst="rect">
            <a:avLst/>
          </a:prstGeom>
          <a:noFill/>
        </p:spPr>
        <p:txBody>
          <a:bodyPr wrap="square" rtlCol="0">
            <a:spAutoFit/>
          </a:bodyPr>
          <a:lstStyle/>
          <a:p>
            <a:pPr algn="ctr">
              <a:defRPr/>
            </a:pPr>
            <a:r>
              <a:rPr lang="zh-CN" altLang="en-US" sz="1400" b="1" dirty="0">
                <a:solidFill>
                  <a:srgbClr val="00B050"/>
                </a:solidFill>
                <a:latin typeface="Microsoft YaHei" panose="020B0503020204020204" pitchFamily="34" charset="-122"/>
                <a:ea typeface="Microsoft YaHei" panose="020B0503020204020204" pitchFamily="34" charset="-122"/>
              </a:rPr>
              <a:t>科技大脑</a:t>
            </a:r>
            <a:r>
              <a:rPr lang="en-US" altLang="zh-CN" sz="1400" b="1" dirty="0">
                <a:solidFill>
                  <a:srgbClr val="00B050"/>
                </a:solidFill>
                <a:latin typeface="Microsoft YaHei" panose="020B0503020204020204" pitchFamily="34" charset="-122"/>
                <a:ea typeface="Microsoft YaHei" panose="020B0503020204020204" pitchFamily="34" charset="-122"/>
              </a:rPr>
              <a:t>+</a:t>
            </a:r>
            <a:r>
              <a:rPr lang="zh-CN" altLang="en-US" sz="1400" b="1" dirty="0">
                <a:solidFill>
                  <a:srgbClr val="00B050"/>
                </a:solidFill>
                <a:latin typeface="Microsoft YaHei" panose="020B0503020204020204" pitchFamily="34" charset="-122"/>
                <a:ea typeface="Microsoft YaHei" panose="020B0503020204020204" pitchFamily="34" charset="-122"/>
              </a:rPr>
              <a:t>未来实验室</a:t>
            </a:r>
            <a:r>
              <a:rPr lang="en-US" altLang="zh-CN" sz="1400" b="1" dirty="0">
                <a:solidFill>
                  <a:srgbClr val="00B050"/>
                </a:solidFill>
                <a:latin typeface="Microsoft YaHei" panose="020B0503020204020204" pitchFamily="34" charset="-122"/>
                <a:ea typeface="Microsoft YaHei" panose="020B0503020204020204" pitchFamily="34" charset="-122"/>
              </a:rPr>
              <a:t>·</a:t>
            </a:r>
            <a:r>
              <a:rPr lang="zh-CN" altLang="en-US" sz="1400" b="1" dirty="0">
                <a:solidFill>
                  <a:srgbClr val="00B050"/>
                </a:solidFill>
                <a:latin typeface="Microsoft YaHei" panose="020B0503020204020204" pitchFamily="34" charset="-122"/>
                <a:ea typeface="Microsoft YaHei" panose="020B0503020204020204" pitchFamily="34" charset="-122"/>
              </a:rPr>
              <a:t>深化科技数字化改革</a:t>
            </a:r>
          </a:p>
        </p:txBody>
      </p:sp>
    </p:spTree>
    <p:extLst>
      <p:ext uri="{BB962C8B-B14F-4D97-AF65-F5344CB8AC3E}">
        <p14:creationId xmlns:p14="http://schemas.microsoft.com/office/powerpoint/2010/main" val="1908132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1905000" y="3212976"/>
            <a:ext cx="8305800" cy="25908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public static void main(String[] </a:t>
            </a:r>
            <a:r>
              <a:rPr lang="en-US" altLang="zh-CN" b="1" dirty="0" err="1">
                <a:solidFill>
                  <a:srgbClr val="000000"/>
                </a:solidFill>
                <a:latin typeface="Courier New" pitchFamily="49" charset="0"/>
                <a:ea typeface="宋体" charset="-122"/>
              </a:rPr>
              <a:t>args</a:t>
            </a:r>
            <a:r>
              <a:rPr lang="en-US" altLang="zh-CN" b="1" dirty="0">
                <a:solidFill>
                  <a:srgbClr val="000000"/>
                </a:solidFill>
                <a:latin typeface="Courier New" pitchFamily="49" charset="0"/>
                <a:ea typeface="宋体" charset="-122"/>
              </a:rPr>
              <a:t>)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r>
              <a:rPr lang="en-US" altLang="zh-CN" b="1" dirty="0" err="1">
                <a:solidFill>
                  <a:srgbClr val="000000"/>
                </a:solidFill>
                <a:latin typeface="Courier New" pitchFamily="49" charset="0"/>
                <a:ea typeface="宋体" charset="-122"/>
              </a:rPr>
              <a:t>System.out.println</a:t>
            </a:r>
            <a:r>
              <a:rPr lang="en-US" altLang="zh-CN" b="1" dirty="0">
                <a:solidFill>
                  <a:srgbClr val="000000"/>
                </a:solidFill>
                <a:latin typeface="Courier New" pitchFamily="49" charset="0"/>
                <a:ea typeface="宋体" charset="-122"/>
              </a:rPr>
              <a:t>("Welcome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a:t>
            </a:r>
          </a:p>
        </p:txBody>
      </p:sp>
      <p:sp>
        <p:nvSpPr>
          <p:cNvPr id="6" name="Text Box 4"/>
          <p:cNvSpPr txBox="1">
            <a:spLocks noChangeArrowheads="1"/>
          </p:cNvSpPr>
          <p:nvPr/>
        </p:nvSpPr>
        <p:spPr bwMode="auto">
          <a:xfrm>
            <a:off x="1991544" y="1268760"/>
            <a:ext cx="8610600" cy="1136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ea typeface="宋体" pitchFamily="2" charset="-122"/>
              </a:rPr>
              <a:t>每条语句都由一个分号结束，标识一个完整的语句</a:t>
            </a: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p:txBody>
      </p:sp>
      <p:sp>
        <p:nvSpPr>
          <p:cNvPr id="8" name="任意多边形 7"/>
          <p:cNvSpPr/>
          <p:nvPr/>
        </p:nvSpPr>
        <p:spPr>
          <a:xfrm flipH="1">
            <a:off x="7032104" y="4504928"/>
            <a:ext cx="900100" cy="1008112"/>
          </a:xfrm>
          <a:custGeom>
            <a:avLst/>
            <a:gdLst>
              <a:gd name="connsiteX0" fmla="*/ 1879 w 1236319"/>
              <a:gd name="connsiteY0" fmla="*/ 0 h 1417320"/>
              <a:gd name="connsiteX1" fmla="*/ 196189 w 1236319"/>
              <a:gd name="connsiteY1" fmla="*/ 1005840 h 1417320"/>
              <a:gd name="connsiteX2" fmla="*/ 1236319 w 1236319"/>
              <a:gd name="connsiteY2" fmla="*/ 1417320 h 1417320"/>
            </a:gdLst>
            <a:ahLst/>
            <a:cxnLst>
              <a:cxn ang="0">
                <a:pos x="connsiteX0" y="connsiteY0"/>
              </a:cxn>
              <a:cxn ang="0">
                <a:pos x="connsiteX1" y="connsiteY1"/>
              </a:cxn>
              <a:cxn ang="0">
                <a:pos x="connsiteX2" y="connsiteY2"/>
              </a:cxn>
            </a:cxnLst>
            <a:rect l="l" t="t" r="r" b="b"/>
            <a:pathLst>
              <a:path w="1236319" h="1417320">
                <a:moveTo>
                  <a:pt x="1879" y="0"/>
                </a:moveTo>
                <a:cubicBezTo>
                  <a:pt x="-3836" y="384810"/>
                  <a:pt x="-9551" y="769620"/>
                  <a:pt x="196189" y="1005840"/>
                </a:cubicBezTo>
                <a:cubicBezTo>
                  <a:pt x="401929" y="1242060"/>
                  <a:pt x="1066774" y="1322070"/>
                  <a:pt x="1236319" y="141732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5519936" y="5301208"/>
            <a:ext cx="1512168" cy="400110"/>
          </a:xfrm>
          <a:prstGeom prst="rect">
            <a:avLst/>
          </a:prstGeom>
          <a:noFill/>
        </p:spPr>
        <p:txBody>
          <a:bodyPr wrap="square" rtlCol="0">
            <a:spAutoFit/>
          </a:bodyPr>
          <a:lstStyle/>
          <a:p>
            <a:r>
              <a:rPr lang="zh-CN" altLang="en-US" sz="2000" b="1" dirty="0">
                <a:solidFill>
                  <a:schemeClr val="accent1"/>
                </a:solidFill>
              </a:rPr>
              <a:t>语句终止符</a:t>
            </a:r>
          </a:p>
        </p:txBody>
      </p:sp>
      <p:sp>
        <p:nvSpPr>
          <p:cNvPr id="11" name="Rectangle 4"/>
          <p:cNvSpPr>
            <a:spLocks noChangeArrowheads="1"/>
          </p:cNvSpPr>
          <p:nvPr/>
        </p:nvSpPr>
        <p:spPr bwMode="auto">
          <a:xfrm>
            <a:off x="7752184" y="4065642"/>
            <a:ext cx="36004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12" name="object 2">
            <a:extLst>
              <a:ext uri="{FF2B5EF4-FFF2-40B4-BE49-F238E27FC236}">
                <a16:creationId xmlns:a16="http://schemas.microsoft.com/office/drawing/2014/main" id="{FC8295BD-080F-2248-BA70-563F41B2D588}"/>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113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1905000" y="3212976"/>
            <a:ext cx="8305800" cy="25908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public static void main(String[] </a:t>
            </a:r>
            <a:r>
              <a:rPr lang="en-US" altLang="zh-CN" b="1" dirty="0" err="1">
                <a:solidFill>
                  <a:srgbClr val="000000"/>
                </a:solidFill>
                <a:latin typeface="Courier New" pitchFamily="49" charset="0"/>
                <a:ea typeface="宋体" charset="-122"/>
              </a:rPr>
              <a:t>args</a:t>
            </a:r>
            <a:r>
              <a:rPr lang="en-US" altLang="zh-CN" b="1" dirty="0">
                <a:solidFill>
                  <a:srgbClr val="000000"/>
                </a:solidFill>
                <a:latin typeface="Courier New" pitchFamily="49" charset="0"/>
                <a:ea typeface="宋体" charset="-122"/>
              </a:rPr>
              <a:t>)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r>
              <a:rPr lang="en-US" altLang="zh-CN" b="1" dirty="0" err="1">
                <a:solidFill>
                  <a:srgbClr val="000000"/>
                </a:solidFill>
                <a:latin typeface="Courier New" pitchFamily="49" charset="0"/>
                <a:ea typeface="宋体" charset="-122"/>
              </a:rPr>
              <a:t>System.out.println</a:t>
            </a:r>
            <a:r>
              <a:rPr lang="en-US" altLang="zh-CN" b="1" dirty="0">
                <a:solidFill>
                  <a:srgbClr val="000000"/>
                </a:solidFill>
                <a:latin typeface="Courier New" pitchFamily="49" charset="0"/>
                <a:ea typeface="宋体" charset="-122"/>
              </a:rPr>
              <a:t>("Welcome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a:t>
            </a:r>
          </a:p>
        </p:txBody>
      </p:sp>
      <p:sp>
        <p:nvSpPr>
          <p:cNvPr id="6" name="Text Box 4"/>
          <p:cNvSpPr txBox="1">
            <a:spLocks noChangeArrowheads="1"/>
          </p:cNvSpPr>
          <p:nvPr/>
        </p:nvSpPr>
        <p:spPr bwMode="auto">
          <a:xfrm>
            <a:off x="1991544" y="1268760"/>
            <a:ext cx="8610600" cy="1136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ea typeface="宋体" pitchFamily="2" charset="-122"/>
              </a:rPr>
              <a:t>对编译器有特殊含义的关键字或保留字</a:t>
            </a: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p:txBody>
      </p:sp>
      <p:sp>
        <p:nvSpPr>
          <p:cNvPr id="8" name="任意多边形 7"/>
          <p:cNvSpPr/>
          <p:nvPr/>
        </p:nvSpPr>
        <p:spPr>
          <a:xfrm>
            <a:off x="3531321" y="4149080"/>
            <a:ext cx="1278883" cy="1008112"/>
          </a:xfrm>
          <a:custGeom>
            <a:avLst/>
            <a:gdLst>
              <a:gd name="connsiteX0" fmla="*/ 1879 w 1236319"/>
              <a:gd name="connsiteY0" fmla="*/ 0 h 1417320"/>
              <a:gd name="connsiteX1" fmla="*/ 196189 w 1236319"/>
              <a:gd name="connsiteY1" fmla="*/ 1005840 h 1417320"/>
              <a:gd name="connsiteX2" fmla="*/ 1236319 w 1236319"/>
              <a:gd name="connsiteY2" fmla="*/ 1417320 h 1417320"/>
            </a:gdLst>
            <a:ahLst/>
            <a:cxnLst>
              <a:cxn ang="0">
                <a:pos x="connsiteX0" y="connsiteY0"/>
              </a:cxn>
              <a:cxn ang="0">
                <a:pos x="connsiteX1" y="connsiteY1"/>
              </a:cxn>
              <a:cxn ang="0">
                <a:pos x="connsiteX2" y="connsiteY2"/>
              </a:cxn>
            </a:cxnLst>
            <a:rect l="l" t="t" r="r" b="b"/>
            <a:pathLst>
              <a:path w="1236319" h="1417320">
                <a:moveTo>
                  <a:pt x="1879" y="0"/>
                </a:moveTo>
                <a:cubicBezTo>
                  <a:pt x="-3836" y="384810"/>
                  <a:pt x="-9551" y="769620"/>
                  <a:pt x="196189" y="1005840"/>
                </a:cubicBezTo>
                <a:cubicBezTo>
                  <a:pt x="401929" y="1242060"/>
                  <a:pt x="1066774" y="1322070"/>
                  <a:pt x="1236319" y="141732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4871864" y="4957137"/>
            <a:ext cx="4392488" cy="400110"/>
          </a:xfrm>
          <a:prstGeom prst="rect">
            <a:avLst/>
          </a:prstGeom>
          <a:noFill/>
        </p:spPr>
        <p:txBody>
          <a:bodyPr wrap="square" rtlCol="0">
            <a:spAutoFit/>
          </a:bodyPr>
          <a:lstStyle/>
          <a:p>
            <a:r>
              <a:rPr lang="zh-CN" altLang="en-US" sz="2000" b="1" dirty="0">
                <a:solidFill>
                  <a:schemeClr val="accent1"/>
                </a:solidFill>
              </a:rPr>
              <a:t>保留字 </a:t>
            </a:r>
            <a:r>
              <a:rPr lang="en-US" altLang="zh-CN" sz="2000" b="1" dirty="0">
                <a:solidFill>
                  <a:schemeClr val="accent1"/>
                </a:solidFill>
              </a:rPr>
              <a:t>public/static/void/class</a:t>
            </a:r>
            <a:endParaRPr lang="zh-CN" altLang="en-US" sz="2000" b="1" dirty="0">
              <a:solidFill>
                <a:schemeClr val="accent1"/>
              </a:solidFill>
            </a:endParaRPr>
          </a:p>
        </p:txBody>
      </p:sp>
      <p:sp>
        <p:nvSpPr>
          <p:cNvPr id="12" name="Rectangle 4"/>
          <p:cNvSpPr>
            <a:spLocks noChangeArrowheads="1"/>
          </p:cNvSpPr>
          <p:nvPr/>
        </p:nvSpPr>
        <p:spPr bwMode="auto">
          <a:xfrm>
            <a:off x="1981200" y="3501008"/>
            <a:ext cx="2818656" cy="304800"/>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13" name="Rectangle 4"/>
          <p:cNvSpPr>
            <a:spLocks noChangeArrowheads="1"/>
          </p:cNvSpPr>
          <p:nvPr/>
        </p:nvSpPr>
        <p:spPr bwMode="auto">
          <a:xfrm>
            <a:off x="2169046" y="3844280"/>
            <a:ext cx="2641154" cy="304800"/>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3" name="矩形 2"/>
          <p:cNvSpPr/>
          <p:nvPr/>
        </p:nvSpPr>
        <p:spPr>
          <a:xfrm>
            <a:off x="2135560" y="2081745"/>
            <a:ext cx="8208912" cy="646331"/>
          </a:xfrm>
          <a:prstGeom prst="rect">
            <a:avLst/>
          </a:prstGeom>
        </p:spPr>
        <p:txBody>
          <a:bodyPr wrap="square">
            <a:spAutoFit/>
          </a:bodyPr>
          <a:lstStyle/>
          <a:p>
            <a:pPr marL="342900" indent="-342900">
              <a:buFont typeface="Wingdings" pitchFamily="2" charset="2"/>
              <a:buChar char="ü"/>
            </a:pPr>
            <a:r>
              <a:rPr lang="en-US" altLang="zh-CN" b="1" dirty="0">
                <a:solidFill>
                  <a:schemeClr val="accent1"/>
                </a:solidFill>
              </a:rPr>
              <a:t>https://docs.oracle.com/javase/tutorial/java/nutsandbolts/_keywords.html</a:t>
            </a:r>
          </a:p>
          <a:p>
            <a:pPr marL="342900" indent="-342900">
              <a:buFont typeface="Wingdings" pitchFamily="2" charset="2"/>
              <a:buChar char="ü"/>
            </a:pPr>
            <a:r>
              <a:rPr lang="en-US" altLang="zh-CN" b="1" dirty="0">
                <a:solidFill>
                  <a:schemeClr val="accent1"/>
                </a:solidFill>
              </a:rPr>
              <a:t>http://www.cnblogs.com/czj-zhm/p/5838604.html</a:t>
            </a:r>
          </a:p>
        </p:txBody>
      </p:sp>
      <p:sp>
        <p:nvSpPr>
          <p:cNvPr id="14" name="object 2">
            <a:extLst>
              <a:ext uri="{FF2B5EF4-FFF2-40B4-BE49-F238E27FC236}">
                <a16:creationId xmlns:a16="http://schemas.microsoft.com/office/drawing/2014/main" id="{12C477E6-F6AA-6D4E-83C8-13E5CCA35B12}"/>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34860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1991544" y="1268765"/>
            <a:ext cx="8610600" cy="2310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ea typeface="宋体" pitchFamily="2" charset="-122"/>
              </a:rPr>
              <a:t>一对花括号表示一个程序块</a:t>
            </a:r>
            <a:endParaRPr lang="en-US" altLang="zh-CN" dirty="0">
              <a:ea typeface="宋体" pitchFamily="2" charset="-122"/>
            </a:endParaRPr>
          </a:p>
          <a:p>
            <a:pPr marL="342900" indent="-342900">
              <a:lnSpc>
                <a:spcPct val="150000"/>
              </a:lnSpc>
              <a:buSzPct val="90000"/>
              <a:buFont typeface="Wingdings" pitchFamily="2" charset="2"/>
              <a:buChar char="p"/>
            </a:pPr>
            <a:r>
              <a:rPr lang="zh-CN" altLang="en-US" dirty="0">
                <a:ea typeface="宋体" pitchFamily="2" charset="-122"/>
              </a:rPr>
              <a:t>程序由一系列程序块构成</a:t>
            </a: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p:txBody>
      </p:sp>
      <p:pic>
        <p:nvPicPr>
          <p:cNvPr id="5" name="Picture 12">
            <a:extLst>
              <a:ext uri="{FF2B5EF4-FFF2-40B4-BE49-F238E27FC236}">
                <a16:creationId xmlns:a16="http://schemas.microsoft.com/office/drawing/2014/main" id="{4FC25DCF-FD31-EE45-ABB0-203BA967F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276605"/>
            <a:ext cx="9677400" cy="2036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object 2">
            <a:extLst>
              <a:ext uri="{FF2B5EF4-FFF2-40B4-BE49-F238E27FC236}">
                <a16:creationId xmlns:a16="http://schemas.microsoft.com/office/drawing/2014/main" id="{6B693F08-F6D9-A044-9C83-371A43E99875}"/>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6972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547904014"/>
              </p:ext>
            </p:extLst>
          </p:nvPr>
        </p:nvGraphicFramePr>
        <p:xfrm>
          <a:off x="954501" y="1540398"/>
          <a:ext cx="10850258" cy="3777203"/>
        </p:xfrm>
        <a:graphic>
          <a:graphicData uri="http://schemas.openxmlformats.org/presentationml/2006/ole">
            <mc:AlternateContent xmlns:mc="http://schemas.openxmlformats.org/markup-compatibility/2006">
              <mc:Choice xmlns:v="urn:schemas-microsoft-com:vml" Requires="v">
                <p:oleObj spid="_x0000_s23095" name="Picture" r:id="rId4" imgW="5270400" imgH="1828800" progId="Word.Picture.8">
                  <p:embed/>
                </p:oleObj>
              </mc:Choice>
              <mc:Fallback>
                <p:oleObj name="Picture" r:id="rId4" imgW="5270400" imgH="1828800" progId="Word.Picture.8">
                  <p:embed/>
                  <p:pic>
                    <p:nvPicPr>
                      <p:cNvPr id="0" name="Object 4"/>
                      <p:cNvPicPr>
                        <a:picLocks noChangeAspect="1" noChangeArrowheads="1"/>
                      </p:cNvPicPr>
                      <p:nvPr/>
                    </p:nvPicPr>
                    <p:blipFill>
                      <a:blip r:embed="rId5"/>
                      <a:srcRect/>
                      <a:stretch>
                        <a:fillRect/>
                      </a:stretch>
                    </p:blipFill>
                    <p:spPr bwMode="auto">
                      <a:xfrm>
                        <a:off x="954501" y="1540398"/>
                        <a:ext cx="10850258" cy="3777203"/>
                      </a:xfrm>
                      <a:prstGeom prst="rect">
                        <a:avLst/>
                      </a:prstGeom>
                      <a:noFill/>
                      <a:ln>
                        <a:noFill/>
                      </a:ln>
                      <a:effectLst/>
                    </p:spPr>
                  </p:pic>
                </p:oleObj>
              </mc:Fallback>
            </mc:AlternateContent>
          </a:graphicData>
        </a:graphic>
      </p:graphicFrame>
      <p:sp>
        <p:nvSpPr>
          <p:cNvPr id="6" name="object 2">
            <a:extLst>
              <a:ext uri="{FF2B5EF4-FFF2-40B4-BE49-F238E27FC236}">
                <a16:creationId xmlns:a16="http://schemas.microsoft.com/office/drawing/2014/main" id="{44FD6A0B-0548-8040-B060-E70514C5D369}"/>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61882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
          <p:cNvSpPr txBox="1">
            <a:spLocks noChangeArrowheads="1"/>
          </p:cNvSpPr>
          <p:nvPr/>
        </p:nvSpPr>
        <p:spPr bwMode="auto">
          <a:xfrm>
            <a:off x="8077200" y="6399213"/>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r">
              <a:buClrTx/>
              <a:buSzPct val="75000"/>
              <a:buFontTx/>
              <a:buNone/>
            </a:pPr>
            <a:fld id="{27B57EC0-D1C3-4E43-A58B-BE5B4F22C52A}" type="slidenum">
              <a:rPr lang="en-US" altLang="zh-CN" sz="1400">
                <a:solidFill>
                  <a:srgbClr val="000000"/>
                </a:solidFill>
                <a:ea typeface="宋体" charset="-122"/>
              </a:rPr>
              <a:pPr algn="r">
                <a:buClrTx/>
                <a:buSzPct val="75000"/>
                <a:buFontTx/>
                <a:buNone/>
              </a:pPr>
              <a:t>104</a:t>
            </a:fld>
            <a:endParaRPr lang="en-US" altLang="zh-CN" sz="1400">
              <a:solidFill>
                <a:srgbClr val="000000"/>
              </a:solidFill>
              <a:ea typeface="宋体" charset="-122"/>
            </a:endParaRPr>
          </a:p>
        </p:txBody>
      </p:sp>
      <p:sp>
        <p:nvSpPr>
          <p:cNvPr id="62467" name="Rectangle 2"/>
          <p:cNvSpPr>
            <a:spLocks noChangeArrowheads="1"/>
          </p:cNvSpPr>
          <p:nvPr/>
        </p:nvSpPr>
        <p:spPr bwMode="auto">
          <a:xfrm>
            <a:off x="1905000" y="3962400"/>
            <a:ext cx="8305800" cy="23622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public static void main(String[] args)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System.out.println("Welcome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a:t>
            </a:r>
          </a:p>
        </p:txBody>
      </p:sp>
      <p:sp>
        <p:nvSpPr>
          <p:cNvPr id="62468" name="Text Box 3"/>
          <p:cNvSpPr txBox="1">
            <a:spLocks noChangeArrowheads="1"/>
          </p:cNvSpPr>
          <p:nvPr/>
        </p:nvSpPr>
        <p:spPr bwMode="auto">
          <a:xfrm>
            <a:off x="2095500" y="1595615"/>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ctr">
              <a:buClrTx/>
              <a:buFontTx/>
              <a:buNone/>
            </a:pPr>
            <a:r>
              <a:rPr lang="en-US" altLang="zh-CN" sz="4400" dirty="0">
                <a:solidFill>
                  <a:srgbClr val="000000"/>
                </a:solidFill>
                <a:ea typeface="宋体" charset="-122"/>
              </a:rPr>
              <a:t>{  … }</a:t>
            </a:r>
          </a:p>
        </p:txBody>
      </p:sp>
      <p:sp>
        <p:nvSpPr>
          <p:cNvPr id="62469" name="Rectangle 4"/>
          <p:cNvSpPr>
            <a:spLocks noChangeArrowheads="1"/>
          </p:cNvSpPr>
          <p:nvPr/>
        </p:nvSpPr>
        <p:spPr bwMode="auto">
          <a:xfrm>
            <a:off x="4778896" y="4221093"/>
            <a:ext cx="3810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62470" name="Rectangle 5"/>
          <p:cNvSpPr>
            <a:spLocks noChangeArrowheads="1"/>
          </p:cNvSpPr>
          <p:nvPr/>
        </p:nvSpPr>
        <p:spPr bwMode="auto">
          <a:xfrm>
            <a:off x="7464152" y="4470647"/>
            <a:ext cx="3810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62471" name="Rectangle 6"/>
          <p:cNvSpPr>
            <a:spLocks noChangeArrowheads="1"/>
          </p:cNvSpPr>
          <p:nvPr/>
        </p:nvSpPr>
        <p:spPr bwMode="auto">
          <a:xfrm>
            <a:off x="2156460" y="4975463"/>
            <a:ext cx="3810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62472" name="Rectangle 7"/>
          <p:cNvSpPr>
            <a:spLocks noChangeArrowheads="1"/>
          </p:cNvSpPr>
          <p:nvPr/>
        </p:nvSpPr>
        <p:spPr bwMode="auto">
          <a:xfrm>
            <a:off x="1905000" y="5373221"/>
            <a:ext cx="3810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9" name="object 2">
            <a:extLst>
              <a:ext uri="{FF2B5EF4-FFF2-40B4-BE49-F238E27FC236}">
                <a16:creationId xmlns:a16="http://schemas.microsoft.com/office/drawing/2014/main" id="{65487EE7-974C-6245-AA78-23140CF7456C}"/>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867536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8077200" y="6399213"/>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r">
              <a:buClrTx/>
              <a:buSzPct val="75000"/>
              <a:buFontTx/>
              <a:buNone/>
            </a:pPr>
            <a:fld id="{6CE5A0DE-23BB-4BE4-A224-0E41D2CC87DA}" type="slidenum">
              <a:rPr lang="en-US" altLang="zh-CN" sz="1400">
                <a:solidFill>
                  <a:srgbClr val="000000"/>
                </a:solidFill>
                <a:ea typeface="宋体" charset="-122"/>
              </a:rPr>
              <a:pPr algn="r">
                <a:buClrTx/>
                <a:buSzPct val="75000"/>
                <a:buFontTx/>
                <a:buNone/>
              </a:pPr>
              <a:t>105</a:t>
            </a:fld>
            <a:endParaRPr lang="en-US" altLang="zh-CN" sz="1400">
              <a:solidFill>
                <a:srgbClr val="000000"/>
              </a:solidFill>
              <a:ea typeface="宋体" charset="-122"/>
            </a:endParaRPr>
          </a:p>
        </p:txBody>
      </p:sp>
      <p:sp>
        <p:nvSpPr>
          <p:cNvPr id="63491" name="Rectangle 2"/>
          <p:cNvSpPr>
            <a:spLocks noChangeArrowheads="1"/>
          </p:cNvSpPr>
          <p:nvPr/>
        </p:nvSpPr>
        <p:spPr bwMode="auto">
          <a:xfrm>
            <a:off x="1905000" y="3962400"/>
            <a:ext cx="8305800" cy="23622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public static void main(String[] args)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System.out.println("Welcome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a:t>
            </a:r>
          </a:p>
        </p:txBody>
      </p:sp>
      <p:sp>
        <p:nvSpPr>
          <p:cNvPr id="63492" name="Text Box 3"/>
          <p:cNvSpPr txBox="1">
            <a:spLocks noChangeArrowheads="1"/>
          </p:cNvSpPr>
          <p:nvPr/>
        </p:nvSpPr>
        <p:spPr bwMode="auto">
          <a:xfrm>
            <a:off x="2171700" y="1921514"/>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ctr">
              <a:buClrTx/>
              <a:buFontTx/>
              <a:buNone/>
            </a:pPr>
            <a:r>
              <a:rPr lang="en-US" altLang="zh-CN" sz="4400">
                <a:solidFill>
                  <a:srgbClr val="000000"/>
                </a:solidFill>
                <a:ea typeface="宋体" charset="-122"/>
              </a:rPr>
              <a:t>(  …  )</a:t>
            </a:r>
          </a:p>
        </p:txBody>
      </p:sp>
      <p:sp>
        <p:nvSpPr>
          <p:cNvPr id="63493" name="Rectangle 4"/>
          <p:cNvSpPr>
            <a:spLocks noChangeArrowheads="1"/>
          </p:cNvSpPr>
          <p:nvPr/>
        </p:nvSpPr>
        <p:spPr bwMode="auto">
          <a:xfrm>
            <a:off x="5428114" y="4509125"/>
            <a:ext cx="1524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63494" name="Rectangle 5"/>
          <p:cNvSpPr>
            <a:spLocks noChangeArrowheads="1"/>
          </p:cNvSpPr>
          <p:nvPr/>
        </p:nvSpPr>
        <p:spPr bwMode="auto">
          <a:xfrm>
            <a:off x="7320136" y="4509124"/>
            <a:ext cx="1524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63495" name="Rectangle 6"/>
          <p:cNvSpPr>
            <a:spLocks noChangeArrowheads="1"/>
          </p:cNvSpPr>
          <p:nvPr/>
        </p:nvSpPr>
        <p:spPr bwMode="auto">
          <a:xfrm>
            <a:off x="5015880" y="4822496"/>
            <a:ext cx="1524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63496" name="Rectangle 7"/>
          <p:cNvSpPr>
            <a:spLocks noChangeArrowheads="1"/>
          </p:cNvSpPr>
          <p:nvPr/>
        </p:nvSpPr>
        <p:spPr bwMode="auto">
          <a:xfrm>
            <a:off x="7608168" y="4798683"/>
            <a:ext cx="1524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9" name="object 2">
            <a:extLst>
              <a:ext uri="{FF2B5EF4-FFF2-40B4-BE49-F238E27FC236}">
                <a16:creationId xmlns:a16="http://schemas.microsoft.com/office/drawing/2014/main" id="{8F032D20-EDA2-BB46-B35F-B3902A346C9F}"/>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295075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8077200" y="6399213"/>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r">
              <a:buClrTx/>
              <a:buSzPct val="75000"/>
              <a:buFontTx/>
              <a:buNone/>
            </a:pPr>
            <a:fld id="{9ECEAFB5-7504-4664-A55D-73B392E63394}" type="slidenum">
              <a:rPr lang="en-US" altLang="zh-CN" sz="1400">
                <a:solidFill>
                  <a:srgbClr val="000000"/>
                </a:solidFill>
                <a:ea typeface="宋体" charset="-122"/>
              </a:rPr>
              <a:pPr algn="r">
                <a:buClrTx/>
                <a:buSzPct val="75000"/>
                <a:buFontTx/>
                <a:buNone/>
              </a:pPr>
              <a:t>106</a:t>
            </a:fld>
            <a:endParaRPr lang="en-US" altLang="zh-CN" sz="1400">
              <a:solidFill>
                <a:srgbClr val="000000"/>
              </a:solidFill>
              <a:ea typeface="宋体" charset="-122"/>
            </a:endParaRPr>
          </a:p>
        </p:txBody>
      </p:sp>
      <p:sp>
        <p:nvSpPr>
          <p:cNvPr id="64515" name="Rectangle 2"/>
          <p:cNvSpPr>
            <a:spLocks noChangeArrowheads="1"/>
          </p:cNvSpPr>
          <p:nvPr/>
        </p:nvSpPr>
        <p:spPr bwMode="auto">
          <a:xfrm>
            <a:off x="1905000" y="3962400"/>
            <a:ext cx="8305800" cy="23622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public static void main(String[] args)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System.out.println("Welcome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a:t>
            </a:r>
          </a:p>
        </p:txBody>
      </p:sp>
      <p:sp>
        <p:nvSpPr>
          <p:cNvPr id="64516" name="Text Box 3"/>
          <p:cNvSpPr txBox="1">
            <a:spLocks noChangeArrowheads="1"/>
          </p:cNvSpPr>
          <p:nvPr/>
        </p:nvSpPr>
        <p:spPr bwMode="auto">
          <a:xfrm>
            <a:off x="2209800" y="1988840"/>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ctr">
              <a:buClrTx/>
              <a:buFontTx/>
              <a:buNone/>
            </a:pPr>
            <a:r>
              <a:rPr lang="en-US" altLang="zh-CN" sz="4400">
                <a:solidFill>
                  <a:srgbClr val="000000"/>
                </a:solidFill>
                <a:ea typeface="宋体" charset="-122"/>
              </a:rPr>
              <a:t>;</a:t>
            </a:r>
          </a:p>
        </p:txBody>
      </p:sp>
      <p:sp>
        <p:nvSpPr>
          <p:cNvPr id="64517" name="Rectangle 4"/>
          <p:cNvSpPr>
            <a:spLocks noChangeArrowheads="1"/>
          </p:cNvSpPr>
          <p:nvPr/>
        </p:nvSpPr>
        <p:spPr bwMode="auto">
          <a:xfrm>
            <a:off x="7680176" y="4785365"/>
            <a:ext cx="3048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6" name="object 2">
            <a:extLst>
              <a:ext uri="{FF2B5EF4-FFF2-40B4-BE49-F238E27FC236}">
                <a16:creationId xmlns:a16="http://schemas.microsoft.com/office/drawing/2014/main" id="{F018AAEA-3498-C84E-BEAD-4785DF9F3635}"/>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520543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8077200" y="6399213"/>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r">
              <a:buClrTx/>
              <a:buSzPct val="75000"/>
              <a:buFontTx/>
              <a:buNone/>
            </a:pPr>
            <a:fld id="{0DE2BE7E-0585-45B1-9C24-19D11E39845F}" type="slidenum">
              <a:rPr lang="en-US" altLang="zh-CN" sz="1400">
                <a:solidFill>
                  <a:srgbClr val="000000"/>
                </a:solidFill>
                <a:ea typeface="宋体" charset="-122"/>
              </a:rPr>
              <a:pPr algn="r">
                <a:buClrTx/>
                <a:buSzPct val="75000"/>
                <a:buFontTx/>
                <a:buNone/>
              </a:pPr>
              <a:t>107</a:t>
            </a:fld>
            <a:endParaRPr lang="en-US" altLang="zh-CN" sz="1400">
              <a:solidFill>
                <a:srgbClr val="000000"/>
              </a:solidFill>
              <a:ea typeface="宋体" charset="-122"/>
            </a:endParaRPr>
          </a:p>
        </p:txBody>
      </p:sp>
      <p:sp>
        <p:nvSpPr>
          <p:cNvPr id="65539" name="Rectangle 2"/>
          <p:cNvSpPr>
            <a:spLocks noChangeArrowheads="1"/>
          </p:cNvSpPr>
          <p:nvPr/>
        </p:nvSpPr>
        <p:spPr bwMode="auto">
          <a:xfrm>
            <a:off x="1905000" y="3962400"/>
            <a:ext cx="8305800" cy="23622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public static void main(String[] args)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System.out.println("Welcome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a:solidFill>
                  <a:srgbClr val="000000"/>
                </a:solidFill>
                <a:latin typeface="Courier New" pitchFamily="49" charset="0"/>
                <a:ea typeface="宋体" charset="-122"/>
              </a:rPr>
              <a:t>}</a:t>
            </a:r>
          </a:p>
        </p:txBody>
      </p:sp>
      <p:sp>
        <p:nvSpPr>
          <p:cNvPr id="65540" name="Text Box 3"/>
          <p:cNvSpPr txBox="1">
            <a:spLocks noChangeArrowheads="1"/>
          </p:cNvSpPr>
          <p:nvPr/>
        </p:nvSpPr>
        <p:spPr bwMode="auto">
          <a:xfrm>
            <a:off x="1919536" y="2060848"/>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ctr">
              <a:buClrTx/>
              <a:buFontTx/>
              <a:buNone/>
            </a:pPr>
            <a:r>
              <a:rPr lang="en-US" altLang="zh-CN" sz="4400">
                <a:solidFill>
                  <a:srgbClr val="000000"/>
                </a:solidFill>
                <a:ea typeface="宋体" charset="-122"/>
              </a:rPr>
              <a:t>// …</a:t>
            </a:r>
          </a:p>
        </p:txBody>
      </p:sp>
      <p:sp>
        <p:nvSpPr>
          <p:cNvPr id="65541" name="Rectangle 4"/>
          <p:cNvSpPr>
            <a:spLocks noChangeArrowheads="1"/>
          </p:cNvSpPr>
          <p:nvPr/>
        </p:nvSpPr>
        <p:spPr bwMode="auto">
          <a:xfrm>
            <a:off x="1919536" y="3933061"/>
            <a:ext cx="4572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6" name="object 2">
            <a:extLst>
              <a:ext uri="{FF2B5EF4-FFF2-40B4-BE49-F238E27FC236}">
                <a16:creationId xmlns:a16="http://schemas.microsoft.com/office/drawing/2014/main" id="{835A6A2A-A52F-F14B-B2DB-11686571365D}"/>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461152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1"/>
          <p:cNvSpPr txBox="1">
            <a:spLocks noChangeArrowheads="1"/>
          </p:cNvSpPr>
          <p:nvPr/>
        </p:nvSpPr>
        <p:spPr bwMode="auto">
          <a:xfrm>
            <a:off x="8077200" y="6399213"/>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r">
              <a:buClrTx/>
              <a:buSzPct val="75000"/>
              <a:buFontTx/>
              <a:buNone/>
            </a:pPr>
            <a:fld id="{7817FC2D-A4FE-4C32-8924-259E77F9C838}" type="slidenum">
              <a:rPr lang="en-US" altLang="zh-CN" sz="1400">
                <a:solidFill>
                  <a:srgbClr val="000000"/>
                </a:solidFill>
                <a:ea typeface="宋体" charset="-122"/>
              </a:rPr>
              <a:pPr algn="r">
                <a:buClrTx/>
                <a:buSzPct val="75000"/>
                <a:buFontTx/>
                <a:buNone/>
              </a:pPr>
              <a:t>108</a:t>
            </a:fld>
            <a:endParaRPr lang="en-US" altLang="zh-CN" sz="1400">
              <a:solidFill>
                <a:srgbClr val="000000"/>
              </a:solidFill>
              <a:ea typeface="宋体" charset="-122"/>
            </a:endParaRPr>
          </a:p>
        </p:txBody>
      </p:sp>
      <p:sp>
        <p:nvSpPr>
          <p:cNvPr id="66563" name="Rectangle 2"/>
          <p:cNvSpPr>
            <a:spLocks noChangeArrowheads="1"/>
          </p:cNvSpPr>
          <p:nvPr/>
        </p:nvSpPr>
        <p:spPr bwMode="auto">
          <a:xfrm>
            <a:off x="1905000" y="3962400"/>
            <a:ext cx="8305800" cy="23622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public static void main(String[] </a:t>
            </a:r>
            <a:r>
              <a:rPr lang="en-US" altLang="zh-CN" b="1" dirty="0" err="1">
                <a:solidFill>
                  <a:srgbClr val="000000"/>
                </a:solidFill>
                <a:latin typeface="Courier New" pitchFamily="49" charset="0"/>
                <a:ea typeface="宋体" charset="-122"/>
              </a:rPr>
              <a:t>args</a:t>
            </a:r>
            <a:r>
              <a:rPr lang="en-US" altLang="zh-CN" b="1" dirty="0">
                <a:solidFill>
                  <a:srgbClr val="000000"/>
                </a:solidFill>
                <a:latin typeface="Courier New" pitchFamily="49" charset="0"/>
                <a:ea typeface="宋体" charset="-122"/>
              </a:rPr>
              <a:t>)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r>
              <a:rPr lang="en-US" altLang="zh-CN" b="1" dirty="0" err="1">
                <a:solidFill>
                  <a:srgbClr val="000000"/>
                </a:solidFill>
                <a:latin typeface="Courier New" pitchFamily="49" charset="0"/>
                <a:ea typeface="宋体" charset="-122"/>
              </a:rPr>
              <a:t>System.out.println</a:t>
            </a:r>
            <a:r>
              <a:rPr lang="en-US" altLang="zh-CN" b="1" dirty="0">
                <a:solidFill>
                  <a:srgbClr val="000000"/>
                </a:solidFill>
                <a:latin typeface="Courier New" pitchFamily="49" charset="0"/>
                <a:ea typeface="宋体" charset="-122"/>
              </a:rPr>
              <a:t>("Welcome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a:t>
            </a:r>
          </a:p>
        </p:txBody>
      </p:sp>
      <p:sp>
        <p:nvSpPr>
          <p:cNvPr id="66564" name="Text Box 3"/>
          <p:cNvSpPr txBox="1">
            <a:spLocks noChangeArrowheads="1"/>
          </p:cNvSpPr>
          <p:nvPr/>
        </p:nvSpPr>
        <p:spPr bwMode="auto">
          <a:xfrm>
            <a:off x="2171700" y="2238450"/>
            <a:ext cx="7772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itchFamily="18" charset="0"/>
                <a:ea typeface="Droid Sans" charset="0"/>
                <a:cs typeface="Droid Sans" charset="0"/>
              </a:defRPr>
            </a:lvl9pPr>
          </a:lstStyle>
          <a:p>
            <a:pPr algn="ctr">
              <a:buClrTx/>
              <a:buFontTx/>
              <a:buNone/>
            </a:pPr>
            <a:r>
              <a:rPr lang="en-US" altLang="zh-CN" sz="4400">
                <a:solidFill>
                  <a:srgbClr val="000000"/>
                </a:solidFill>
                <a:ea typeface="宋体" charset="-122"/>
              </a:rPr>
              <a:t>" … "</a:t>
            </a:r>
          </a:p>
        </p:txBody>
      </p:sp>
      <p:sp>
        <p:nvSpPr>
          <p:cNvPr id="66565" name="Rectangle 4"/>
          <p:cNvSpPr>
            <a:spLocks noChangeArrowheads="1"/>
          </p:cNvSpPr>
          <p:nvPr/>
        </p:nvSpPr>
        <p:spPr bwMode="auto">
          <a:xfrm>
            <a:off x="5087888" y="4768220"/>
            <a:ext cx="2286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66566" name="Rectangle 5"/>
          <p:cNvSpPr>
            <a:spLocks noChangeArrowheads="1"/>
          </p:cNvSpPr>
          <p:nvPr/>
        </p:nvSpPr>
        <p:spPr bwMode="auto">
          <a:xfrm>
            <a:off x="7418432" y="4773935"/>
            <a:ext cx="2286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7" name="object 2">
            <a:extLst>
              <a:ext uri="{FF2B5EF4-FFF2-40B4-BE49-F238E27FC236}">
                <a16:creationId xmlns:a16="http://schemas.microsoft.com/office/drawing/2014/main" id="{656CAF37-AF40-8647-AEFB-8E10C9FA253D}"/>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036305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1991544" y="1268765"/>
            <a:ext cx="8610600" cy="5106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en-US" altLang="zh-CN" dirty="0">
                <a:ea typeface="宋体" pitchFamily="2" charset="-122"/>
              </a:rPr>
              <a:t>Appropriate Comments</a:t>
            </a:r>
          </a:p>
          <a:p>
            <a:pPr marL="800100" lvl="1" indent="-342900">
              <a:lnSpc>
                <a:spcPct val="150000"/>
              </a:lnSpc>
              <a:buSzPct val="90000"/>
              <a:buFont typeface="Wingdings" pitchFamily="2" charset="2"/>
              <a:buChar char="ü"/>
            </a:pPr>
            <a:r>
              <a:rPr lang="zh-CN" altLang="en-US" sz="2000" dirty="0">
                <a:ea typeface="宋体" pitchFamily="2" charset="-122"/>
              </a:rPr>
              <a:t>适当的增加注释，便于理解程序</a:t>
            </a:r>
            <a:endParaRPr lang="en-US" altLang="zh-CN" sz="2000" dirty="0">
              <a:ea typeface="宋体" pitchFamily="2" charset="-122"/>
            </a:endParaRPr>
          </a:p>
          <a:p>
            <a:pPr marL="342900" indent="-342900">
              <a:lnSpc>
                <a:spcPct val="150000"/>
              </a:lnSpc>
              <a:buSzPct val="90000"/>
              <a:buFont typeface="Wingdings" pitchFamily="2" charset="2"/>
              <a:buChar char="p"/>
            </a:pPr>
            <a:r>
              <a:rPr lang="en-US" altLang="zh-CN" dirty="0">
                <a:ea typeface="宋体" pitchFamily="2" charset="-122"/>
              </a:rPr>
              <a:t>Naming Conventions</a:t>
            </a:r>
          </a:p>
          <a:p>
            <a:pPr marL="800100" lvl="1" indent="-342900">
              <a:lnSpc>
                <a:spcPct val="150000"/>
              </a:lnSpc>
              <a:buSzPct val="90000"/>
              <a:buFont typeface="Wingdings" pitchFamily="2" charset="2"/>
              <a:buChar char="ü"/>
            </a:pPr>
            <a:r>
              <a:rPr lang="zh-CN" altLang="en-US" sz="2000" dirty="0">
                <a:ea typeface="宋体" pitchFamily="2" charset="-122"/>
              </a:rPr>
              <a:t>变量、类、函数等的命名要便于理解，形成统一规则</a:t>
            </a:r>
            <a:endParaRPr lang="en-US" altLang="zh-CN" sz="2000" dirty="0">
              <a:ea typeface="宋体" pitchFamily="2" charset="-122"/>
            </a:endParaRPr>
          </a:p>
          <a:p>
            <a:pPr marL="800100" lvl="1" indent="-342900">
              <a:lnSpc>
                <a:spcPct val="150000"/>
              </a:lnSpc>
              <a:buSzPct val="90000"/>
              <a:buFont typeface="Wingdings" pitchFamily="2" charset="2"/>
              <a:buChar char="ü"/>
            </a:pPr>
            <a:r>
              <a:rPr lang="en-US" altLang="zh-CN" sz="2000" dirty="0" err="1">
                <a:latin typeface="Courier New" pitchFamily="49" charset="0"/>
                <a:ea typeface="宋体" charset="-122"/>
              </a:rPr>
              <a:t>ComputeExpression</a:t>
            </a:r>
            <a:r>
              <a:rPr lang="en-US" altLang="zh-CN" sz="2000" dirty="0">
                <a:latin typeface="Courier New" pitchFamily="49" charset="0"/>
                <a:ea typeface="宋体" charset="-122"/>
              </a:rPr>
              <a:t> (CLASS</a:t>
            </a:r>
            <a:r>
              <a:rPr lang="zh-CN" altLang="en-US" sz="2000" dirty="0">
                <a:latin typeface="Courier New" pitchFamily="49" charset="0"/>
                <a:ea typeface="宋体" charset="-122"/>
              </a:rPr>
              <a:t>命名规则</a:t>
            </a:r>
            <a:r>
              <a:rPr lang="en-US" altLang="zh-CN" sz="2000" dirty="0">
                <a:latin typeface="Courier New" pitchFamily="49" charset="0"/>
                <a:ea typeface="宋体" charset="-122"/>
              </a:rPr>
              <a:t>)</a:t>
            </a:r>
            <a:endParaRPr lang="en-US" altLang="zh-CN" sz="2000" dirty="0">
              <a:ea typeface="宋体" pitchFamily="2" charset="-122"/>
            </a:endParaRPr>
          </a:p>
          <a:p>
            <a:pPr marL="342900" indent="-342900">
              <a:lnSpc>
                <a:spcPct val="150000"/>
              </a:lnSpc>
              <a:buSzPct val="90000"/>
              <a:buFont typeface="Wingdings" pitchFamily="2" charset="2"/>
              <a:buChar char="p"/>
            </a:pPr>
            <a:r>
              <a:rPr lang="en-US" altLang="zh-CN" dirty="0">
                <a:ea typeface="宋体" pitchFamily="2" charset="-122"/>
              </a:rPr>
              <a:t>Proper Indentation and Spacing Lines</a:t>
            </a:r>
          </a:p>
          <a:p>
            <a:pPr marL="800100" lvl="1" indent="-342900">
              <a:lnSpc>
                <a:spcPct val="150000"/>
              </a:lnSpc>
              <a:buSzPct val="90000"/>
              <a:buFont typeface="Wingdings" pitchFamily="2" charset="2"/>
              <a:buChar char="ü"/>
            </a:pPr>
            <a:r>
              <a:rPr lang="zh-CN" altLang="en-US" sz="2000" dirty="0">
                <a:ea typeface="宋体" pitchFamily="2" charset="-122"/>
              </a:rPr>
              <a:t>适当的缩进和间距，使程序更清晰</a:t>
            </a:r>
            <a:endParaRPr lang="en-US" altLang="zh-CN" sz="2000" dirty="0">
              <a:ea typeface="宋体" pitchFamily="2" charset="-122"/>
            </a:endParaRPr>
          </a:p>
          <a:p>
            <a:pPr marL="342900" indent="-342900">
              <a:lnSpc>
                <a:spcPct val="150000"/>
              </a:lnSpc>
              <a:buSzPct val="90000"/>
              <a:buFont typeface="Wingdings" pitchFamily="2" charset="2"/>
              <a:buChar char="p"/>
            </a:pPr>
            <a:r>
              <a:rPr lang="en-US" altLang="zh-CN" dirty="0">
                <a:ea typeface="宋体" pitchFamily="2" charset="-122"/>
              </a:rPr>
              <a:t>Block Styles</a:t>
            </a:r>
          </a:p>
          <a:p>
            <a:pPr marL="800100" lvl="1" indent="-342900">
              <a:lnSpc>
                <a:spcPct val="150000"/>
              </a:lnSpc>
              <a:buSzPct val="90000"/>
              <a:buFont typeface="Wingdings" pitchFamily="2" charset="2"/>
              <a:buChar char="ü"/>
            </a:pPr>
            <a:r>
              <a:rPr lang="zh-CN" altLang="en-US" sz="2000" dirty="0">
                <a:ea typeface="宋体" pitchFamily="2" charset="-122"/>
              </a:rPr>
              <a:t>个人喜好不同</a:t>
            </a: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p:txBody>
      </p:sp>
      <p:sp>
        <p:nvSpPr>
          <p:cNvPr id="7" name="object 2">
            <a:extLst>
              <a:ext uri="{FF2B5EF4-FFF2-40B4-BE49-F238E27FC236}">
                <a16:creationId xmlns:a16="http://schemas.microsoft.com/office/drawing/2014/main" id="{0EE47D1C-908E-DB4C-8714-165CD9BEC17A}"/>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979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AC75834-4555-4717-8994-D4424A835E6C}"/>
              </a:ext>
            </a:extLst>
          </p:cNvPr>
          <p:cNvSpPr/>
          <p:nvPr/>
        </p:nvSpPr>
        <p:spPr>
          <a:xfrm>
            <a:off x="544286" y="2842366"/>
            <a:ext cx="11081658" cy="1618036"/>
          </a:xfrm>
          <a:prstGeom prst="rect">
            <a:avLst/>
          </a:prstGeom>
          <a:solidFill>
            <a:schemeClr val="bg1">
              <a:lumMod val="95000"/>
            </a:schemeClr>
          </a:solidFill>
          <a:ln w="15875">
            <a:no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9pPr>
          </a:lstStyle>
          <a:p>
            <a:pPr algn="ctr">
              <a:defRPr>
                <a:solidFill>
                  <a:srgbClr val="FFFFFF"/>
                </a:solidFill>
              </a:defRPr>
            </a:pPr>
            <a:endParaRPr sz="120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A90661ED-5E64-4F17-8538-FEA929DB0D76}"/>
              </a:ext>
            </a:extLst>
          </p:cNvPr>
          <p:cNvSpPr/>
          <p:nvPr/>
        </p:nvSpPr>
        <p:spPr>
          <a:xfrm>
            <a:off x="544286" y="4598535"/>
            <a:ext cx="11081658" cy="2147769"/>
          </a:xfrm>
          <a:prstGeom prst="rect">
            <a:avLst/>
          </a:prstGeom>
          <a:solidFill>
            <a:schemeClr val="accent1">
              <a:lumMod val="20000"/>
              <a:lumOff val="80000"/>
            </a:schemeClr>
          </a:solidFill>
          <a:ln w="15875">
            <a:no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9pPr>
          </a:lstStyle>
          <a:p>
            <a:pPr algn="ctr">
              <a:defRPr>
                <a:solidFill>
                  <a:srgbClr val="FFFFFF"/>
                </a:solidFill>
              </a:defRPr>
            </a:pPr>
            <a:endParaRPr sz="120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4FC2570-C218-448C-AF3A-C05C4BB29152}"/>
              </a:ext>
            </a:extLst>
          </p:cNvPr>
          <p:cNvSpPr/>
          <p:nvPr/>
        </p:nvSpPr>
        <p:spPr>
          <a:xfrm>
            <a:off x="7935424" y="5483616"/>
            <a:ext cx="548118" cy="2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Picture 2" descr="See the source image">
            <a:extLst>
              <a:ext uri="{FF2B5EF4-FFF2-40B4-BE49-F238E27FC236}">
                <a16:creationId xmlns:a16="http://schemas.microsoft.com/office/drawing/2014/main" id="{F8F3D8AC-06F0-42BC-BAAE-09A39316F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7977" y="4724399"/>
            <a:ext cx="3448396" cy="16663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组合 9">
            <a:extLst>
              <a:ext uri="{FF2B5EF4-FFF2-40B4-BE49-F238E27FC236}">
                <a16:creationId xmlns:a16="http://schemas.microsoft.com/office/drawing/2014/main" id="{12B78B7F-249D-4F7A-8E93-D8DA58DA8F47}"/>
              </a:ext>
            </a:extLst>
          </p:cNvPr>
          <p:cNvGrpSpPr/>
          <p:nvPr/>
        </p:nvGrpSpPr>
        <p:grpSpPr>
          <a:xfrm>
            <a:off x="1600200" y="4724400"/>
            <a:ext cx="3178098" cy="1666358"/>
            <a:chOff x="231062" y="3667562"/>
            <a:chExt cx="4190772" cy="3031801"/>
          </a:xfrm>
        </p:grpSpPr>
        <p:pic>
          <p:nvPicPr>
            <p:cNvPr id="11" name="Picture 16">
              <a:extLst>
                <a:ext uri="{FF2B5EF4-FFF2-40B4-BE49-F238E27FC236}">
                  <a16:creationId xmlns:a16="http://schemas.microsoft.com/office/drawing/2014/main" id="{22E8B3A3-8F8A-4BF9-83B2-EBA7BE82A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62" y="3667562"/>
              <a:ext cx="4190772" cy="3031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BBBB98FF-A38C-4655-BDB9-B620A0EE39B3}"/>
                </a:ext>
              </a:extLst>
            </p:cNvPr>
            <p:cNvSpPr/>
            <p:nvPr/>
          </p:nvSpPr>
          <p:spPr>
            <a:xfrm>
              <a:off x="3886200" y="5954486"/>
              <a:ext cx="535634" cy="744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1C42677-E565-4AB5-9525-4FEEBB32529A}"/>
                </a:ext>
              </a:extLst>
            </p:cNvPr>
            <p:cNvSpPr/>
            <p:nvPr/>
          </p:nvSpPr>
          <p:spPr>
            <a:xfrm>
              <a:off x="3589563" y="6326924"/>
              <a:ext cx="535634" cy="309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文本框 13">
            <a:extLst>
              <a:ext uri="{FF2B5EF4-FFF2-40B4-BE49-F238E27FC236}">
                <a16:creationId xmlns:a16="http://schemas.microsoft.com/office/drawing/2014/main" id="{26D5DF20-E13C-4049-9951-6B8E7D786105}"/>
              </a:ext>
            </a:extLst>
          </p:cNvPr>
          <p:cNvSpPr txBox="1"/>
          <p:nvPr/>
        </p:nvSpPr>
        <p:spPr>
          <a:xfrm>
            <a:off x="5083028" y="5210106"/>
            <a:ext cx="1671991" cy="830997"/>
          </a:xfrm>
          <a:prstGeom prst="rect">
            <a:avLst/>
          </a:prstGeom>
          <a:noFill/>
        </p:spPr>
        <p:txBody>
          <a:bodyPr wrap="square" rtlCol="0">
            <a:spAutoFit/>
          </a:bodyPr>
          <a:lstStyle/>
          <a:p>
            <a:pPr algn="ctr"/>
            <a:r>
              <a:rPr kumimoji="1" lang="zh-CN" altLang="en-US" sz="2400" dirty="0">
                <a:latin typeface="STKaiti" panose="02010600040101010101" pitchFamily="2" charset="-122"/>
                <a:ea typeface="STKaiti" panose="02010600040101010101" pitchFamily="2" charset="-122"/>
              </a:rPr>
              <a:t>底层关键核心技术</a:t>
            </a:r>
          </a:p>
        </p:txBody>
      </p:sp>
      <p:cxnSp>
        <p:nvCxnSpPr>
          <p:cNvPr id="15" name="直线箭头连接符 8">
            <a:extLst>
              <a:ext uri="{FF2B5EF4-FFF2-40B4-BE49-F238E27FC236}">
                <a16:creationId xmlns:a16="http://schemas.microsoft.com/office/drawing/2014/main" id="{5375603E-DC77-4654-93D2-CDD78A614D3E}"/>
              </a:ext>
            </a:extLst>
          </p:cNvPr>
          <p:cNvCxnSpPr/>
          <p:nvPr/>
        </p:nvCxnSpPr>
        <p:spPr>
          <a:xfrm>
            <a:off x="6607629" y="5625604"/>
            <a:ext cx="43034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25">
            <a:extLst>
              <a:ext uri="{FF2B5EF4-FFF2-40B4-BE49-F238E27FC236}">
                <a16:creationId xmlns:a16="http://schemas.microsoft.com/office/drawing/2014/main" id="{F708CBD1-FE18-4FA7-BBDD-4519334C8AF2}"/>
              </a:ext>
            </a:extLst>
          </p:cNvPr>
          <p:cNvCxnSpPr>
            <a:cxnSpLocks/>
          </p:cNvCxnSpPr>
          <p:nvPr/>
        </p:nvCxnSpPr>
        <p:spPr>
          <a:xfrm flipH="1">
            <a:off x="4778299" y="5634179"/>
            <a:ext cx="44684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EBB8B2A-DC5A-4B6F-B092-87E4F70A3D51}"/>
              </a:ext>
            </a:extLst>
          </p:cNvPr>
          <p:cNvSpPr txBox="1"/>
          <p:nvPr/>
        </p:nvSpPr>
        <p:spPr>
          <a:xfrm>
            <a:off x="1147541" y="6395778"/>
            <a:ext cx="4073132" cy="400110"/>
          </a:xfrm>
          <a:prstGeom prst="rect">
            <a:avLst/>
          </a:prstGeom>
          <a:noFill/>
        </p:spPr>
        <p:txBody>
          <a:bodyPr wrap="square" rtlCol="0">
            <a:spAutoFit/>
          </a:bodyPr>
          <a:lstStyle/>
          <a:p>
            <a:pPr algn="ctr"/>
            <a:r>
              <a:rPr kumimoji="1" lang="zh-CN" altLang="en-US" sz="1600" dirty="0"/>
              <a:t>知识图谱 </a:t>
            </a:r>
            <a:r>
              <a:rPr kumimoji="1" lang="en-US" altLang="zh-CN" sz="2000" dirty="0">
                <a:solidFill>
                  <a:srgbClr val="C00000"/>
                </a:solidFill>
                <a:latin typeface="Calibri" panose="020F0502020204030204" pitchFamily="34" charset="0"/>
                <a:cs typeface="Calibri" panose="020F0502020204030204" pitchFamily="34" charset="0"/>
              </a:rPr>
              <a:t>Knowledge</a:t>
            </a:r>
            <a:r>
              <a:rPr kumimoji="1" lang="zh-CN" altLang="en-US" sz="2000" dirty="0">
                <a:solidFill>
                  <a:srgbClr val="C00000"/>
                </a:solidFill>
                <a:latin typeface="Calibri" panose="020F0502020204030204" pitchFamily="34" charset="0"/>
                <a:cs typeface="Calibri" panose="020F0502020204030204" pitchFamily="34" charset="0"/>
              </a:rPr>
              <a:t> </a:t>
            </a:r>
            <a:r>
              <a:rPr kumimoji="1" lang="en-US" altLang="zh-CN" sz="2000" dirty="0">
                <a:solidFill>
                  <a:srgbClr val="C00000"/>
                </a:solidFill>
                <a:latin typeface="Calibri" panose="020F0502020204030204" pitchFamily="34" charset="0"/>
                <a:cs typeface="Calibri" panose="020F0502020204030204" pitchFamily="34" charset="0"/>
              </a:rPr>
              <a:t>Graph</a:t>
            </a:r>
            <a:r>
              <a:rPr kumimoji="1" lang="zh-CN" altLang="en-US" sz="2000" dirty="0">
                <a:solidFill>
                  <a:srgbClr val="C00000"/>
                </a:solidFill>
                <a:latin typeface="Calibri" panose="020F0502020204030204" pitchFamily="34" charset="0"/>
                <a:cs typeface="Calibri" panose="020F0502020204030204" pitchFamily="34" charset="0"/>
              </a:rPr>
              <a:t> </a:t>
            </a:r>
            <a:r>
              <a:rPr kumimoji="1" lang="en-US" altLang="zh-CN" sz="1600" dirty="0">
                <a:solidFill>
                  <a:srgbClr val="C00000"/>
                </a:solidFill>
                <a:latin typeface="Calibri" panose="020F0502020204030204" pitchFamily="34" charset="0"/>
                <a:cs typeface="Calibri" panose="020F0502020204030204" pitchFamily="34" charset="0"/>
              </a:rPr>
              <a:t>(</a:t>
            </a:r>
            <a:r>
              <a:rPr kumimoji="1" lang="zh-CN" altLang="en-US" sz="1600" dirty="0">
                <a:solidFill>
                  <a:srgbClr val="C00000"/>
                </a:solidFill>
                <a:latin typeface="Calibri" panose="020F0502020204030204" pitchFamily="34" charset="0"/>
                <a:cs typeface="Calibri" panose="020F0502020204030204" pitchFamily="34" charset="0"/>
              </a:rPr>
              <a:t>构建</a:t>
            </a:r>
            <a:r>
              <a:rPr kumimoji="1" lang="en-US" altLang="zh-CN" sz="1600" dirty="0">
                <a:solidFill>
                  <a:srgbClr val="C00000"/>
                </a:solidFill>
                <a:latin typeface="Calibri" panose="020F0502020204030204" pitchFamily="34" charset="0"/>
                <a:cs typeface="Calibri" panose="020F0502020204030204" pitchFamily="34" charset="0"/>
              </a:rPr>
              <a:t>/</a:t>
            </a:r>
            <a:r>
              <a:rPr kumimoji="1" lang="zh-CN" altLang="en-US" sz="1600" dirty="0">
                <a:solidFill>
                  <a:srgbClr val="C00000"/>
                </a:solidFill>
                <a:latin typeface="Calibri" panose="020F0502020204030204" pitchFamily="34" charset="0"/>
                <a:cs typeface="Calibri" panose="020F0502020204030204" pitchFamily="34" charset="0"/>
              </a:rPr>
              <a:t>管理</a:t>
            </a:r>
            <a:r>
              <a:rPr kumimoji="1" lang="en-US" altLang="zh-CN" sz="1600" dirty="0">
                <a:solidFill>
                  <a:srgbClr val="C00000"/>
                </a:solidFill>
                <a:latin typeface="Calibri" panose="020F0502020204030204" pitchFamily="34" charset="0"/>
                <a:cs typeface="Calibri" panose="020F0502020204030204" pitchFamily="34" charset="0"/>
              </a:rPr>
              <a:t>)</a:t>
            </a:r>
            <a:endParaRPr kumimoji="1" lang="zh-CN" altLang="en-US" sz="2000" dirty="0">
              <a:solidFill>
                <a:srgbClr val="C00000"/>
              </a:solidFill>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62883252-CAB3-439B-B502-A5F89909A5C9}"/>
              </a:ext>
            </a:extLst>
          </p:cNvPr>
          <p:cNvSpPr txBox="1"/>
          <p:nvPr/>
        </p:nvSpPr>
        <p:spPr>
          <a:xfrm>
            <a:off x="7004675" y="6406986"/>
            <a:ext cx="3710660" cy="400110"/>
          </a:xfrm>
          <a:prstGeom prst="rect">
            <a:avLst/>
          </a:prstGeom>
          <a:noFill/>
        </p:spPr>
        <p:txBody>
          <a:bodyPr wrap="square" rtlCol="0">
            <a:spAutoFit/>
          </a:bodyPr>
          <a:lstStyle/>
          <a:p>
            <a:pPr algn="ctr"/>
            <a:r>
              <a:rPr kumimoji="1" lang="zh-CN" altLang="en-US" sz="1600" dirty="0"/>
              <a:t>自然语言处理 </a:t>
            </a:r>
            <a:r>
              <a:rPr kumimoji="1" lang="en-US" altLang="zh-CN" sz="2000" dirty="0">
                <a:solidFill>
                  <a:srgbClr val="C00000"/>
                </a:solidFill>
                <a:latin typeface="Calibri" panose="020F0502020204030204" pitchFamily="34" charset="0"/>
                <a:cs typeface="Calibri" panose="020F0502020204030204" pitchFamily="34" charset="0"/>
              </a:rPr>
              <a:t>NLP</a:t>
            </a:r>
            <a:r>
              <a:rPr kumimoji="1" lang="zh-CN" altLang="en-US" sz="2000" dirty="0">
                <a:solidFill>
                  <a:srgbClr val="C00000"/>
                </a:solidFill>
                <a:latin typeface="Calibri" panose="020F0502020204030204" pitchFamily="34" charset="0"/>
                <a:cs typeface="Calibri" panose="020F0502020204030204" pitchFamily="34" charset="0"/>
              </a:rPr>
              <a:t> </a:t>
            </a:r>
            <a:r>
              <a:rPr kumimoji="1" lang="en-US" altLang="zh-CN" sz="1600" dirty="0">
                <a:solidFill>
                  <a:srgbClr val="C00000"/>
                </a:solidFill>
                <a:latin typeface="Calibri" panose="020F0502020204030204" pitchFamily="34" charset="0"/>
                <a:cs typeface="Calibri" panose="020F0502020204030204" pitchFamily="34" charset="0"/>
              </a:rPr>
              <a:t>(</a:t>
            </a:r>
            <a:r>
              <a:rPr kumimoji="1" lang="zh-CN" altLang="en-US" sz="1600" dirty="0">
                <a:solidFill>
                  <a:srgbClr val="C00000"/>
                </a:solidFill>
                <a:latin typeface="Calibri" panose="020F0502020204030204" pitchFamily="34" charset="0"/>
                <a:cs typeface="Calibri" panose="020F0502020204030204" pitchFamily="34" charset="0"/>
              </a:rPr>
              <a:t>预训练模型</a:t>
            </a:r>
            <a:r>
              <a:rPr kumimoji="1" lang="en-US" altLang="zh-CN" sz="1600" dirty="0">
                <a:solidFill>
                  <a:srgbClr val="C00000"/>
                </a:solidFill>
                <a:latin typeface="Calibri" panose="020F0502020204030204" pitchFamily="34" charset="0"/>
                <a:cs typeface="Calibri" panose="020F0502020204030204" pitchFamily="34" charset="0"/>
              </a:rPr>
              <a:t>)</a:t>
            </a:r>
            <a:endParaRPr kumimoji="1" lang="zh-CN" altLang="en-US" sz="2000" dirty="0">
              <a:solidFill>
                <a:srgbClr val="C00000"/>
              </a:solidFill>
              <a:latin typeface="Calibri" panose="020F0502020204030204" pitchFamily="34" charset="0"/>
              <a:cs typeface="Calibri" panose="020F0502020204030204" pitchFamily="34" charset="0"/>
            </a:endParaRPr>
          </a:p>
        </p:txBody>
      </p:sp>
      <p:sp>
        <p:nvSpPr>
          <p:cNvPr id="19" name="文本框 18">
            <a:extLst>
              <a:ext uri="{FF2B5EF4-FFF2-40B4-BE49-F238E27FC236}">
                <a16:creationId xmlns:a16="http://schemas.microsoft.com/office/drawing/2014/main" id="{104251E4-8566-4CE3-83CB-A384ED532074}"/>
              </a:ext>
            </a:extLst>
          </p:cNvPr>
          <p:cNvSpPr txBox="1"/>
          <p:nvPr/>
        </p:nvSpPr>
        <p:spPr>
          <a:xfrm>
            <a:off x="623915" y="5331439"/>
            <a:ext cx="976284" cy="707886"/>
          </a:xfrm>
          <a:prstGeom prst="rect">
            <a:avLst/>
          </a:prstGeom>
          <a:noFill/>
        </p:spPr>
        <p:txBody>
          <a:bodyPr wrap="square" rtlCol="0">
            <a:spAutoFit/>
          </a:bodyPr>
          <a:lstStyle/>
          <a:p>
            <a:pPr algn="ctr"/>
            <a:r>
              <a:rPr kumimoji="1" lang="en-US" altLang="zh-CN" sz="2000" dirty="0">
                <a:solidFill>
                  <a:srgbClr val="7030A0"/>
                </a:solidFill>
              </a:rPr>
              <a:t>Graph</a:t>
            </a:r>
          </a:p>
          <a:p>
            <a:pPr algn="ctr"/>
            <a:r>
              <a:rPr kumimoji="1" lang="en-US" altLang="zh-CN" sz="2000" dirty="0">
                <a:solidFill>
                  <a:srgbClr val="7030A0"/>
                </a:solidFill>
              </a:rPr>
              <a:t>Data</a:t>
            </a:r>
            <a:endParaRPr kumimoji="1" lang="zh-CN" altLang="en-US" sz="2000" dirty="0">
              <a:solidFill>
                <a:srgbClr val="7030A0"/>
              </a:solidFill>
            </a:endParaRPr>
          </a:p>
        </p:txBody>
      </p:sp>
      <p:sp>
        <p:nvSpPr>
          <p:cNvPr id="20" name="文本框 19">
            <a:extLst>
              <a:ext uri="{FF2B5EF4-FFF2-40B4-BE49-F238E27FC236}">
                <a16:creationId xmlns:a16="http://schemas.microsoft.com/office/drawing/2014/main" id="{7E422F71-9F4D-4C36-8EB0-1AF51C478FBD}"/>
              </a:ext>
            </a:extLst>
          </p:cNvPr>
          <p:cNvSpPr txBox="1"/>
          <p:nvPr/>
        </p:nvSpPr>
        <p:spPr>
          <a:xfrm>
            <a:off x="10468726" y="5280236"/>
            <a:ext cx="1108593" cy="707886"/>
          </a:xfrm>
          <a:prstGeom prst="rect">
            <a:avLst/>
          </a:prstGeom>
          <a:noFill/>
        </p:spPr>
        <p:txBody>
          <a:bodyPr wrap="square" rtlCol="0">
            <a:spAutoFit/>
          </a:bodyPr>
          <a:lstStyle/>
          <a:p>
            <a:pPr algn="ctr"/>
            <a:r>
              <a:rPr kumimoji="1" lang="en-US" altLang="zh-CN" sz="2000" dirty="0">
                <a:solidFill>
                  <a:srgbClr val="7030A0"/>
                </a:solidFill>
              </a:rPr>
              <a:t>Textual</a:t>
            </a:r>
          </a:p>
          <a:p>
            <a:pPr algn="ctr"/>
            <a:r>
              <a:rPr kumimoji="1" lang="en-US" altLang="zh-CN" sz="2000" dirty="0">
                <a:solidFill>
                  <a:srgbClr val="7030A0"/>
                </a:solidFill>
              </a:rPr>
              <a:t>Data</a:t>
            </a:r>
            <a:endParaRPr kumimoji="1" lang="zh-CN" altLang="en-US" sz="2000" dirty="0">
              <a:solidFill>
                <a:srgbClr val="7030A0"/>
              </a:solidFill>
            </a:endParaRPr>
          </a:p>
        </p:txBody>
      </p:sp>
      <p:sp>
        <p:nvSpPr>
          <p:cNvPr id="21" name="矩形 20">
            <a:extLst>
              <a:ext uri="{FF2B5EF4-FFF2-40B4-BE49-F238E27FC236}">
                <a16:creationId xmlns:a16="http://schemas.microsoft.com/office/drawing/2014/main" id="{A4EF9BBB-7D42-4785-9E82-33972E2ED9DE}"/>
              </a:ext>
            </a:extLst>
          </p:cNvPr>
          <p:cNvSpPr/>
          <p:nvPr/>
        </p:nvSpPr>
        <p:spPr>
          <a:xfrm>
            <a:off x="765433" y="3233329"/>
            <a:ext cx="2576485" cy="11536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 name="图片 21">
            <a:extLst>
              <a:ext uri="{FF2B5EF4-FFF2-40B4-BE49-F238E27FC236}">
                <a16:creationId xmlns:a16="http://schemas.microsoft.com/office/drawing/2014/main" id="{005991AC-423B-480F-A6F3-7629C1F9EC54}"/>
              </a:ext>
            </a:extLst>
          </p:cNvPr>
          <p:cNvPicPr>
            <a:picLocks noChangeAspect="1"/>
          </p:cNvPicPr>
          <p:nvPr/>
        </p:nvPicPr>
        <p:blipFill>
          <a:blip r:embed="rId4"/>
          <a:stretch>
            <a:fillRect/>
          </a:stretch>
        </p:blipFill>
        <p:spPr>
          <a:xfrm>
            <a:off x="831854" y="3379660"/>
            <a:ext cx="2390058" cy="873515"/>
          </a:xfrm>
          <a:prstGeom prst="rect">
            <a:avLst/>
          </a:prstGeom>
          <a:ln>
            <a:noFill/>
          </a:ln>
        </p:spPr>
      </p:pic>
      <p:sp>
        <p:nvSpPr>
          <p:cNvPr id="23" name="文本框 22">
            <a:extLst>
              <a:ext uri="{FF2B5EF4-FFF2-40B4-BE49-F238E27FC236}">
                <a16:creationId xmlns:a16="http://schemas.microsoft.com/office/drawing/2014/main" id="{88F55022-8E17-4815-B003-761FACD5C833}"/>
              </a:ext>
            </a:extLst>
          </p:cNvPr>
          <p:cNvSpPr txBox="1"/>
          <p:nvPr/>
        </p:nvSpPr>
        <p:spPr>
          <a:xfrm>
            <a:off x="1297540" y="2842366"/>
            <a:ext cx="1676400" cy="369332"/>
          </a:xfrm>
          <a:prstGeom prst="rect">
            <a:avLst/>
          </a:prstGeom>
          <a:noFill/>
        </p:spPr>
        <p:txBody>
          <a:bodyPr wrap="square" rtlCol="0">
            <a:spAutoFit/>
          </a:bodyPr>
          <a:lstStyle/>
          <a:p>
            <a:pPr algn="ctr"/>
            <a:r>
              <a:rPr kumimoji="1" lang="zh-CN" altLang="en-US" sz="1800" dirty="0">
                <a:solidFill>
                  <a:srgbClr val="C00000"/>
                </a:solidFill>
                <a:latin typeface="STKaiti" panose="02010600040101010101" pitchFamily="2" charset="-122"/>
                <a:ea typeface="STKaiti" panose="02010600040101010101" pitchFamily="2" charset="-122"/>
              </a:rPr>
              <a:t>知识图谱查询</a:t>
            </a:r>
          </a:p>
        </p:txBody>
      </p:sp>
      <p:sp>
        <p:nvSpPr>
          <p:cNvPr id="24" name="矩形 23">
            <a:extLst>
              <a:ext uri="{FF2B5EF4-FFF2-40B4-BE49-F238E27FC236}">
                <a16:creationId xmlns:a16="http://schemas.microsoft.com/office/drawing/2014/main" id="{E153B43C-BFA0-4990-83CA-ED36F9E05261}"/>
              </a:ext>
            </a:extLst>
          </p:cNvPr>
          <p:cNvSpPr/>
          <p:nvPr/>
        </p:nvSpPr>
        <p:spPr>
          <a:xfrm>
            <a:off x="3440659" y="3233329"/>
            <a:ext cx="2293887" cy="11536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6343F34B-1027-406E-AB7C-4A2F2730E46E}"/>
              </a:ext>
            </a:extLst>
          </p:cNvPr>
          <p:cNvSpPr txBox="1"/>
          <p:nvPr/>
        </p:nvSpPr>
        <p:spPr>
          <a:xfrm>
            <a:off x="3568359" y="2843954"/>
            <a:ext cx="2352505" cy="369332"/>
          </a:xfrm>
          <a:prstGeom prst="rect">
            <a:avLst/>
          </a:prstGeom>
          <a:noFill/>
        </p:spPr>
        <p:txBody>
          <a:bodyPr wrap="square" rtlCol="0">
            <a:spAutoFit/>
          </a:bodyPr>
          <a:lstStyle/>
          <a:p>
            <a:pPr algn="ctr"/>
            <a:r>
              <a:rPr kumimoji="1" lang="zh-CN" altLang="en-US" sz="1800" dirty="0">
                <a:solidFill>
                  <a:srgbClr val="C00000"/>
                </a:solidFill>
                <a:latin typeface="STKaiti" panose="02010600040101010101" pitchFamily="2" charset="-122"/>
                <a:ea typeface="STKaiti" panose="02010600040101010101" pitchFamily="2" charset="-122"/>
              </a:rPr>
              <a:t>图表示学习</a:t>
            </a:r>
            <a:r>
              <a:rPr kumimoji="1" lang="en-US" altLang="zh-CN" sz="1800" dirty="0">
                <a:solidFill>
                  <a:srgbClr val="C00000"/>
                </a:solidFill>
                <a:latin typeface="STKaiti" panose="02010600040101010101" pitchFamily="2" charset="-122"/>
                <a:ea typeface="STKaiti" panose="02010600040101010101" pitchFamily="2" charset="-122"/>
              </a:rPr>
              <a:t>(GNN)</a:t>
            </a:r>
            <a:endParaRPr kumimoji="1" lang="zh-CN" altLang="en-US" sz="1800" dirty="0">
              <a:solidFill>
                <a:srgbClr val="C00000"/>
              </a:solidFill>
              <a:latin typeface="STKaiti" panose="02010600040101010101" pitchFamily="2" charset="-122"/>
              <a:ea typeface="STKaiti" panose="02010600040101010101" pitchFamily="2" charset="-122"/>
            </a:endParaRPr>
          </a:p>
        </p:txBody>
      </p:sp>
      <p:pic>
        <p:nvPicPr>
          <p:cNvPr id="26" name="Picture 8" descr="See the source image">
            <a:extLst>
              <a:ext uri="{FF2B5EF4-FFF2-40B4-BE49-F238E27FC236}">
                <a16:creationId xmlns:a16="http://schemas.microsoft.com/office/drawing/2014/main" id="{B808EAC5-4022-446E-994C-8991374A3940}"/>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8637" y="3396723"/>
            <a:ext cx="2165909" cy="9098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0D1C62B4-D370-4145-A7FF-47EAF2EC4351}"/>
              </a:ext>
            </a:extLst>
          </p:cNvPr>
          <p:cNvSpPr/>
          <p:nvPr/>
        </p:nvSpPr>
        <p:spPr>
          <a:xfrm>
            <a:off x="5833287" y="3233329"/>
            <a:ext cx="2886172" cy="11536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9C15EF8E-CE68-4027-9D4B-6146AB296D2E}"/>
              </a:ext>
            </a:extLst>
          </p:cNvPr>
          <p:cNvSpPr txBox="1"/>
          <p:nvPr/>
        </p:nvSpPr>
        <p:spPr>
          <a:xfrm>
            <a:off x="6564093" y="2843954"/>
            <a:ext cx="1643743" cy="369332"/>
          </a:xfrm>
          <a:prstGeom prst="rect">
            <a:avLst/>
          </a:prstGeom>
          <a:noFill/>
        </p:spPr>
        <p:txBody>
          <a:bodyPr wrap="square" rtlCol="0">
            <a:spAutoFit/>
          </a:bodyPr>
          <a:lstStyle/>
          <a:p>
            <a:pPr algn="ctr"/>
            <a:r>
              <a:rPr kumimoji="1" lang="zh-CN" altLang="en-US" sz="1800" dirty="0">
                <a:solidFill>
                  <a:srgbClr val="C00000"/>
                </a:solidFill>
                <a:latin typeface="STKaiti" panose="02010600040101010101" pitchFamily="2" charset="-122"/>
                <a:ea typeface="STKaiti" panose="02010600040101010101" pitchFamily="2" charset="-122"/>
              </a:rPr>
              <a:t>高维向量检索</a:t>
            </a:r>
          </a:p>
        </p:txBody>
      </p:sp>
      <p:grpSp>
        <p:nvGrpSpPr>
          <p:cNvPr id="29" name="组合 28">
            <a:extLst>
              <a:ext uri="{FF2B5EF4-FFF2-40B4-BE49-F238E27FC236}">
                <a16:creationId xmlns:a16="http://schemas.microsoft.com/office/drawing/2014/main" id="{E134FAB5-40CF-413D-9AC7-0D68E2E0E3AD}"/>
              </a:ext>
            </a:extLst>
          </p:cNvPr>
          <p:cNvGrpSpPr>
            <a:grpSpLocks noChangeAspect="1"/>
          </p:cNvGrpSpPr>
          <p:nvPr/>
        </p:nvGrpSpPr>
        <p:grpSpPr>
          <a:xfrm>
            <a:off x="5870577" y="3396723"/>
            <a:ext cx="2727832" cy="874131"/>
            <a:chOff x="3779743" y="1074900"/>
            <a:chExt cx="5757858" cy="1845100"/>
          </a:xfrm>
        </p:grpSpPr>
        <p:pic>
          <p:nvPicPr>
            <p:cNvPr id="30" name="图片 29">
              <a:extLst>
                <a:ext uri="{FF2B5EF4-FFF2-40B4-BE49-F238E27FC236}">
                  <a16:creationId xmlns:a16="http://schemas.microsoft.com/office/drawing/2014/main" id="{9FCD5F13-6606-4660-B63A-EED416513981}"/>
                </a:ext>
              </a:extLst>
            </p:cNvPr>
            <p:cNvPicPr>
              <a:picLocks noChangeAspect="1"/>
            </p:cNvPicPr>
            <p:nvPr/>
          </p:nvPicPr>
          <p:blipFill>
            <a:blip r:embed="rId6"/>
            <a:stretch>
              <a:fillRect/>
            </a:stretch>
          </p:blipFill>
          <p:spPr>
            <a:xfrm>
              <a:off x="7010532" y="1187384"/>
              <a:ext cx="2527069" cy="1581265"/>
            </a:xfrm>
            <a:prstGeom prst="rect">
              <a:avLst/>
            </a:prstGeom>
          </p:spPr>
        </p:pic>
        <p:sp>
          <p:nvSpPr>
            <p:cNvPr id="31" name="文本框 30">
              <a:extLst>
                <a:ext uri="{FF2B5EF4-FFF2-40B4-BE49-F238E27FC236}">
                  <a16:creationId xmlns:a16="http://schemas.microsoft.com/office/drawing/2014/main" id="{A886C7BB-1724-4B1D-A116-5BE4227A8C04}"/>
                </a:ext>
              </a:extLst>
            </p:cNvPr>
            <p:cNvSpPr txBox="1"/>
            <p:nvPr/>
          </p:nvSpPr>
          <p:spPr>
            <a:xfrm>
              <a:off x="6213940" y="1778787"/>
              <a:ext cx="911546" cy="577278"/>
            </a:xfrm>
            <a:prstGeom prst="rect">
              <a:avLst/>
            </a:prstGeom>
            <a:noFill/>
          </p:spPr>
          <p:txBody>
            <a:bodyPr wrap="square" rtlCol="0">
              <a:spAutoFit/>
            </a:bodyPr>
            <a:lstStyle/>
            <a:p>
              <a:pPr algn="ctr"/>
              <a:r>
                <a:rPr kumimoji="1" lang="en-US" altLang="zh-CN" dirty="0">
                  <a:solidFill>
                    <a:schemeClr val="accent2"/>
                  </a:solidFill>
                  <a:latin typeface="Impact" panose="020B0806030902050204" pitchFamily="34" charset="0"/>
                </a:rPr>
                <a:t>+</a:t>
              </a:r>
              <a:endParaRPr kumimoji="1" lang="zh-CN" altLang="en-US" dirty="0">
                <a:solidFill>
                  <a:schemeClr val="accent2"/>
                </a:solidFill>
                <a:latin typeface="Impact" panose="020B0806030902050204" pitchFamily="34" charset="0"/>
              </a:endParaRPr>
            </a:p>
          </p:txBody>
        </p:sp>
        <p:pic>
          <p:nvPicPr>
            <p:cNvPr id="32" name="Picture 8" descr="Deep Learning in Keras - Building a Deep Learning Model">
              <a:extLst>
                <a:ext uri="{FF2B5EF4-FFF2-40B4-BE49-F238E27FC236}">
                  <a16:creationId xmlns:a16="http://schemas.microsoft.com/office/drawing/2014/main" id="{EE7B03E4-9AA1-4F97-8332-0C87B6F1B2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9743" y="1074900"/>
              <a:ext cx="2606569" cy="18451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组合 32">
            <a:extLst>
              <a:ext uri="{FF2B5EF4-FFF2-40B4-BE49-F238E27FC236}">
                <a16:creationId xmlns:a16="http://schemas.microsoft.com/office/drawing/2014/main" id="{F658D483-1F8B-4A33-9178-22058AE39B83}"/>
              </a:ext>
            </a:extLst>
          </p:cNvPr>
          <p:cNvGrpSpPr/>
          <p:nvPr/>
        </p:nvGrpSpPr>
        <p:grpSpPr>
          <a:xfrm>
            <a:off x="8827491" y="3241979"/>
            <a:ext cx="2581042" cy="1163450"/>
            <a:chOff x="8986805" y="3230755"/>
            <a:chExt cx="2581042" cy="1163450"/>
          </a:xfrm>
        </p:grpSpPr>
        <p:sp>
          <p:nvSpPr>
            <p:cNvPr id="34" name="矩形 33">
              <a:extLst>
                <a:ext uri="{FF2B5EF4-FFF2-40B4-BE49-F238E27FC236}">
                  <a16:creationId xmlns:a16="http://schemas.microsoft.com/office/drawing/2014/main" id="{85C9A865-F27C-47E9-AEAC-C76DC60F2819}"/>
                </a:ext>
              </a:extLst>
            </p:cNvPr>
            <p:cNvSpPr/>
            <p:nvPr/>
          </p:nvSpPr>
          <p:spPr>
            <a:xfrm>
              <a:off x="8986805" y="3230755"/>
              <a:ext cx="2576485" cy="11536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9A0EC0C8-5C39-453C-AF8A-D3994D3D986A}"/>
                </a:ext>
              </a:extLst>
            </p:cNvPr>
            <p:cNvPicPr>
              <a:picLocks noChangeAspect="1"/>
            </p:cNvPicPr>
            <p:nvPr/>
          </p:nvPicPr>
          <p:blipFill>
            <a:blip r:embed="rId8"/>
            <a:stretch>
              <a:fillRect/>
            </a:stretch>
          </p:blipFill>
          <p:spPr>
            <a:xfrm>
              <a:off x="9108426" y="3261896"/>
              <a:ext cx="2407057" cy="1099056"/>
            </a:xfrm>
            <a:prstGeom prst="rect">
              <a:avLst/>
            </a:prstGeom>
          </p:spPr>
        </p:pic>
        <p:sp>
          <p:nvSpPr>
            <p:cNvPr id="36" name="矩形 35">
              <a:extLst>
                <a:ext uri="{FF2B5EF4-FFF2-40B4-BE49-F238E27FC236}">
                  <a16:creationId xmlns:a16="http://schemas.microsoft.com/office/drawing/2014/main" id="{808C6D09-FD10-4C21-9423-ED4C91726841}"/>
                </a:ext>
              </a:extLst>
            </p:cNvPr>
            <p:cNvSpPr/>
            <p:nvPr/>
          </p:nvSpPr>
          <p:spPr>
            <a:xfrm>
              <a:off x="9099819" y="3251477"/>
              <a:ext cx="2468028" cy="29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EBAD8E10-B79F-4202-8087-186662A62A09}"/>
                </a:ext>
              </a:extLst>
            </p:cNvPr>
            <p:cNvSpPr/>
            <p:nvPr/>
          </p:nvSpPr>
          <p:spPr>
            <a:xfrm>
              <a:off x="11493711" y="3270040"/>
              <a:ext cx="69579" cy="1099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873BD911-3A19-4A64-8AF7-86760B15B402}"/>
                </a:ext>
              </a:extLst>
            </p:cNvPr>
            <p:cNvSpPr/>
            <p:nvPr/>
          </p:nvSpPr>
          <p:spPr>
            <a:xfrm>
              <a:off x="9048176" y="3258373"/>
              <a:ext cx="69579" cy="1099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08CC9E90-8216-4D9C-A953-4F1D94863026}"/>
                </a:ext>
              </a:extLst>
            </p:cNvPr>
            <p:cNvSpPr/>
            <p:nvPr/>
          </p:nvSpPr>
          <p:spPr>
            <a:xfrm rot="19368852">
              <a:off x="10556571" y="4166349"/>
              <a:ext cx="36149" cy="221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23749503-69C7-4CCB-8570-34483487E27F}"/>
                </a:ext>
              </a:extLst>
            </p:cNvPr>
            <p:cNvSpPr/>
            <p:nvPr/>
          </p:nvSpPr>
          <p:spPr>
            <a:xfrm rot="21148490" flipH="1">
              <a:off x="11053173" y="3977361"/>
              <a:ext cx="36149" cy="39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73DD95EE-A62D-4E86-B7F8-EAF49C58D027}"/>
                </a:ext>
              </a:extLst>
            </p:cNvPr>
            <p:cNvSpPr/>
            <p:nvPr/>
          </p:nvSpPr>
          <p:spPr>
            <a:xfrm rot="20354636" flipH="1">
              <a:off x="10862614" y="4123170"/>
              <a:ext cx="36149" cy="271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EDD84C13-FA63-4506-A660-C5C11C2876C4}"/>
                </a:ext>
              </a:extLst>
            </p:cNvPr>
            <p:cNvSpPr/>
            <p:nvPr/>
          </p:nvSpPr>
          <p:spPr>
            <a:xfrm rot="466464" flipH="1">
              <a:off x="11218841" y="3953996"/>
              <a:ext cx="139753" cy="39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6E981470-2BC7-4C71-8F2D-DFF4275A3227}"/>
                </a:ext>
              </a:extLst>
            </p:cNvPr>
            <p:cNvSpPr/>
            <p:nvPr/>
          </p:nvSpPr>
          <p:spPr>
            <a:xfrm rot="21141513" flipH="1">
              <a:off x="10948296" y="3674315"/>
              <a:ext cx="68715" cy="190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4" name="文本框 43">
            <a:extLst>
              <a:ext uri="{FF2B5EF4-FFF2-40B4-BE49-F238E27FC236}">
                <a16:creationId xmlns:a16="http://schemas.microsoft.com/office/drawing/2014/main" id="{5B37F35F-5548-491D-A3E8-54F0B0553BBD}"/>
              </a:ext>
            </a:extLst>
          </p:cNvPr>
          <p:cNvSpPr txBox="1"/>
          <p:nvPr/>
        </p:nvSpPr>
        <p:spPr>
          <a:xfrm>
            <a:off x="9377047" y="2856056"/>
            <a:ext cx="1643743" cy="369332"/>
          </a:xfrm>
          <a:prstGeom prst="rect">
            <a:avLst/>
          </a:prstGeom>
          <a:noFill/>
        </p:spPr>
        <p:txBody>
          <a:bodyPr wrap="square" rtlCol="0">
            <a:spAutoFit/>
          </a:bodyPr>
          <a:lstStyle/>
          <a:p>
            <a:pPr algn="ctr"/>
            <a:r>
              <a:rPr kumimoji="1" lang="zh-CN" altLang="en-US" sz="1800" dirty="0">
                <a:solidFill>
                  <a:srgbClr val="C00000"/>
                </a:solidFill>
                <a:latin typeface="STKaiti" panose="02010600040101010101" pitchFamily="2" charset="-122"/>
                <a:ea typeface="STKaiti" panose="02010600040101010101" pitchFamily="2" charset="-122"/>
              </a:rPr>
              <a:t>社区查询</a:t>
            </a:r>
          </a:p>
        </p:txBody>
      </p:sp>
      <p:sp>
        <p:nvSpPr>
          <p:cNvPr id="45" name="右箭头 1024">
            <a:extLst>
              <a:ext uri="{FF2B5EF4-FFF2-40B4-BE49-F238E27FC236}">
                <a16:creationId xmlns:a16="http://schemas.microsoft.com/office/drawing/2014/main" id="{84D1EA72-7A2A-47A6-8533-1B0231592D1F}"/>
              </a:ext>
            </a:extLst>
          </p:cNvPr>
          <p:cNvSpPr/>
          <p:nvPr/>
        </p:nvSpPr>
        <p:spPr>
          <a:xfrm rot="16200000">
            <a:off x="1917377" y="4430355"/>
            <a:ext cx="196466" cy="129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右箭头 292">
            <a:extLst>
              <a:ext uri="{FF2B5EF4-FFF2-40B4-BE49-F238E27FC236}">
                <a16:creationId xmlns:a16="http://schemas.microsoft.com/office/drawing/2014/main" id="{264EBD39-1167-447D-AF75-B237F822B3C4}"/>
              </a:ext>
            </a:extLst>
          </p:cNvPr>
          <p:cNvSpPr/>
          <p:nvPr/>
        </p:nvSpPr>
        <p:spPr>
          <a:xfrm rot="16200000">
            <a:off x="4489867" y="4430562"/>
            <a:ext cx="196466" cy="129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右箭头 293">
            <a:extLst>
              <a:ext uri="{FF2B5EF4-FFF2-40B4-BE49-F238E27FC236}">
                <a16:creationId xmlns:a16="http://schemas.microsoft.com/office/drawing/2014/main" id="{254188B8-D0E0-4105-BDB1-E1F01C672D4F}"/>
              </a:ext>
            </a:extLst>
          </p:cNvPr>
          <p:cNvSpPr/>
          <p:nvPr/>
        </p:nvSpPr>
        <p:spPr>
          <a:xfrm rot="16200000">
            <a:off x="7088444" y="4430561"/>
            <a:ext cx="196466" cy="129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右箭头 294">
            <a:extLst>
              <a:ext uri="{FF2B5EF4-FFF2-40B4-BE49-F238E27FC236}">
                <a16:creationId xmlns:a16="http://schemas.microsoft.com/office/drawing/2014/main" id="{23FD0A85-CB51-4D87-AB90-A11D280418E9}"/>
              </a:ext>
            </a:extLst>
          </p:cNvPr>
          <p:cNvSpPr/>
          <p:nvPr/>
        </p:nvSpPr>
        <p:spPr>
          <a:xfrm rot="16200000">
            <a:off x="10009730" y="4441241"/>
            <a:ext cx="196466" cy="129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71598770-67C9-4D59-BB9B-6BB0B8EBFE63}"/>
              </a:ext>
            </a:extLst>
          </p:cNvPr>
          <p:cNvSpPr/>
          <p:nvPr/>
        </p:nvSpPr>
        <p:spPr>
          <a:xfrm>
            <a:off x="544286" y="1068132"/>
            <a:ext cx="5105400" cy="1618036"/>
          </a:xfrm>
          <a:prstGeom prst="rect">
            <a:avLst/>
          </a:prstGeom>
          <a:solidFill>
            <a:srgbClr val="CEE2A4"/>
          </a:solidFill>
          <a:ln w="15875">
            <a:no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9pPr>
          </a:lstStyle>
          <a:p>
            <a:pPr algn="ctr">
              <a:defRPr>
                <a:solidFill>
                  <a:srgbClr val="FFFFFF"/>
                </a:solidFill>
              </a:defRPr>
            </a:pPr>
            <a:endParaRPr sz="120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1D369D0E-CE17-4EA0-8047-4B74032DA1A6}"/>
              </a:ext>
            </a:extLst>
          </p:cNvPr>
          <p:cNvSpPr/>
          <p:nvPr/>
        </p:nvSpPr>
        <p:spPr>
          <a:xfrm>
            <a:off x="6008914" y="1068132"/>
            <a:ext cx="5617030" cy="1618036"/>
          </a:xfrm>
          <a:prstGeom prst="rect">
            <a:avLst/>
          </a:prstGeom>
          <a:solidFill>
            <a:srgbClr val="CEE2A4"/>
          </a:solidFill>
          <a:ln w="15875">
            <a:no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chemeClr val="accent1"/>
                </a:solidFill>
                <a:effectLst/>
                <a:uFillTx/>
                <a:latin typeface="Cambria"/>
                <a:ea typeface="Cambria"/>
                <a:cs typeface="Cambria"/>
                <a:sym typeface="Cambria"/>
              </a:defRPr>
            </a:lvl9pPr>
          </a:lstStyle>
          <a:p>
            <a:pPr algn="ctr">
              <a:defRPr>
                <a:solidFill>
                  <a:srgbClr val="FFFFFF"/>
                </a:solidFill>
              </a:defRPr>
            </a:pPr>
            <a:endParaRPr sz="1200">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43F40B37-370A-434C-87E6-C66C7267CEF5}"/>
              </a:ext>
            </a:extLst>
          </p:cNvPr>
          <p:cNvSpPr txBox="1"/>
          <p:nvPr/>
        </p:nvSpPr>
        <p:spPr>
          <a:xfrm>
            <a:off x="5652906" y="1659418"/>
            <a:ext cx="359228" cy="461665"/>
          </a:xfrm>
          <a:prstGeom prst="rect">
            <a:avLst/>
          </a:prstGeom>
          <a:noFill/>
        </p:spPr>
        <p:txBody>
          <a:bodyPr wrap="square" rtlCol="0">
            <a:spAutoFit/>
          </a:bodyPr>
          <a:lstStyle/>
          <a:p>
            <a:pPr algn="ctr"/>
            <a:r>
              <a:rPr kumimoji="1" lang="en-US" altLang="zh-CN" sz="2400" b="1" dirty="0"/>
              <a:t>…</a:t>
            </a:r>
            <a:endParaRPr kumimoji="1" lang="zh-CN" altLang="en-US" sz="2400" b="1" dirty="0"/>
          </a:p>
        </p:txBody>
      </p:sp>
      <p:pic>
        <p:nvPicPr>
          <p:cNvPr id="52" name="Picture 10">
            <a:extLst>
              <a:ext uri="{FF2B5EF4-FFF2-40B4-BE49-F238E27FC236}">
                <a16:creationId xmlns:a16="http://schemas.microsoft.com/office/drawing/2014/main" id="{3A12BC37-B60E-4826-80C6-0EED810493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148" y="1179265"/>
            <a:ext cx="2575788" cy="1421970"/>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a:extLst>
              <a:ext uri="{FF2B5EF4-FFF2-40B4-BE49-F238E27FC236}">
                <a16:creationId xmlns:a16="http://schemas.microsoft.com/office/drawing/2014/main" id="{2ABA25AE-F0CC-4DD5-A4AE-96B47DA09430}"/>
              </a:ext>
            </a:extLst>
          </p:cNvPr>
          <p:cNvSpPr txBox="1"/>
          <p:nvPr/>
        </p:nvSpPr>
        <p:spPr>
          <a:xfrm>
            <a:off x="3317096" y="1423358"/>
            <a:ext cx="2222506" cy="923330"/>
          </a:xfrm>
          <a:prstGeom prst="rect">
            <a:avLst/>
          </a:prstGeom>
          <a:noFill/>
        </p:spPr>
        <p:txBody>
          <a:bodyPr wrap="square" rtlCol="0">
            <a:spAutoFit/>
          </a:bodyPr>
          <a:lstStyle/>
          <a:p>
            <a:pPr algn="ctr"/>
            <a:r>
              <a:rPr kumimoji="1" lang="zh-CN" altLang="en-US" dirty="0">
                <a:solidFill>
                  <a:srgbClr val="7030A0"/>
                </a:solidFill>
                <a:latin typeface="STKaiti" panose="02010600040101010101" pitchFamily="2" charset="-122"/>
                <a:ea typeface="STKaiti" panose="02010600040101010101" pitchFamily="2" charset="-122"/>
              </a:rPr>
              <a:t>数据标注</a:t>
            </a:r>
            <a:endParaRPr kumimoji="1" lang="en-US" altLang="zh-CN" dirty="0">
              <a:solidFill>
                <a:srgbClr val="7030A0"/>
              </a:solidFill>
              <a:latin typeface="STKaiti" panose="02010600040101010101" pitchFamily="2" charset="-122"/>
              <a:ea typeface="STKaiti" panose="02010600040101010101" pitchFamily="2" charset="-122"/>
            </a:endParaRPr>
          </a:p>
          <a:p>
            <a:pPr algn="ctr"/>
            <a:r>
              <a:rPr kumimoji="1" lang="zh-CN" altLang="en-US" dirty="0">
                <a:solidFill>
                  <a:srgbClr val="7030A0"/>
                </a:solidFill>
                <a:latin typeface="STKaiti" panose="02010600040101010101" pitchFamily="2" charset="-122"/>
                <a:ea typeface="STKaiti" panose="02010600040101010101" pitchFamily="2" charset="-122"/>
              </a:rPr>
              <a:t>事件抽取</a:t>
            </a:r>
            <a:r>
              <a:rPr kumimoji="1" lang="en-US" altLang="zh-CN" dirty="0">
                <a:solidFill>
                  <a:srgbClr val="7030A0"/>
                </a:solidFill>
                <a:latin typeface="STKaiti" panose="02010600040101010101" pitchFamily="2" charset="-122"/>
                <a:ea typeface="STKaiti" panose="02010600040101010101" pitchFamily="2" charset="-122"/>
              </a:rPr>
              <a:t>/</a:t>
            </a:r>
            <a:r>
              <a:rPr kumimoji="1" lang="zh-CN" altLang="en-US" dirty="0">
                <a:solidFill>
                  <a:srgbClr val="7030A0"/>
                </a:solidFill>
                <a:latin typeface="STKaiti" panose="02010600040101010101" pitchFamily="2" charset="-122"/>
                <a:ea typeface="STKaiti" panose="02010600040101010101" pitchFamily="2" charset="-122"/>
              </a:rPr>
              <a:t>分类</a:t>
            </a:r>
            <a:endParaRPr kumimoji="1" lang="en-US" altLang="zh-CN" dirty="0">
              <a:solidFill>
                <a:srgbClr val="7030A0"/>
              </a:solidFill>
              <a:latin typeface="STKaiti" panose="02010600040101010101" pitchFamily="2" charset="-122"/>
              <a:ea typeface="STKaiti" panose="02010600040101010101" pitchFamily="2" charset="-122"/>
            </a:endParaRPr>
          </a:p>
          <a:p>
            <a:pPr algn="ctr"/>
            <a:r>
              <a:rPr kumimoji="1" lang="zh-CN" altLang="en-US" sz="1800" dirty="0">
                <a:solidFill>
                  <a:srgbClr val="7030A0"/>
                </a:solidFill>
                <a:latin typeface="STKaiti" panose="02010600040101010101" pitchFamily="2" charset="-122"/>
                <a:ea typeface="STKaiti" panose="02010600040101010101" pitchFamily="2" charset="-122"/>
              </a:rPr>
              <a:t>智能问答</a:t>
            </a:r>
          </a:p>
        </p:txBody>
      </p:sp>
      <p:grpSp>
        <p:nvGrpSpPr>
          <p:cNvPr id="54" name="组合 53">
            <a:extLst>
              <a:ext uri="{FF2B5EF4-FFF2-40B4-BE49-F238E27FC236}">
                <a16:creationId xmlns:a16="http://schemas.microsoft.com/office/drawing/2014/main" id="{BF2BA1D2-5F15-4E5D-B616-C57362B2A46E}"/>
              </a:ext>
            </a:extLst>
          </p:cNvPr>
          <p:cNvGrpSpPr/>
          <p:nvPr/>
        </p:nvGrpSpPr>
        <p:grpSpPr>
          <a:xfrm>
            <a:off x="6125438" y="1163171"/>
            <a:ext cx="3993022" cy="1458413"/>
            <a:chOff x="6179868" y="1150096"/>
            <a:chExt cx="4288858" cy="1520355"/>
          </a:xfrm>
        </p:grpSpPr>
        <p:pic>
          <p:nvPicPr>
            <p:cNvPr id="55" name="图片 54">
              <a:extLst>
                <a:ext uri="{FF2B5EF4-FFF2-40B4-BE49-F238E27FC236}">
                  <a16:creationId xmlns:a16="http://schemas.microsoft.com/office/drawing/2014/main" id="{47160656-FBDC-471D-A28E-6A21E5736F08}"/>
                </a:ext>
              </a:extLst>
            </p:cNvPr>
            <p:cNvPicPr>
              <a:picLocks noChangeAspect="1"/>
            </p:cNvPicPr>
            <p:nvPr/>
          </p:nvPicPr>
          <p:blipFill>
            <a:blip r:embed="rId10"/>
            <a:stretch>
              <a:fillRect/>
            </a:stretch>
          </p:blipFill>
          <p:spPr>
            <a:xfrm>
              <a:off x="6180331" y="1150096"/>
              <a:ext cx="4288395" cy="323247"/>
            </a:xfrm>
            <a:prstGeom prst="rect">
              <a:avLst/>
            </a:prstGeom>
          </p:spPr>
        </p:pic>
        <p:pic>
          <p:nvPicPr>
            <p:cNvPr id="56" name="图片 55">
              <a:extLst>
                <a:ext uri="{FF2B5EF4-FFF2-40B4-BE49-F238E27FC236}">
                  <a16:creationId xmlns:a16="http://schemas.microsoft.com/office/drawing/2014/main" id="{A92FEF65-F726-4F4B-8710-09229097A6BC}"/>
                </a:ext>
              </a:extLst>
            </p:cNvPr>
            <p:cNvPicPr>
              <a:picLocks noChangeAspect="1"/>
            </p:cNvPicPr>
            <p:nvPr/>
          </p:nvPicPr>
          <p:blipFill>
            <a:blip r:embed="rId11"/>
            <a:stretch>
              <a:fillRect/>
            </a:stretch>
          </p:blipFill>
          <p:spPr>
            <a:xfrm>
              <a:off x="6179868" y="1499377"/>
              <a:ext cx="2087794" cy="1171074"/>
            </a:xfrm>
            <a:prstGeom prst="rect">
              <a:avLst/>
            </a:prstGeom>
          </p:spPr>
        </p:pic>
        <p:pic>
          <p:nvPicPr>
            <p:cNvPr id="57" name="图片 56">
              <a:extLst>
                <a:ext uri="{FF2B5EF4-FFF2-40B4-BE49-F238E27FC236}">
                  <a16:creationId xmlns:a16="http://schemas.microsoft.com/office/drawing/2014/main" id="{88B8866F-C2A6-47BE-8BE8-FE0C1DCCF9D6}"/>
                </a:ext>
              </a:extLst>
            </p:cNvPr>
            <p:cNvPicPr>
              <a:picLocks noChangeAspect="1"/>
            </p:cNvPicPr>
            <p:nvPr/>
          </p:nvPicPr>
          <p:blipFill>
            <a:blip r:embed="rId12"/>
            <a:stretch>
              <a:fillRect/>
            </a:stretch>
          </p:blipFill>
          <p:spPr>
            <a:xfrm>
              <a:off x="8267662" y="1487618"/>
              <a:ext cx="2192195" cy="1177443"/>
            </a:xfrm>
            <a:prstGeom prst="rect">
              <a:avLst/>
            </a:prstGeom>
          </p:spPr>
        </p:pic>
      </p:grpSp>
      <p:sp>
        <p:nvSpPr>
          <p:cNvPr id="58" name="文本框 57">
            <a:extLst>
              <a:ext uri="{FF2B5EF4-FFF2-40B4-BE49-F238E27FC236}">
                <a16:creationId xmlns:a16="http://schemas.microsoft.com/office/drawing/2014/main" id="{F5317AF1-A9C8-4C4A-B5CD-EF236E38DC42}"/>
              </a:ext>
            </a:extLst>
          </p:cNvPr>
          <p:cNvSpPr txBox="1"/>
          <p:nvPr/>
        </p:nvSpPr>
        <p:spPr>
          <a:xfrm>
            <a:off x="10002612" y="1659418"/>
            <a:ext cx="1687280" cy="646331"/>
          </a:xfrm>
          <a:prstGeom prst="rect">
            <a:avLst/>
          </a:prstGeom>
          <a:noFill/>
        </p:spPr>
        <p:txBody>
          <a:bodyPr wrap="square" rtlCol="0">
            <a:spAutoFit/>
          </a:bodyPr>
          <a:lstStyle/>
          <a:p>
            <a:pPr algn="ctr"/>
            <a:r>
              <a:rPr kumimoji="1" lang="zh-CN" altLang="en-US" sz="1800" dirty="0">
                <a:solidFill>
                  <a:srgbClr val="7030A0"/>
                </a:solidFill>
                <a:latin typeface="STKaiti" panose="02010600040101010101" pitchFamily="2" charset="-122"/>
                <a:ea typeface="STKaiti" panose="02010600040101010101" pitchFamily="2" charset="-122"/>
              </a:rPr>
              <a:t>智能检索</a:t>
            </a:r>
            <a:r>
              <a:rPr kumimoji="1" lang="zh-CN" altLang="en-US" dirty="0">
                <a:solidFill>
                  <a:srgbClr val="7030A0"/>
                </a:solidFill>
                <a:latin typeface="STKaiti" panose="02010600040101010101" pitchFamily="2" charset="-122"/>
                <a:ea typeface="STKaiti" panose="02010600040101010101" pitchFamily="2" charset="-122"/>
              </a:rPr>
              <a:t>、推荐系统</a:t>
            </a:r>
            <a:endParaRPr kumimoji="1" lang="zh-CN" altLang="en-US" sz="1800" dirty="0">
              <a:solidFill>
                <a:srgbClr val="7030A0"/>
              </a:solidFill>
              <a:latin typeface="STKaiti" panose="02010600040101010101" pitchFamily="2" charset="-122"/>
              <a:ea typeface="STKaiti" panose="02010600040101010101" pitchFamily="2" charset="-122"/>
            </a:endParaRPr>
          </a:p>
        </p:txBody>
      </p:sp>
      <p:sp>
        <p:nvSpPr>
          <p:cNvPr id="59" name="右箭头 312">
            <a:extLst>
              <a:ext uri="{FF2B5EF4-FFF2-40B4-BE49-F238E27FC236}">
                <a16:creationId xmlns:a16="http://schemas.microsoft.com/office/drawing/2014/main" id="{71B698F1-97EA-45B4-B26B-644798C5F5F4}"/>
              </a:ext>
            </a:extLst>
          </p:cNvPr>
          <p:cNvSpPr/>
          <p:nvPr/>
        </p:nvSpPr>
        <p:spPr>
          <a:xfrm rot="16200000">
            <a:off x="3087242" y="2687815"/>
            <a:ext cx="196466" cy="129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右箭头 313">
            <a:extLst>
              <a:ext uri="{FF2B5EF4-FFF2-40B4-BE49-F238E27FC236}">
                <a16:creationId xmlns:a16="http://schemas.microsoft.com/office/drawing/2014/main" id="{A0EC4FA6-63F9-4FB0-BA69-948735BCC93F}"/>
              </a:ext>
            </a:extLst>
          </p:cNvPr>
          <p:cNvSpPr/>
          <p:nvPr/>
        </p:nvSpPr>
        <p:spPr>
          <a:xfrm rot="16200000">
            <a:off x="8696845" y="2688022"/>
            <a:ext cx="196466" cy="129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490FC06D-7B68-4E6A-A579-3B323EB363AC}"/>
              </a:ext>
            </a:extLst>
          </p:cNvPr>
          <p:cNvSpPr>
            <a:spLocks noChangeAspect="1"/>
          </p:cNvSpPr>
          <p:nvPr/>
        </p:nvSpPr>
        <p:spPr>
          <a:xfrm>
            <a:off x="1248838" y="4722972"/>
            <a:ext cx="253391" cy="2554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rPr>
              <a:t>1</a:t>
            </a:r>
            <a:endParaRPr kumimoji="1" lang="zh-CN" altLang="en-US" sz="2000" dirty="0">
              <a:solidFill>
                <a:schemeClr val="tx1">
                  <a:lumMod val="85000"/>
                  <a:lumOff val="15000"/>
                </a:schemeClr>
              </a:solidFill>
            </a:endParaRPr>
          </a:p>
        </p:txBody>
      </p:sp>
      <p:sp>
        <p:nvSpPr>
          <p:cNvPr id="62" name="椭圆 61">
            <a:extLst>
              <a:ext uri="{FF2B5EF4-FFF2-40B4-BE49-F238E27FC236}">
                <a16:creationId xmlns:a16="http://schemas.microsoft.com/office/drawing/2014/main" id="{9170AFF2-3A93-48CC-BDD6-DEFD17405D74}"/>
              </a:ext>
            </a:extLst>
          </p:cNvPr>
          <p:cNvSpPr>
            <a:spLocks noChangeAspect="1"/>
          </p:cNvSpPr>
          <p:nvPr/>
        </p:nvSpPr>
        <p:spPr>
          <a:xfrm>
            <a:off x="6680942" y="4722972"/>
            <a:ext cx="253391" cy="2554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rPr>
              <a:t>2</a:t>
            </a:r>
            <a:endParaRPr kumimoji="1" lang="zh-CN" altLang="en-US" sz="2000" dirty="0">
              <a:solidFill>
                <a:schemeClr val="tx1">
                  <a:lumMod val="85000"/>
                  <a:lumOff val="15000"/>
                </a:schemeClr>
              </a:solidFill>
            </a:endParaRPr>
          </a:p>
        </p:txBody>
      </p:sp>
      <p:sp>
        <p:nvSpPr>
          <p:cNvPr id="63" name="椭圆 62">
            <a:extLst>
              <a:ext uri="{FF2B5EF4-FFF2-40B4-BE49-F238E27FC236}">
                <a16:creationId xmlns:a16="http://schemas.microsoft.com/office/drawing/2014/main" id="{D79D108A-015C-4D35-8805-AEA74218CAEC}"/>
              </a:ext>
            </a:extLst>
          </p:cNvPr>
          <p:cNvSpPr>
            <a:spLocks noChangeAspect="1"/>
          </p:cNvSpPr>
          <p:nvPr/>
        </p:nvSpPr>
        <p:spPr>
          <a:xfrm>
            <a:off x="1143001" y="2924178"/>
            <a:ext cx="253391" cy="2554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rPr>
              <a:t>3</a:t>
            </a:r>
            <a:endParaRPr kumimoji="1" lang="zh-CN" altLang="en-US" sz="2000" dirty="0">
              <a:solidFill>
                <a:schemeClr val="tx1">
                  <a:lumMod val="85000"/>
                  <a:lumOff val="15000"/>
                </a:schemeClr>
              </a:solidFill>
            </a:endParaRPr>
          </a:p>
        </p:txBody>
      </p:sp>
      <p:sp>
        <p:nvSpPr>
          <p:cNvPr id="64" name="椭圆 63">
            <a:extLst>
              <a:ext uri="{FF2B5EF4-FFF2-40B4-BE49-F238E27FC236}">
                <a16:creationId xmlns:a16="http://schemas.microsoft.com/office/drawing/2014/main" id="{4331FAFB-808C-4496-B755-201A0B1B7FD5}"/>
              </a:ext>
            </a:extLst>
          </p:cNvPr>
          <p:cNvSpPr>
            <a:spLocks noChangeAspect="1"/>
          </p:cNvSpPr>
          <p:nvPr/>
        </p:nvSpPr>
        <p:spPr>
          <a:xfrm>
            <a:off x="3492797" y="2924178"/>
            <a:ext cx="253391" cy="2554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rPr>
              <a:t>4</a:t>
            </a:r>
            <a:endParaRPr kumimoji="1" lang="zh-CN" altLang="en-US" sz="2000" dirty="0">
              <a:solidFill>
                <a:schemeClr val="tx1">
                  <a:lumMod val="85000"/>
                  <a:lumOff val="15000"/>
                </a:schemeClr>
              </a:solidFill>
            </a:endParaRPr>
          </a:p>
        </p:txBody>
      </p:sp>
      <p:sp>
        <p:nvSpPr>
          <p:cNvPr id="65" name="椭圆 64">
            <a:extLst>
              <a:ext uri="{FF2B5EF4-FFF2-40B4-BE49-F238E27FC236}">
                <a16:creationId xmlns:a16="http://schemas.microsoft.com/office/drawing/2014/main" id="{94BB6E27-538C-4C13-B299-D3DF015E8316}"/>
              </a:ext>
            </a:extLst>
          </p:cNvPr>
          <p:cNvSpPr>
            <a:spLocks noChangeAspect="1"/>
          </p:cNvSpPr>
          <p:nvPr/>
        </p:nvSpPr>
        <p:spPr>
          <a:xfrm>
            <a:off x="6359718" y="2934442"/>
            <a:ext cx="253391" cy="2554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rPr>
              <a:t>5</a:t>
            </a:r>
            <a:endParaRPr kumimoji="1" lang="zh-CN" altLang="en-US" sz="2000" dirty="0">
              <a:solidFill>
                <a:schemeClr val="tx1">
                  <a:lumMod val="85000"/>
                  <a:lumOff val="15000"/>
                </a:schemeClr>
              </a:solidFill>
            </a:endParaRPr>
          </a:p>
        </p:txBody>
      </p:sp>
      <p:sp>
        <p:nvSpPr>
          <p:cNvPr id="66" name="椭圆 65">
            <a:extLst>
              <a:ext uri="{FF2B5EF4-FFF2-40B4-BE49-F238E27FC236}">
                <a16:creationId xmlns:a16="http://schemas.microsoft.com/office/drawing/2014/main" id="{C2D60D3C-81EC-4926-AF76-7CED0D663B04}"/>
              </a:ext>
            </a:extLst>
          </p:cNvPr>
          <p:cNvSpPr>
            <a:spLocks noChangeAspect="1"/>
          </p:cNvSpPr>
          <p:nvPr/>
        </p:nvSpPr>
        <p:spPr>
          <a:xfrm>
            <a:off x="9398923" y="2934442"/>
            <a:ext cx="253391" cy="2554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lumMod val="85000"/>
                    <a:lumOff val="15000"/>
                  </a:schemeClr>
                </a:solidFill>
              </a:rPr>
              <a:t>6</a:t>
            </a:r>
            <a:endParaRPr kumimoji="1" lang="zh-CN" altLang="en-US" sz="2000" dirty="0">
              <a:solidFill>
                <a:schemeClr val="tx1">
                  <a:lumMod val="85000"/>
                  <a:lumOff val="15000"/>
                </a:schemeClr>
              </a:solidFill>
            </a:endParaRPr>
          </a:p>
        </p:txBody>
      </p:sp>
      <p:sp>
        <p:nvSpPr>
          <p:cNvPr id="69" name="object 2">
            <a:extLst>
              <a:ext uri="{FF2B5EF4-FFF2-40B4-BE49-F238E27FC236}">
                <a16:creationId xmlns:a16="http://schemas.microsoft.com/office/drawing/2014/main" id="{85A8C711-21FF-4CC4-9219-AB2E880DD40A}"/>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43986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C:\Users\Administrator\Desktop\java课件\pics\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9701" y="1239957"/>
            <a:ext cx="1092237" cy="8737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Administrator\Desktop\java课件\pics\jav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546" y="5613686"/>
            <a:ext cx="1492790" cy="10556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3AB594C8-74F3-A048-B8B6-8E60051C4FA3}"/>
              </a:ext>
            </a:extLst>
          </p:cNvPr>
          <p:cNvGraphicFramePr>
            <a:graphicFrameLocks noChangeAspect="1"/>
          </p:cNvGraphicFramePr>
          <p:nvPr>
            <p:extLst>
              <p:ext uri="{D42A27DB-BD31-4B8C-83A1-F6EECF244321}">
                <p14:modId xmlns:p14="http://schemas.microsoft.com/office/powerpoint/2010/main" val="1591547975"/>
              </p:ext>
            </p:extLst>
          </p:nvPr>
        </p:nvGraphicFramePr>
        <p:xfrm>
          <a:off x="1981200" y="1988845"/>
          <a:ext cx="8229600" cy="3776663"/>
        </p:xfrm>
        <a:graphic>
          <a:graphicData uri="http://schemas.openxmlformats.org/presentationml/2006/ole">
            <mc:AlternateContent xmlns:mc="http://schemas.openxmlformats.org/markup-compatibility/2006">
              <mc:Choice xmlns:v="urn:schemas-microsoft-com:vml" Requires="v">
                <p:oleObj spid="_x0000_s25132" r:id="rId6" imgW="27927300" imgH="12801600" progId="">
                  <p:embed/>
                </p:oleObj>
              </mc:Choice>
              <mc:Fallback>
                <p:oleObj r:id="rId6" imgW="27927300" imgH="12801600" progId="">
                  <p:embed/>
                  <p:pic>
                    <p:nvPicPr>
                      <p:cNvPr id="71686" name="Object 5">
                        <a:extLst>
                          <a:ext uri="{FF2B5EF4-FFF2-40B4-BE49-F238E27FC236}">
                            <a16:creationId xmlns:a16="http://schemas.microsoft.com/office/drawing/2014/main" id="{13DE316C-0DB2-C443-A12E-6235747836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1988845"/>
                        <a:ext cx="8229600" cy="3776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object 2">
            <a:extLst>
              <a:ext uri="{FF2B5EF4-FFF2-40B4-BE49-F238E27FC236}">
                <a16:creationId xmlns:a16="http://schemas.microsoft.com/office/drawing/2014/main" id="{332A53F5-4E2E-7849-B047-B7A46FADC08D}"/>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8536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1991544" y="1268765"/>
            <a:ext cx="8610600" cy="4526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en-US" altLang="zh-CN" dirty="0">
                <a:ea typeface="宋体" pitchFamily="2" charset="-122"/>
              </a:rPr>
              <a:t>Syntax Errors</a:t>
            </a:r>
          </a:p>
          <a:p>
            <a:pPr marL="800100" lvl="1" indent="-342900">
              <a:lnSpc>
                <a:spcPct val="150000"/>
              </a:lnSpc>
              <a:buSzPct val="90000"/>
              <a:buFont typeface="Wingdings" pitchFamily="2" charset="2"/>
              <a:buChar char="ü"/>
            </a:pPr>
            <a:r>
              <a:rPr lang="zh-CN" altLang="en-US" dirty="0">
                <a:ea typeface="宋体" pitchFamily="2" charset="-122"/>
              </a:rPr>
              <a:t>语法错误</a:t>
            </a:r>
            <a:endParaRPr lang="en-US" altLang="zh-CN" dirty="0">
              <a:ea typeface="宋体" pitchFamily="2" charset="-122"/>
            </a:endParaRPr>
          </a:p>
          <a:p>
            <a:pPr marL="342900" indent="-342900">
              <a:lnSpc>
                <a:spcPct val="150000"/>
              </a:lnSpc>
              <a:buSzPct val="90000"/>
              <a:buFont typeface="Wingdings" pitchFamily="2" charset="2"/>
              <a:buChar char="p"/>
            </a:pPr>
            <a:r>
              <a:rPr lang="en-US" altLang="zh-CN" dirty="0">
                <a:ea typeface="宋体" pitchFamily="2" charset="-122"/>
              </a:rPr>
              <a:t>Runtime Errors</a:t>
            </a:r>
          </a:p>
          <a:p>
            <a:pPr marL="800100" lvl="1" indent="-342900">
              <a:lnSpc>
                <a:spcPct val="150000"/>
              </a:lnSpc>
              <a:buSzPct val="90000"/>
              <a:buFont typeface="Wingdings" pitchFamily="2" charset="2"/>
              <a:buChar char="ü"/>
            </a:pPr>
            <a:r>
              <a:rPr lang="zh-CN" altLang="en-US" dirty="0">
                <a:ea typeface="宋体" pitchFamily="2" charset="-122"/>
              </a:rPr>
              <a:t>运行时错误</a:t>
            </a:r>
            <a:endParaRPr lang="en-US" altLang="zh-CN" dirty="0">
              <a:ea typeface="宋体" pitchFamily="2" charset="-122"/>
            </a:endParaRPr>
          </a:p>
          <a:p>
            <a:pPr marL="342900" indent="-342900">
              <a:lnSpc>
                <a:spcPct val="150000"/>
              </a:lnSpc>
              <a:buSzPct val="90000"/>
              <a:buFont typeface="Wingdings" pitchFamily="2" charset="2"/>
              <a:buChar char="p"/>
            </a:pPr>
            <a:r>
              <a:rPr lang="en-US" altLang="zh-CN" dirty="0">
                <a:ea typeface="宋体" pitchFamily="2" charset="-122"/>
              </a:rPr>
              <a:t>Logic Errors</a:t>
            </a:r>
          </a:p>
          <a:p>
            <a:pPr marL="800100" lvl="1" indent="-342900">
              <a:lnSpc>
                <a:spcPct val="150000"/>
              </a:lnSpc>
              <a:buSzPct val="90000"/>
              <a:buFont typeface="Wingdings" pitchFamily="2" charset="2"/>
              <a:buChar char="ü"/>
            </a:pPr>
            <a:r>
              <a:rPr lang="zh-CN" altLang="en-US" dirty="0">
                <a:ea typeface="宋体" pitchFamily="2" charset="-122"/>
              </a:rPr>
              <a:t>逻辑错误</a:t>
            </a: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p:txBody>
      </p:sp>
      <p:cxnSp>
        <p:nvCxnSpPr>
          <p:cNvPr id="5" name="直接箭头连接符 4"/>
          <p:cNvCxnSpPr/>
          <p:nvPr/>
        </p:nvCxnSpPr>
        <p:spPr>
          <a:xfrm>
            <a:off x="4511824" y="1916832"/>
            <a:ext cx="237626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76120" y="1628805"/>
            <a:ext cx="2664296" cy="461665"/>
          </a:xfrm>
          <a:prstGeom prst="rect">
            <a:avLst/>
          </a:prstGeom>
          <a:noFill/>
        </p:spPr>
        <p:txBody>
          <a:bodyPr wrap="square" rtlCol="0">
            <a:spAutoFit/>
          </a:bodyPr>
          <a:lstStyle/>
          <a:p>
            <a:r>
              <a:rPr lang="zh-CN" altLang="en-US" sz="2400" b="1" dirty="0">
                <a:solidFill>
                  <a:srgbClr val="7030A0"/>
                </a:solidFill>
                <a:latin typeface="DengXian Light" panose="02010600030101010101" pitchFamily="2" charset="-122"/>
                <a:ea typeface="DengXian Light" panose="02010600030101010101" pitchFamily="2" charset="-122"/>
              </a:rPr>
              <a:t>初期常见错误</a:t>
            </a:r>
          </a:p>
        </p:txBody>
      </p:sp>
      <p:cxnSp>
        <p:nvCxnSpPr>
          <p:cNvPr id="8" name="直接箭头连接符 7"/>
          <p:cNvCxnSpPr/>
          <p:nvPr/>
        </p:nvCxnSpPr>
        <p:spPr>
          <a:xfrm>
            <a:off x="4519816" y="3212976"/>
            <a:ext cx="237626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84112" y="2924949"/>
            <a:ext cx="3088352" cy="461665"/>
          </a:xfrm>
          <a:prstGeom prst="rect">
            <a:avLst/>
          </a:prstGeom>
          <a:noFill/>
        </p:spPr>
        <p:txBody>
          <a:bodyPr wrap="square" rtlCol="0">
            <a:spAutoFit/>
          </a:bodyPr>
          <a:lstStyle/>
          <a:p>
            <a:r>
              <a:rPr lang="zh-CN" altLang="en-US" sz="2400" b="1" dirty="0">
                <a:solidFill>
                  <a:srgbClr val="7030A0"/>
                </a:solidFill>
                <a:latin typeface="DengXian Light" panose="02010600030101010101" pitchFamily="2" charset="-122"/>
                <a:ea typeface="DengXian Light" panose="02010600030101010101" pitchFamily="2" charset="-122"/>
              </a:rPr>
              <a:t>什么时候都可能出现</a:t>
            </a:r>
          </a:p>
        </p:txBody>
      </p:sp>
      <p:cxnSp>
        <p:nvCxnSpPr>
          <p:cNvPr id="10" name="直接箭头连接符 9"/>
          <p:cNvCxnSpPr/>
          <p:nvPr/>
        </p:nvCxnSpPr>
        <p:spPr>
          <a:xfrm>
            <a:off x="4519816" y="4365104"/>
            <a:ext cx="237626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84112" y="4077077"/>
            <a:ext cx="3088352" cy="461665"/>
          </a:xfrm>
          <a:prstGeom prst="rect">
            <a:avLst/>
          </a:prstGeom>
          <a:noFill/>
        </p:spPr>
        <p:txBody>
          <a:bodyPr wrap="square" rtlCol="0">
            <a:spAutoFit/>
          </a:bodyPr>
          <a:lstStyle/>
          <a:p>
            <a:r>
              <a:rPr lang="zh-CN" altLang="en-US" sz="2400" b="1" dirty="0">
                <a:solidFill>
                  <a:srgbClr val="7030A0"/>
                </a:solidFill>
                <a:latin typeface="DengXian Light" panose="02010600030101010101" pitchFamily="2" charset="-122"/>
                <a:ea typeface="DengXian Light" panose="02010600030101010101" pitchFamily="2" charset="-122"/>
              </a:rPr>
              <a:t>复杂程序容易出现</a:t>
            </a:r>
          </a:p>
        </p:txBody>
      </p:sp>
      <p:sp>
        <p:nvSpPr>
          <p:cNvPr id="12" name="object 2">
            <a:extLst>
              <a:ext uri="{FF2B5EF4-FFF2-40B4-BE49-F238E27FC236}">
                <a16:creationId xmlns:a16="http://schemas.microsoft.com/office/drawing/2014/main" id="{86A54C42-8863-E440-8362-BF5AC0570183}"/>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744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Administrator\Desktop\java课件\pics\屏幕快照 2017-08-11 下午6.14.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95" y="1580004"/>
            <a:ext cx="3692605" cy="986381"/>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C:\Users\Administrator\Desktop\java课件\pics\屏幕快照 2017-08-11 下午6.15.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32" y="2934644"/>
            <a:ext cx="2767553" cy="1512168"/>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Users\Administrator\Desktop\java课件\pics\屏幕快照 2017-08-11 下午6.15.3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848" y="1484784"/>
            <a:ext cx="35814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5605" name="Picture 5" descr="C:\Users\Administrator\Desktop\java课件\pics\屏幕快照 2017-08-11 下午6.18.3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3120" y="1395438"/>
            <a:ext cx="1924937" cy="1137309"/>
          </a:xfrm>
          <a:prstGeom prst="rect">
            <a:avLst/>
          </a:prstGeom>
          <a:noFill/>
          <a:extLst>
            <a:ext uri="{909E8E84-426E-40DD-AFC4-6F175D3DCCD1}">
              <a14:hiddenFill xmlns:a14="http://schemas.microsoft.com/office/drawing/2010/main">
                <a:solidFill>
                  <a:srgbClr val="FFFFFF"/>
                </a:solidFill>
              </a14:hiddenFill>
            </a:ext>
          </a:extLst>
        </p:spPr>
      </p:pic>
      <p:pic>
        <p:nvPicPr>
          <p:cNvPr id="25607" name="Picture 7" descr="C:\Users\Administrator\Desktop\java课件\pics\pyth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3663" y="4985651"/>
            <a:ext cx="1623732" cy="1623732"/>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C:\Users\Administrator\Desktop\java课件\pics\jav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4501" y="4870654"/>
            <a:ext cx="2432273" cy="1720060"/>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descr="C:\Users\Administrator\Desktop\java课件\pics\neo4j.jpe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3872" y="3204852"/>
            <a:ext cx="3048001" cy="1219199"/>
          </a:xfrm>
          <a:prstGeom prst="rect">
            <a:avLst/>
          </a:prstGeom>
          <a:noFill/>
          <a:extLst>
            <a:ext uri="{909E8E84-426E-40DD-AFC4-6F175D3DCCD1}">
              <a14:hiddenFill xmlns:a14="http://schemas.microsoft.com/office/drawing/2010/main">
                <a:solidFill>
                  <a:srgbClr val="FFFFFF"/>
                </a:solidFill>
              </a14:hiddenFill>
            </a:ext>
          </a:extLst>
        </p:spPr>
      </p:pic>
      <p:sp>
        <p:nvSpPr>
          <p:cNvPr id="15" name="object 2">
            <a:extLst>
              <a:ext uri="{FF2B5EF4-FFF2-40B4-BE49-F238E27FC236}">
                <a16:creationId xmlns:a16="http://schemas.microsoft.com/office/drawing/2014/main" id="{9BA29415-7D6C-4848-BED5-11F843A23AA3}"/>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7" name="Picture 4">
            <a:extLst>
              <a:ext uri="{FF2B5EF4-FFF2-40B4-BE49-F238E27FC236}">
                <a16:creationId xmlns:a16="http://schemas.microsoft.com/office/drawing/2014/main" id="{233E2AC8-02D0-7E40-8838-2FBA6E7AD0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8216" y="4831806"/>
            <a:ext cx="2659540" cy="1682990"/>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a:extLst>
              <a:ext uri="{FF2B5EF4-FFF2-40B4-BE49-F238E27FC236}">
                <a16:creationId xmlns:a16="http://schemas.microsoft.com/office/drawing/2014/main" id="{347C08F6-8217-194A-97DF-F47D3525C5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3420" y="2934644"/>
            <a:ext cx="3024336" cy="15121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ntroduction to Question Answering over Knowledge Graphs – Let the Machines  Learn">
            <a:extLst>
              <a:ext uri="{FF2B5EF4-FFF2-40B4-BE49-F238E27FC236}">
                <a16:creationId xmlns:a16="http://schemas.microsoft.com/office/drawing/2014/main" id="{01068250-358A-D54F-B4CF-1ED05D424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17" y="1407209"/>
            <a:ext cx="4814398" cy="27081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2">
            <a:extLst>
              <a:ext uri="{FF2B5EF4-FFF2-40B4-BE49-F238E27FC236}">
                <a16:creationId xmlns:a16="http://schemas.microsoft.com/office/drawing/2014/main" id="{66480F2F-3DE7-964D-A211-5D2B978D3074}"/>
              </a:ext>
            </a:extLst>
          </p:cNvPr>
          <p:cNvSpPr txBox="1"/>
          <p:nvPr/>
        </p:nvSpPr>
        <p:spPr>
          <a:xfrm>
            <a:off x="457199" y="381000"/>
            <a:ext cx="10607353"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Microsoft YaHei" panose="020B0503020204020204" pitchFamily="34" charset="-122"/>
                <a:ea typeface="Microsoft YaHei" panose="020B0503020204020204" pitchFamily="34" charset="-122"/>
                <a:cs typeface="微软雅黑"/>
              </a:rPr>
              <a:t>知识图谱的组织与管理</a:t>
            </a:r>
            <a:endParaRPr sz="2800" b="1" spc="-5" dirty="0">
              <a:solidFill>
                <a:srgbClr val="C00000"/>
              </a:solidFill>
              <a:latin typeface="Microsoft YaHei" panose="020B0503020204020204" pitchFamily="34" charset="-122"/>
              <a:ea typeface="Microsoft YaHei" panose="020B0503020204020204" pitchFamily="34" charset="-122"/>
            </a:endParaRPr>
          </a:p>
        </p:txBody>
      </p:sp>
      <p:grpSp>
        <p:nvGrpSpPr>
          <p:cNvPr id="10" name="组合 9">
            <a:extLst>
              <a:ext uri="{FF2B5EF4-FFF2-40B4-BE49-F238E27FC236}">
                <a16:creationId xmlns:a16="http://schemas.microsoft.com/office/drawing/2014/main" id="{A4121F5C-4967-FE40-9577-EB6F2C1994C0}"/>
              </a:ext>
            </a:extLst>
          </p:cNvPr>
          <p:cNvGrpSpPr>
            <a:grpSpLocks noChangeAspect="1"/>
          </p:cNvGrpSpPr>
          <p:nvPr/>
        </p:nvGrpSpPr>
        <p:grpSpPr>
          <a:xfrm>
            <a:off x="5453149" y="1340768"/>
            <a:ext cx="6475499" cy="2878734"/>
            <a:chOff x="878925" y="2290623"/>
            <a:chExt cx="9804492" cy="4358664"/>
          </a:xfrm>
        </p:grpSpPr>
        <p:sp>
          <p:nvSpPr>
            <p:cNvPr id="11" name="椭圆 10">
              <a:extLst>
                <a:ext uri="{FF2B5EF4-FFF2-40B4-BE49-F238E27FC236}">
                  <a16:creationId xmlns:a16="http://schemas.microsoft.com/office/drawing/2014/main" id="{98B5C724-5966-C44A-93CB-219493D4EF11}"/>
                </a:ext>
              </a:extLst>
            </p:cNvPr>
            <p:cNvSpPr/>
            <p:nvPr/>
          </p:nvSpPr>
          <p:spPr>
            <a:xfrm>
              <a:off x="3970270" y="2800863"/>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2" name="椭圆 11">
              <a:extLst>
                <a:ext uri="{FF2B5EF4-FFF2-40B4-BE49-F238E27FC236}">
                  <a16:creationId xmlns:a16="http://schemas.microsoft.com/office/drawing/2014/main" id="{D14273F9-FA75-A340-AB95-94202F94AC28}"/>
                </a:ext>
              </a:extLst>
            </p:cNvPr>
            <p:cNvSpPr/>
            <p:nvPr/>
          </p:nvSpPr>
          <p:spPr>
            <a:xfrm>
              <a:off x="2444517" y="2800863"/>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3" name="椭圆 12">
              <a:extLst>
                <a:ext uri="{FF2B5EF4-FFF2-40B4-BE49-F238E27FC236}">
                  <a16:creationId xmlns:a16="http://schemas.microsoft.com/office/drawing/2014/main" id="{EF94CBFA-F34E-0745-B764-EDC2D4665A4C}"/>
                </a:ext>
              </a:extLst>
            </p:cNvPr>
            <p:cNvSpPr/>
            <p:nvPr/>
          </p:nvSpPr>
          <p:spPr>
            <a:xfrm>
              <a:off x="4256235" y="4091267"/>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4" name="椭圆 13">
              <a:extLst>
                <a:ext uri="{FF2B5EF4-FFF2-40B4-BE49-F238E27FC236}">
                  <a16:creationId xmlns:a16="http://schemas.microsoft.com/office/drawing/2014/main" id="{8D130B37-88F8-8E44-9359-C6A06DF2696D}"/>
                </a:ext>
              </a:extLst>
            </p:cNvPr>
            <p:cNvSpPr/>
            <p:nvPr/>
          </p:nvSpPr>
          <p:spPr>
            <a:xfrm>
              <a:off x="2444517" y="4091267"/>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5" name="椭圆 14">
              <a:extLst>
                <a:ext uri="{FF2B5EF4-FFF2-40B4-BE49-F238E27FC236}">
                  <a16:creationId xmlns:a16="http://schemas.microsoft.com/office/drawing/2014/main" id="{51EB9CA5-FA0E-C348-A4C7-019F144B98A9}"/>
                </a:ext>
              </a:extLst>
            </p:cNvPr>
            <p:cNvSpPr/>
            <p:nvPr/>
          </p:nvSpPr>
          <p:spPr>
            <a:xfrm>
              <a:off x="2139998" y="5723292"/>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6" name="椭圆 15">
              <a:extLst>
                <a:ext uri="{FF2B5EF4-FFF2-40B4-BE49-F238E27FC236}">
                  <a16:creationId xmlns:a16="http://schemas.microsoft.com/office/drawing/2014/main" id="{F70ACF5A-CB4D-1644-BD9D-78EB0F0CE76B}"/>
                </a:ext>
              </a:extLst>
            </p:cNvPr>
            <p:cNvSpPr/>
            <p:nvPr/>
          </p:nvSpPr>
          <p:spPr>
            <a:xfrm>
              <a:off x="3644390" y="5034396"/>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7" name="椭圆 16">
              <a:extLst>
                <a:ext uri="{FF2B5EF4-FFF2-40B4-BE49-F238E27FC236}">
                  <a16:creationId xmlns:a16="http://schemas.microsoft.com/office/drawing/2014/main" id="{F6456A9B-365B-6E42-AFF4-7CC719A629E1}"/>
                </a:ext>
              </a:extLst>
            </p:cNvPr>
            <p:cNvSpPr/>
            <p:nvPr/>
          </p:nvSpPr>
          <p:spPr>
            <a:xfrm>
              <a:off x="5439838" y="5034396"/>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8" name="椭圆 17">
              <a:extLst>
                <a:ext uri="{FF2B5EF4-FFF2-40B4-BE49-F238E27FC236}">
                  <a16:creationId xmlns:a16="http://schemas.microsoft.com/office/drawing/2014/main" id="{13FBF6A1-5B7A-664C-8F2B-069F7E832B42}"/>
                </a:ext>
              </a:extLst>
            </p:cNvPr>
            <p:cNvSpPr/>
            <p:nvPr/>
          </p:nvSpPr>
          <p:spPr>
            <a:xfrm>
              <a:off x="6500494" y="3674974"/>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9" name="椭圆 18">
              <a:extLst>
                <a:ext uri="{FF2B5EF4-FFF2-40B4-BE49-F238E27FC236}">
                  <a16:creationId xmlns:a16="http://schemas.microsoft.com/office/drawing/2014/main" id="{7EC97A32-73E4-9445-93A4-9BCF690C2C05}"/>
                </a:ext>
              </a:extLst>
            </p:cNvPr>
            <p:cNvSpPr/>
            <p:nvPr/>
          </p:nvSpPr>
          <p:spPr>
            <a:xfrm>
              <a:off x="8846522" y="3674974"/>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0" name="椭圆 19">
              <a:extLst>
                <a:ext uri="{FF2B5EF4-FFF2-40B4-BE49-F238E27FC236}">
                  <a16:creationId xmlns:a16="http://schemas.microsoft.com/office/drawing/2014/main" id="{7D98E09E-06AC-F64E-9F90-A8FD2F671D2E}"/>
                </a:ext>
              </a:extLst>
            </p:cNvPr>
            <p:cNvSpPr/>
            <p:nvPr/>
          </p:nvSpPr>
          <p:spPr>
            <a:xfrm>
              <a:off x="7209271" y="5936995"/>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cxnSp>
          <p:nvCxnSpPr>
            <p:cNvPr id="21" name="直线连接符 104">
              <a:extLst>
                <a:ext uri="{FF2B5EF4-FFF2-40B4-BE49-F238E27FC236}">
                  <a16:creationId xmlns:a16="http://schemas.microsoft.com/office/drawing/2014/main" id="{0361A974-2948-584C-85DD-ED7299E12D2A}"/>
                </a:ext>
              </a:extLst>
            </p:cNvPr>
            <p:cNvCxnSpPr>
              <a:cxnSpLocks/>
              <a:stCxn id="12" idx="6"/>
              <a:endCxn id="11" idx="2"/>
            </p:cNvCxnSpPr>
            <p:nvPr/>
          </p:nvCxnSpPr>
          <p:spPr>
            <a:xfrm>
              <a:off x="2721201" y="2939537"/>
              <a:ext cx="124906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符 105">
              <a:extLst>
                <a:ext uri="{FF2B5EF4-FFF2-40B4-BE49-F238E27FC236}">
                  <a16:creationId xmlns:a16="http://schemas.microsoft.com/office/drawing/2014/main" id="{A29B1974-0704-124C-AF1D-F52895EA0ADF}"/>
                </a:ext>
              </a:extLst>
            </p:cNvPr>
            <p:cNvCxnSpPr>
              <a:cxnSpLocks/>
              <a:stCxn id="11" idx="4"/>
              <a:endCxn id="13" idx="0"/>
            </p:cNvCxnSpPr>
            <p:nvPr/>
          </p:nvCxnSpPr>
          <p:spPr>
            <a:xfrm>
              <a:off x="4108614" y="3078213"/>
              <a:ext cx="285967" cy="10130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106">
              <a:extLst>
                <a:ext uri="{FF2B5EF4-FFF2-40B4-BE49-F238E27FC236}">
                  <a16:creationId xmlns:a16="http://schemas.microsoft.com/office/drawing/2014/main" id="{4CDE1A74-9467-4C43-8E0F-1A78E45C8CBA}"/>
                </a:ext>
              </a:extLst>
            </p:cNvPr>
            <p:cNvCxnSpPr>
              <a:cxnSpLocks/>
              <a:stCxn id="14" idx="6"/>
              <a:endCxn id="13" idx="2"/>
            </p:cNvCxnSpPr>
            <p:nvPr/>
          </p:nvCxnSpPr>
          <p:spPr>
            <a:xfrm>
              <a:off x="2721203" y="4229941"/>
              <a:ext cx="153503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符 116">
              <a:extLst>
                <a:ext uri="{FF2B5EF4-FFF2-40B4-BE49-F238E27FC236}">
                  <a16:creationId xmlns:a16="http://schemas.microsoft.com/office/drawing/2014/main" id="{BF661BB8-4C35-014B-A081-F83968434AE4}"/>
                </a:ext>
              </a:extLst>
            </p:cNvPr>
            <p:cNvCxnSpPr>
              <a:cxnSpLocks/>
              <a:stCxn id="13" idx="5"/>
              <a:endCxn id="17" idx="1"/>
            </p:cNvCxnSpPr>
            <p:nvPr/>
          </p:nvCxnSpPr>
          <p:spPr>
            <a:xfrm>
              <a:off x="4492401" y="4327999"/>
              <a:ext cx="987955" cy="74701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线连接符 119">
              <a:extLst>
                <a:ext uri="{FF2B5EF4-FFF2-40B4-BE49-F238E27FC236}">
                  <a16:creationId xmlns:a16="http://schemas.microsoft.com/office/drawing/2014/main" id="{62EB7335-BC7A-454B-BCB9-71CE6AC7BCDA}"/>
                </a:ext>
              </a:extLst>
            </p:cNvPr>
            <p:cNvCxnSpPr>
              <a:cxnSpLocks/>
              <a:stCxn id="14" idx="5"/>
              <a:endCxn id="16" idx="1"/>
            </p:cNvCxnSpPr>
            <p:nvPr/>
          </p:nvCxnSpPr>
          <p:spPr>
            <a:xfrm>
              <a:off x="2680681" y="4327999"/>
              <a:ext cx="1004227" cy="74701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120">
              <a:extLst>
                <a:ext uri="{FF2B5EF4-FFF2-40B4-BE49-F238E27FC236}">
                  <a16:creationId xmlns:a16="http://schemas.microsoft.com/office/drawing/2014/main" id="{1D3BE4C0-0E83-F340-AEA0-35C7130B1F0C}"/>
                </a:ext>
              </a:extLst>
            </p:cNvPr>
            <p:cNvCxnSpPr>
              <a:cxnSpLocks/>
              <a:stCxn id="16" idx="6"/>
              <a:endCxn id="17" idx="2"/>
            </p:cNvCxnSpPr>
            <p:nvPr/>
          </p:nvCxnSpPr>
          <p:spPr>
            <a:xfrm>
              <a:off x="3921076" y="5173071"/>
              <a:ext cx="151876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140">
              <a:extLst>
                <a:ext uri="{FF2B5EF4-FFF2-40B4-BE49-F238E27FC236}">
                  <a16:creationId xmlns:a16="http://schemas.microsoft.com/office/drawing/2014/main" id="{5F11A2D9-7FBA-9D42-A5F4-D57B75E86108}"/>
                </a:ext>
              </a:extLst>
            </p:cNvPr>
            <p:cNvCxnSpPr>
              <a:cxnSpLocks/>
              <a:stCxn id="15" idx="6"/>
              <a:endCxn id="16" idx="3"/>
            </p:cNvCxnSpPr>
            <p:nvPr/>
          </p:nvCxnSpPr>
          <p:spPr>
            <a:xfrm flipV="1">
              <a:off x="2416684" y="5271130"/>
              <a:ext cx="1268224" cy="5908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141">
              <a:extLst>
                <a:ext uri="{FF2B5EF4-FFF2-40B4-BE49-F238E27FC236}">
                  <a16:creationId xmlns:a16="http://schemas.microsoft.com/office/drawing/2014/main" id="{A92C4AE1-3394-104D-87AE-C1CED2C1316B}"/>
                </a:ext>
              </a:extLst>
            </p:cNvPr>
            <p:cNvCxnSpPr>
              <a:cxnSpLocks/>
              <a:stCxn id="17" idx="7"/>
              <a:endCxn id="18" idx="3"/>
            </p:cNvCxnSpPr>
            <p:nvPr/>
          </p:nvCxnSpPr>
          <p:spPr>
            <a:xfrm flipV="1">
              <a:off x="5676004" y="3911706"/>
              <a:ext cx="865008" cy="116330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符 142">
              <a:extLst>
                <a:ext uri="{FF2B5EF4-FFF2-40B4-BE49-F238E27FC236}">
                  <a16:creationId xmlns:a16="http://schemas.microsoft.com/office/drawing/2014/main" id="{0DE31A5A-C762-AD49-AD35-9EF406E41C2A}"/>
                </a:ext>
              </a:extLst>
            </p:cNvPr>
            <p:cNvCxnSpPr>
              <a:cxnSpLocks/>
              <a:stCxn id="18" idx="6"/>
              <a:endCxn id="19" idx="2"/>
            </p:cNvCxnSpPr>
            <p:nvPr/>
          </p:nvCxnSpPr>
          <p:spPr>
            <a:xfrm>
              <a:off x="6777179" y="3813648"/>
              <a:ext cx="206934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符 143">
              <a:extLst>
                <a:ext uri="{FF2B5EF4-FFF2-40B4-BE49-F238E27FC236}">
                  <a16:creationId xmlns:a16="http://schemas.microsoft.com/office/drawing/2014/main" id="{F6B49881-43AB-7947-A489-D88FC7CC5454}"/>
                </a:ext>
              </a:extLst>
            </p:cNvPr>
            <p:cNvCxnSpPr>
              <a:cxnSpLocks/>
              <a:stCxn id="17" idx="5"/>
              <a:endCxn id="20" idx="2"/>
            </p:cNvCxnSpPr>
            <p:nvPr/>
          </p:nvCxnSpPr>
          <p:spPr>
            <a:xfrm>
              <a:off x="5676005" y="5271128"/>
              <a:ext cx="1533267" cy="8045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6894197C-12E7-D347-A188-47E14E92AC70}"/>
                </a:ext>
              </a:extLst>
            </p:cNvPr>
            <p:cNvSpPr txBox="1"/>
            <p:nvPr/>
          </p:nvSpPr>
          <p:spPr>
            <a:xfrm>
              <a:off x="2730480" y="2877039"/>
              <a:ext cx="1160943" cy="384452"/>
            </a:xfrm>
            <a:prstGeom prst="rect">
              <a:avLst/>
            </a:prstGeom>
            <a:noFill/>
          </p:spPr>
          <p:txBody>
            <a:bodyPr wrap="square" rtlCol="0">
              <a:spAutoFit/>
            </a:bodyPr>
            <a:lstStyle/>
            <a:p>
              <a:pPr algn="ctr"/>
              <a:r>
                <a:rPr kumimoji="1" lang="en-US" altLang="zh-CN" sz="1050" dirty="0">
                  <a:solidFill>
                    <a:srgbClr val="0070C0"/>
                  </a:solidFill>
                  <a:latin typeface="Calibri" panose="020F0502020204030204" pitchFamily="34" charset="0"/>
                  <a:cs typeface="Calibri" panose="020F0502020204030204" pitchFamily="34" charset="0"/>
                </a:rPr>
                <a:t>engine</a:t>
              </a:r>
              <a:endParaRPr kumimoji="1" lang="zh-CN" altLang="en-US" sz="1050" dirty="0">
                <a:solidFill>
                  <a:srgbClr val="0070C0"/>
                </a:solidFill>
                <a:latin typeface="Calibri" panose="020F0502020204030204"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134A0214-0709-F84C-928F-5CEE89A916B1}"/>
                </a:ext>
              </a:extLst>
            </p:cNvPr>
            <p:cNvSpPr txBox="1"/>
            <p:nvPr/>
          </p:nvSpPr>
          <p:spPr>
            <a:xfrm>
              <a:off x="2868939" y="3898237"/>
              <a:ext cx="1264712" cy="384452"/>
            </a:xfrm>
            <a:prstGeom prst="rect">
              <a:avLst/>
            </a:prstGeom>
            <a:noFill/>
          </p:spPr>
          <p:txBody>
            <a:bodyPr wrap="square" rtlCol="0">
              <a:spAutoFit/>
            </a:bodyPr>
            <a:lstStyle/>
            <a:p>
              <a:pPr algn="ctr"/>
              <a:r>
                <a:rPr kumimoji="1" lang="en-US" altLang="zh-CN" sz="1050" dirty="0">
                  <a:solidFill>
                    <a:srgbClr val="0070C0"/>
                  </a:solidFill>
                  <a:latin typeface="Calibri" panose="020F0502020204030204" pitchFamily="34" charset="0"/>
                  <a:cs typeface="Calibri" panose="020F0502020204030204" pitchFamily="34" charset="0"/>
                </a:rPr>
                <a:t>assembly</a:t>
              </a:r>
              <a:endParaRPr kumimoji="1" lang="zh-CN" altLang="en-US" sz="1050" dirty="0">
                <a:solidFill>
                  <a:srgbClr val="0070C0"/>
                </a:solidFill>
                <a:latin typeface="Calibri" panose="020F050202020403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362749C3-3F5D-1D47-AADB-18BB80F4ABB0}"/>
                </a:ext>
              </a:extLst>
            </p:cNvPr>
            <p:cNvSpPr txBox="1"/>
            <p:nvPr/>
          </p:nvSpPr>
          <p:spPr>
            <a:xfrm rot="2181593">
              <a:off x="2451559" y="4573072"/>
              <a:ext cx="1160943" cy="384452"/>
            </a:xfrm>
            <a:prstGeom prst="rect">
              <a:avLst/>
            </a:prstGeom>
            <a:noFill/>
          </p:spPr>
          <p:txBody>
            <a:bodyPr wrap="square" rtlCol="0">
              <a:spAutoFit/>
            </a:bodyPr>
            <a:lstStyle/>
            <a:p>
              <a:pPr algn="ctr"/>
              <a:r>
                <a:rPr kumimoji="1" lang="en-US" altLang="zh-CN" sz="1050" dirty="0">
                  <a:solidFill>
                    <a:srgbClr val="0070C0"/>
                  </a:solidFill>
                  <a:latin typeface="Calibri" panose="020F0502020204030204" pitchFamily="34" charset="0"/>
                  <a:cs typeface="Calibri" panose="020F0502020204030204" pitchFamily="34" charset="0"/>
                </a:rPr>
                <a:t>designer</a:t>
              </a:r>
              <a:endParaRPr kumimoji="1" lang="zh-CN" altLang="en-US" sz="1050" dirty="0">
                <a:solidFill>
                  <a:srgbClr val="0070C0"/>
                </a:solidFill>
                <a:latin typeface="Calibri" panose="020F0502020204030204" pitchFamily="34" charset="0"/>
                <a:cs typeface="Calibri" panose="020F0502020204030204" pitchFamily="34" charset="0"/>
              </a:endParaRPr>
            </a:p>
          </p:txBody>
        </p:sp>
        <p:sp>
          <p:nvSpPr>
            <p:cNvPr id="34" name="文本框 33">
              <a:extLst>
                <a:ext uri="{FF2B5EF4-FFF2-40B4-BE49-F238E27FC236}">
                  <a16:creationId xmlns:a16="http://schemas.microsoft.com/office/drawing/2014/main" id="{2012F24E-B344-0B40-A276-B080C89F2424}"/>
                </a:ext>
              </a:extLst>
            </p:cNvPr>
            <p:cNvSpPr txBox="1"/>
            <p:nvPr/>
          </p:nvSpPr>
          <p:spPr>
            <a:xfrm>
              <a:off x="3979972" y="5096298"/>
              <a:ext cx="1389482" cy="384452"/>
            </a:xfrm>
            <a:prstGeom prst="rect">
              <a:avLst/>
            </a:prstGeom>
            <a:noFill/>
          </p:spPr>
          <p:txBody>
            <a:bodyPr wrap="square" rtlCol="0">
              <a:spAutoFit/>
            </a:bodyPr>
            <a:lstStyle/>
            <a:p>
              <a:pPr algn="ctr"/>
              <a:r>
                <a:rPr kumimoji="1" lang="en-US" altLang="zh-CN" sz="1050" dirty="0">
                  <a:solidFill>
                    <a:srgbClr val="0070C0"/>
                  </a:solidFill>
                  <a:latin typeface="Calibri" panose="020F0502020204030204" pitchFamily="34" charset="0"/>
                  <a:cs typeface="Calibri" panose="020F0502020204030204" pitchFamily="34" charset="0"/>
                </a:rPr>
                <a:t>nationality</a:t>
              </a:r>
              <a:endParaRPr kumimoji="1" lang="zh-CN" altLang="en-US" sz="1050" dirty="0">
                <a:solidFill>
                  <a:srgbClr val="0070C0"/>
                </a:solidFill>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7E90285E-4094-DA46-A371-3233CBD1C64A}"/>
                </a:ext>
              </a:extLst>
            </p:cNvPr>
            <p:cNvSpPr txBox="1"/>
            <p:nvPr/>
          </p:nvSpPr>
          <p:spPr>
            <a:xfrm rot="20080781">
              <a:off x="2318649" y="5260680"/>
              <a:ext cx="1160944" cy="384452"/>
            </a:xfrm>
            <a:prstGeom prst="rect">
              <a:avLst/>
            </a:prstGeom>
            <a:noFill/>
          </p:spPr>
          <p:txBody>
            <a:bodyPr wrap="square" rtlCol="0">
              <a:spAutoFit/>
            </a:bodyPr>
            <a:lstStyle/>
            <a:p>
              <a:pPr algn="ctr"/>
              <a:r>
                <a:rPr kumimoji="1" lang="en-US" altLang="zh-CN" sz="1050" dirty="0">
                  <a:solidFill>
                    <a:srgbClr val="0070C0"/>
                  </a:solidFill>
                  <a:latin typeface="Calibri" panose="020F0502020204030204" pitchFamily="34" charset="0"/>
                  <a:cs typeface="Calibri" panose="020F0502020204030204" pitchFamily="34" charset="0"/>
                </a:rPr>
                <a:t>designer</a:t>
              </a:r>
              <a:endParaRPr kumimoji="1" lang="zh-CN" altLang="en-US" sz="1050" dirty="0">
                <a:solidFill>
                  <a:srgbClr val="0070C0"/>
                </a:solidFill>
                <a:latin typeface="Calibri" panose="020F0502020204030204" pitchFamily="34" charset="0"/>
                <a:cs typeface="Calibri" panose="020F0502020204030204" pitchFamily="34" charset="0"/>
              </a:endParaRPr>
            </a:p>
          </p:txBody>
        </p:sp>
        <p:sp>
          <p:nvSpPr>
            <p:cNvPr id="36" name="文本框 35">
              <a:extLst>
                <a:ext uri="{FF2B5EF4-FFF2-40B4-BE49-F238E27FC236}">
                  <a16:creationId xmlns:a16="http://schemas.microsoft.com/office/drawing/2014/main" id="{25A58631-5858-9549-854C-6CB6FCF8A15E}"/>
                </a:ext>
              </a:extLst>
            </p:cNvPr>
            <p:cNvSpPr txBox="1"/>
            <p:nvPr/>
          </p:nvSpPr>
          <p:spPr>
            <a:xfrm rot="18368271">
              <a:off x="5315084" y="4201605"/>
              <a:ext cx="1392812" cy="384452"/>
            </a:xfrm>
            <a:prstGeom prst="rect">
              <a:avLst/>
            </a:prstGeom>
            <a:noFill/>
          </p:spPr>
          <p:txBody>
            <a:bodyPr wrap="square" rtlCol="0">
              <a:spAutoFit/>
            </a:bodyPr>
            <a:lstStyle/>
            <a:p>
              <a:pPr algn="ctr"/>
              <a:r>
                <a:rPr kumimoji="1" lang="en-US" altLang="zh-CN" sz="1050" dirty="0">
                  <a:solidFill>
                    <a:srgbClr val="0070C0"/>
                  </a:solidFill>
                  <a:latin typeface="Calibri" panose="020F0502020204030204" pitchFamily="34" charset="0"/>
                  <a:cs typeface="Calibri" panose="020F0502020204030204" pitchFamily="34" charset="0"/>
                </a:rPr>
                <a:t>location</a:t>
              </a:r>
              <a:endParaRPr kumimoji="1" lang="zh-CN" altLang="en-US" sz="1050" dirty="0">
                <a:solidFill>
                  <a:srgbClr val="0070C0"/>
                </a:solidFill>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2A9D7212-427F-3549-99BD-7B03F753654F}"/>
                </a:ext>
              </a:extLst>
            </p:cNvPr>
            <p:cNvSpPr txBox="1"/>
            <p:nvPr/>
          </p:nvSpPr>
          <p:spPr>
            <a:xfrm>
              <a:off x="6828338" y="3776682"/>
              <a:ext cx="1719824" cy="384452"/>
            </a:xfrm>
            <a:prstGeom prst="rect">
              <a:avLst/>
            </a:prstGeom>
            <a:noFill/>
          </p:spPr>
          <p:txBody>
            <a:bodyPr wrap="square" rtlCol="0">
              <a:spAutoFit/>
            </a:bodyPr>
            <a:lstStyle/>
            <a:p>
              <a:pPr algn="ctr"/>
              <a:r>
                <a:rPr kumimoji="1" lang="en-US" altLang="zh-CN" sz="1050" dirty="0">
                  <a:solidFill>
                    <a:srgbClr val="0070C0"/>
                  </a:solidFill>
                  <a:latin typeface="Calibri" panose="020F0502020204030204" pitchFamily="34" charset="0"/>
                  <a:cs typeface="Calibri" panose="020F0502020204030204" pitchFamily="34" charset="0"/>
                </a:rPr>
                <a:t>manufacturer</a:t>
              </a:r>
              <a:endParaRPr kumimoji="1" lang="zh-CN" altLang="en-US" sz="1050" dirty="0">
                <a:solidFill>
                  <a:srgbClr val="0070C0"/>
                </a:solidFill>
                <a:latin typeface="Calibri" panose="020F0502020204030204" pitchFamily="34" charset="0"/>
                <a:cs typeface="Calibri" panose="020F0502020204030204" pitchFamily="34" charset="0"/>
              </a:endParaRPr>
            </a:p>
          </p:txBody>
        </p:sp>
        <p:sp>
          <p:nvSpPr>
            <p:cNvPr id="38" name="文本框 37">
              <a:extLst>
                <a:ext uri="{FF2B5EF4-FFF2-40B4-BE49-F238E27FC236}">
                  <a16:creationId xmlns:a16="http://schemas.microsoft.com/office/drawing/2014/main" id="{E586D180-30E6-BC4D-9126-7AD47FA11AEE}"/>
                </a:ext>
              </a:extLst>
            </p:cNvPr>
            <p:cNvSpPr txBox="1"/>
            <p:nvPr/>
          </p:nvSpPr>
          <p:spPr>
            <a:xfrm rot="1664235">
              <a:off x="5614210" y="5580357"/>
              <a:ext cx="1389482" cy="384452"/>
            </a:xfrm>
            <a:prstGeom prst="rect">
              <a:avLst/>
            </a:prstGeom>
            <a:noFill/>
          </p:spPr>
          <p:txBody>
            <a:bodyPr wrap="square" rtlCol="0">
              <a:spAutoFit/>
            </a:bodyPr>
            <a:lstStyle/>
            <a:p>
              <a:pPr algn="ctr"/>
              <a:r>
                <a:rPr kumimoji="1" lang="en-US" altLang="zh-CN" sz="1050" dirty="0">
                  <a:solidFill>
                    <a:srgbClr val="0070C0"/>
                  </a:solidFill>
                  <a:latin typeface="Calibri" panose="020F0502020204030204" pitchFamily="34" charset="0"/>
                  <a:cs typeface="Calibri" panose="020F0502020204030204" pitchFamily="34" charset="0"/>
                </a:rPr>
                <a:t>assembly</a:t>
              </a:r>
              <a:endParaRPr kumimoji="1" lang="zh-CN" altLang="en-US" sz="1050" dirty="0">
                <a:solidFill>
                  <a:srgbClr val="0070C0"/>
                </a:solidFill>
                <a:latin typeface="Calibri" panose="020F0502020204030204" pitchFamily="34" charset="0"/>
                <a:cs typeface="Calibri" panose="020F0502020204030204" pitchFamily="34" charset="0"/>
              </a:endParaRPr>
            </a:p>
          </p:txBody>
        </p:sp>
        <p:sp>
          <p:nvSpPr>
            <p:cNvPr id="39" name="文本框 38">
              <a:extLst>
                <a:ext uri="{FF2B5EF4-FFF2-40B4-BE49-F238E27FC236}">
                  <a16:creationId xmlns:a16="http://schemas.microsoft.com/office/drawing/2014/main" id="{97D2DEB6-E158-1D4F-A9A8-2A680AE80ECE}"/>
                </a:ext>
              </a:extLst>
            </p:cNvPr>
            <p:cNvSpPr txBox="1"/>
            <p:nvPr/>
          </p:nvSpPr>
          <p:spPr>
            <a:xfrm rot="2134282">
              <a:off x="4096544" y="4536978"/>
              <a:ext cx="1389482" cy="384452"/>
            </a:xfrm>
            <a:prstGeom prst="rect">
              <a:avLst/>
            </a:prstGeom>
            <a:noFill/>
          </p:spPr>
          <p:txBody>
            <a:bodyPr wrap="square" rtlCol="0">
              <a:spAutoFit/>
            </a:bodyPr>
            <a:lstStyle/>
            <a:p>
              <a:pPr algn="ctr"/>
              <a:r>
                <a:rPr kumimoji="1" lang="en-US" altLang="zh-CN" sz="1050" dirty="0">
                  <a:solidFill>
                    <a:srgbClr val="0070C0"/>
                  </a:solidFill>
                  <a:latin typeface="Calibri" panose="020F0502020204030204" pitchFamily="34" charset="0"/>
                  <a:cs typeface="Calibri" panose="020F0502020204030204" pitchFamily="34" charset="0"/>
                </a:rPr>
                <a:t>country</a:t>
              </a:r>
              <a:endParaRPr kumimoji="1" lang="zh-CN" altLang="en-US" sz="1050" dirty="0">
                <a:solidFill>
                  <a:srgbClr val="0070C0"/>
                </a:solidFill>
                <a:latin typeface="Calibri" panose="020F0502020204030204" pitchFamily="34" charset="0"/>
                <a:cs typeface="Calibri" panose="020F0502020204030204" pitchFamily="34" charset="0"/>
              </a:endParaRPr>
            </a:p>
          </p:txBody>
        </p:sp>
        <p:pic>
          <p:nvPicPr>
            <p:cNvPr id="40" name="图片 39">
              <a:extLst>
                <a:ext uri="{FF2B5EF4-FFF2-40B4-BE49-F238E27FC236}">
                  <a16:creationId xmlns:a16="http://schemas.microsoft.com/office/drawing/2014/main" id="{37981273-59AA-7648-B9D8-DB7077AECD03}"/>
                </a:ext>
              </a:extLst>
            </p:cNvPr>
            <p:cNvPicPr>
              <a:picLocks noChangeAspect="1"/>
            </p:cNvPicPr>
            <p:nvPr/>
          </p:nvPicPr>
          <p:blipFill>
            <a:blip r:embed="rId3"/>
            <a:stretch>
              <a:fillRect/>
            </a:stretch>
          </p:blipFill>
          <p:spPr>
            <a:xfrm>
              <a:off x="1449918" y="2484538"/>
              <a:ext cx="710079" cy="405759"/>
            </a:xfrm>
            <a:prstGeom prst="rect">
              <a:avLst/>
            </a:prstGeom>
          </p:spPr>
        </p:pic>
        <p:sp>
          <p:nvSpPr>
            <p:cNvPr id="41" name="文本框 40">
              <a:extLst>
                <a:ext uri="{FF2B5EF4-FFF2-40B4-BE49-F238E27FC236}">
                  <a16:creationId xmlns:a16="http://schemas.microsoft.com/office/drawing/2014/main" id="{71910401-F7D2-4B47-B94A-37A8C456F3AB}"/>
                </a:ext>
              </a:extLst>
            </p:cNvPr>
            <p:cNvSpPr txBox="1"/>
            <p:nvPr/>
          </p:nvSpPr>
          <p:spPr>
            <a:xfrm>
              <a:off x="999848" y="2800859"/>
              <a:ext cx="1567443" cy="396101"/>
            </a:xfrm>
            <a:prstGeom prst="rect">
              <a:avLst/>
            </a:prstGeom>
            <a:noFill/>
          </p:spPr>
          <p:txBody>
            <a:bodyPr wrap="square" rtlCol="0">
              <a:spAutoFit/>
            </a:bodyPr>
            <a:lstStyle/>
            <a:p>
              <a:pPr algn="ctr"/>
              <a:r>
                <a:rPr lang="en-US" altLang="zh-CN" sz="1100" dirty="0" err="1">
                  <a:solidFill>
                    <a:schemeClr val="tx1">
                      <a:lumMod val="75000"/>
                      <a:lumOff val="25000"/>
                    </a:schemeClr>
                  </a:solidFill>
                  <a:latin typeface="Calibri" panose="020F0502020204030204" pitchFamily="34" charset="0"/>
                  <a:cs typeface="Calibri" panose="020F0502020204030204" pitchFamily="34" charset="0"/>
                </a:rPr>
                <a:t>Lamando</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2" name="矩形 41">
              <a:extLst>
                <a:ext uri="{FF2B5EF4-FFF2-40B4-BE49-F238E27FC236}">
                  <a16:creationId xmlns:a16="http://schemas.microsoft.com/office/drawing/2014/main" id="{B7A697FC-103B-5C47-A7F1-6523EBDDDBE4}"/>
                </a:ext>
              </a:extLst>
            </p:cNvPr>
            <p:cNvSpPr/>
            <p:nvPr/>
          </p:nvSpPr>
          <p:spPr>
            <a:xfrm>
              <a:off x="1070974" y="3043448"/>
              <a:ext cx="1425188" cy="396101"/>
            </a:xfrm>
            <a:prstGeom prst="rect">
              <a:avLst/>
            </a:prstGeom>
          </p:spPr>
          <p:txBody>
            <a:bodyPr wrap="non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43" name="Picture 2" descr="Audi TT yellow 的图像结果">
              <a:extLst>
                <a:ext uri="{FF2B5EF4-FFF2-40B4-BE49-F238E27FC236}">
                  <a16:creationId xmlns:a16="http://schemas.microsoft.com/office/drawing/2014/main" id="{E4D018BE-E5AA-024C-B23A-F8889B9F9D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75" r="15119"/>
            <a:stretch/>
          </p:blipFill>
          <p:spPr bwMode="auto">
            <a:xfrm>
              <a:off x="1459759" y="3841622"/>
              <a:ext cx="741179" cy="377305"/>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a:extLst>
                <a:ext uri="{FF2B5EF4-FFF2-40B4-BE49-F238E27FC236}">
                  <a16:creationId xmlns:a16="http://schemas.microsoft.com/office/drawing/2014/main" id="{CC2A3F60-9784-0645-9315-0079DB54DC25}"/>
                </a:ext>
              </a:extLst>
            </p:cNvPr>
            <p:cNvSpPr txBox="1"/>
            <p:nvPr/>
          </p:nvSpPr>
          <p:spPr>
            <a:xfrm>
              <a:off x="1079886" y="4155322"/>
              <a:ext cx="1567443" cy="396101"/>
            </a:xfrm>
            <a:prstGeom prst="rect">
              <a:avLst/>
            </a:prstGeom>
            <a:noFill/>
          </p:spPr>
          <p:txBody>
            <a:bodyPr wrap="square" rtlCol="0">
              <a:spAutoFit/>
            </a:bodyPr>
            <a:lstStyle/>
            <a:p>
              <a:pPr algn="ctr"/>
              <a:r>
                <a:rPr lang="en-US" altLang="zh-CN" sz="1100" dirty="0" err="1">
                  <a:solidFill>
                    <a:schemeClr val="tx1">
                      <a:lumMod val="75000"/>
                      <a:lumOff val="25000"/>
                    </a:schemeClr>
                  </a:solidFill>
                  <a:latin typeface="Calibri" panose="020F0502020204030204" pitchFamily="34" charset="0"/>
                  <a:cs typeface="Calibri" panose="020F0502020204030204" pitchFamily="34" charset="0"/>
                </a:rPr>
                <a:t>Audi_TT</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5" name="矩形 44">
              <a:extLst>
                <a:ext uri="{FF2B5EF4-FFF2-40B4-BE49-F238E27FC236}">
                  <a16:creationId xmlns:a16="http://schemas.microsoft.com/office/drawing/2014/main" id="{5438B410-BB3F-C642-8947-D488805598AC}"/>
                </a:ext>
              </a:extLst>
            </p:cNvPr>
            <p:cNvSpPr/>
            <p:nvPr/>
          </p:nvSpPr>
          <p:spPr>
            <a:xfrm>
              <a:off x="1151014" y="4397912"/>
              <a:ext cx="1425188" cy="396101"/>
            </a:xfrm>
            <a:prstGeom prst="rect">
              <a:avLst/>
            </a:prstGeom>
          </p:spPr>
          <p:txBody>
            <a:bodyPr wrap="non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46" name="图片 45">
              <a:extLst>
                <a:ext uri="{FF2B5EF4-FFF2-40B4-BE49-F238E27FC236}">
                  <a16:creationId xmlns:a16="http://schemas.microsoft.com/office/drawing/2014/main" id="{F1CB6F72-E69A-F144-B182-C9D75EEA3E17}"/>
                </a:ext>
              </a:extLst>
            </p:cNvPr>
            <p:cNvPicPr>
              <a:picLocks noChangeAspect="1"/>
            </p:cNvPicPr>
            <p:nvPr/>
          </p:nvPicPr>
          <p:blipFill>
            <a:blip r:embed="rId5"/>
            <a:stretch>
              <a:fillRect/>
            </a:stretch>
          </p:blipFill>
          <p:spPr>
            <a:xfrm>
              <a:off x="1169690" y="5514310"/>
              <a:ext cx="900205" cy="375911"/>
            </a:xfrm>
            <a:prstGeom prst="rect">
              <a:avLst/>
            </a:prstGeom>
          </p:spPr>
        </p:pic>
        <p:sp>
          <p:nvSpPr>
            <p:cNvPr id="47" name="文本框 46">
              <a:extLst>
                <a:ext uri="{FF2B5EF4-FFF2-40B4-BE49-F238E27FC236}">
                  <a16:creationId xmlns:a16="http://schemas.microsoft.com/office/drawing/2014/main" id="{E62F46A0-580F-5945-9705-3BE64C48F4A5}"/>
                </a:ext>
              </a:extLst>
            </p:cNvPr>
            <p:cNvSpPr txBox="1"/>
            <p:nvPr/>
          </p:nvSpPr>
          <p:spPr>
            <a:xfrm>
              <a:off x="878925" y="5830140"/>
              <a:ext cx="1567443" cy="396101"/>
            </a:xfrm>
            <a:prstGeom prst="rect">
              <a:avLst/>
            </a:prstGeom>
            <a:noFill/>
          </p:spPr>
          <p:txBody>
            <a:bodyPr wrap="square" rtlCol="0">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KIA_K5</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8" name="矩形 47">
              <a:extLst>
                <a:ext uri="{FF2B5EF4-FFF2-40B4-BE49-F238E27FC236}">
                  <a16:creationId xmlns:a16="http://schemas.microsoft.com/office/drawing/2014/main" id="{2DF410DD-A314-1C46-B8AA-5D72C96AB9C4}"/>
                </a:ext>
              </a:extLst>
            </p:cNvPr>
            <p:cNvSpPr/>
            <p:nvPr/>
          </p:nvSpPr>
          <p:spPr>
            <a:xfrm>
              <a:off x="950055" y="6072724"/>
              <a:ext cx="1425188" cy="396101"/>
            </a:xfrm>
            <a:prstGeom prst="rect">
              <a:avLst/>
            </a:prstGeom>
          </p:spPr>
          <p:txBody>
            <a:bodyPr wrap="non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49" name="图片 48">
              <a:extLst>
                <a:ext uri="{FF2B5EF4-FFF2-40B4-BE49-F238E27FC236}">
                  <a16:creationId xmlns:a16="http://schemas.microsoft.com/office/drawing/2014/main" id="{3E3BB4E6-3B88-1F4C-BA9C-ECBBB18343C1}"/>
                </a:ext>
              </a:extLst>
            </p:cNvPr>
            <p:cNvPicPr>
              <a:picLocks noChangeAspect="1"/>
            </p:cNvPicPr>
            <p:nvPr/>
          </p:nvPicPr>
          <p:blipFill>
            <a:blip r:embed="rId6"/>
            <a:stretch>
              <a:fillRect/>
            </a:stretch>
          </p:blipFill>
          <p:spPr>
            <a:xfrm>
              <a:off x="4287175" y="2580193"/>
              <a:ext cx="558495" cy="605824"/>
            </a:xfrm>
            <a:prstGeom prst="rect">
              <a:avLst/>
            </a:prstGeom>
          </p:spPr>
        </p:pic>
        <p:grpSp>
          <p:nvGrpSpPr>
            <p:cNvPr id="50" name="组合 49">
              <a:extLst>
                <a:ext uri="{FF2B5EF4-FFF2-40B4-BE49-F238E27FC236}">
                  <a16:creationId xmlns:a16="http://schemas.microsoft.com/office/drawing/2014/main" id="{7FDD4A82-1C5C-1041-B0BD-C01881974470}"/>
                </a:ext>
              </a:extLst>
            </p:cNvPr>
            <p:cNvGrpSpPr/>
            <p:nvPr/>
          </p:nvGrpSpPr>
          <p:grpSpPr>
            <a:xfrm>
              <a:off x="3392801" y="2290623"/>
              <a:ext cx="2095496" cy="396880"/>
              <a:chOff x="4066288" y="2476458"/>
              <a:chExt cx="2095495" cy="396880"/>
            </a:xfrm>
          </p:grpSpPr>
          <p:sp>
            <p:nvSpPr>
              <p:cNvPr id="73" name="文本框 72">
                <a:extLst>
                  <a:ext uri="{FF2B5EF4-FFF2-40B4-BE49-F238E27FC236}">
                    <a16:creationId xmlns:a16="http://schemas.microsoft.com/office/drawing/2014/main" id="{43B47C8B-92C5-1445-B206-B5C0D04F5B71}"/>
                  </a:ext>
                </a:extLst>
              </p:cNvPr>
              <p:cNvSpPr txBox="1"/>
              <p:nvPr/>
            </p:nvSpPr>
            <p:spPr>
              <a:xfrm>
                <a:off x="4066288" y="2476458"/>
                <a:ext cx="1327137" cy="396102"/>
              </a:xfrm>
              <a:prstGeom prst="rect">
                <a:avLst/>
              </a:prstGeom>
              <a:noFill/>
            </p:spPr>
            <p:txBody>
              <a:bodyPr wrap="square" rtlCol="0">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EA211_TSI</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74" name="矩形 73">
                <a:extLst>
                  <a:ext uri="{FF2B5EF4-FFF2-40B4-BE49-F238E27FC236}">
                    <a16:creationId xmlns:a16="http://schemas.microsoft.com/office/drawing/2014/main" id="{F4696149-7B45-FE47-A2F2-A3E393B2C5A9}"/>
                  </a:ext>
                </a:extLst>
              </p:cNvPr>
              <p:cNvSpPr/>
              <p:nvPr/>
            </p:nvSpPr>
            <p:spPr>
              <a:xfrm>
                <a:off x="5171046" y="2477236"/>
                <a:ext cx="990737" cy="396102"/>
              </a:xfrm>
              <a:prstGeom prst="rect">
                <a:avLst/>
              </a:prstGeom>
            </p:spPr>
            <p:txBody>
              <a:bodyPr wrap="non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(Device)</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grpSp>
        <p:pic>
          <p:nvPicPr>
            <p:cNvPr id="51" name="图片 50">
              <a:extLst>
                <a:ext uri="{FF2B5EF4-FFF2-40B4-BE49-F238E27FC236}">
                  <a16:creationId xmlns:a16="http://schemas.microsoft.com/office/drawing/2014/main" id="{50A50874-CAA2-1B49-B005-7E8BF2F9F4E0}"/>
                </a:ext>
              </a:extLst>
            </p:cNvPr>
            <p:cNvPicPr>
              <a:picLocks noChangeAspect="1"/>
            </p:cNvPicPr>
            <p:nvPr/>
          </p:nvPicPr>
          <p:blipFill>
            <a:blip r:embed="rId7"/>
            <a:stretch>
              <a:fillRect/>
            </a:stretch>
          </p:blipFill>
          <p:spPr>
            <a:xfrm>
              <a:off x="5041191" y="3659992"/>
              <a:ext cx="388059" cy="359664"/>
            </a:xfrm>
            <a:prstGeom prst="rect">
              <a:avLst/>
            </a:prstGeom>
          </p:spPr>
        </p:pic>
        <p:sp>
          <p:nvSpPr>
            <p:cNvPr id="52" name="文本框 51">
              <a:extLst>
                <a:ext uri="{FF2B5EF4-FFF2-40B4-BE49-F238E27FC236}">
                  <a16:creationId xmlns:a16="http://schemas.microsoft.com/office/drawing/2014/main" id="{055258DC-C14B-5042-9298-65E7F5E388B0}"/>
                </a:ext>
              </a:extLst>
            </p:cNvPr>
            <p:cNvSpPr txBox="1"/>
            <p:nvPr/>
          </p:nvSpPr>
          <p:spPr>
            <a:xfrm>
              <a:off x="4458956" y="3944729"/>
              <a:ext cx="1567443" cy="396101"/>
            </a:xfrm>
            <a:prstGeom prst="rect">
              <a:avLst/>
            </a:prstGeom>
            <a:noFill/>
          </p:spPr>
          <p:txBody>
            <a:bodyPr wrap="square" rtlCol="0">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Volkswagen</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3" name="矩形 52">
              <a:extLst>
                <a:ext uri="{FF2B5EF4-FFF2-40B4-BE49-F238E27FC236}">
                  <a16:creationId xmlns:a16="http://schemas.microsoft.com/office/drawing/2014/main" id="{E620628E-4AAE-F248-B17A-B22AD4249B85}"/>
                </a:ext>
              </a:extLst>
            </p:cNvPr>
            <p:cNvSpPr/>
            <p:nvPr/>
          </p:nvSpPr>
          <p:spPr>
            <a:xfrm>
              <a:off x="4628381" y="4187314"/>
              <a:ext cx="1228595" cy="396101"/>
            </a:xfrm>
            <a:prstGeom prst="rect">
              <a:avLst/>
            </a:prstGeom>
          </p:spPr>
          <p:txBody>
            <a:bodyPr wrap="non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(Company)</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54" name="图片 53">
              <a:extLst>
                <a:ext uri="{FF2B5EF4-FFF2-40B4-BE49-F238E27FC236}">
                  <a16:creationId xmlns:a16="http://schemas.microsoft.com/office/drawing/2014/main" id="{4BC77008-89AA-3D49-AB6F-867D198EB5AB}"/>
                </a:ext>
              </a:extLst>
            </p:cNvPr>
            <p:cNvPicPr>
              <a:picLocks noChangeAspect="1"/>
            </p:cNvPicPr>
            <p:nvPr/>
          </p:nvPicPr>
          <p:blipFill>
            <a:blip r:embed="rId8"/>
            <a:stretch>
              <a:fillRect/>
            </a:stretch>
          </p:blipFill>
          <p:spPr>
            <a:xfrm>
              <a:off x="3610892" y="5378505"/>
              <a:ext cx="420481" cy="400459"/>
            </a:xfrm>
            <a:prstGeom prst="rect">
              <a:avLst/>
            </a:prstGeom>
          </p:spPr>
        </p:pic>
        <p:sp>
          <p:nvSpPr>
            <p:cNvPr id="55" name="文本框 54">
              <a:extLst>
                <a:ext uri="{FF2B5EF4-FFF2-40B4-BE49-F238E27FC236}">
                  <a16:creationId xmlns:a16="http://schemas.microsoft.com/office/drawing/2014/main" id="{E887A1FD-4FA1-9B49-B334-812A0BDF9012}"/>
                </a:ext>
              </a:extLst>
            </p:cNvPr>
            <p:cNvSpPr txBox="1"/>
            <p:nvPr/>
          </p:nvSpPr>
          <p:spPr>
            <a:xfrm>
              <a:off x="3055318" y="5724253"/>
              <a:ext cx="1729072" cy="396101"/>
            </a:xfrm>
            <a:prstGeom prst="rect">
              <a:avLst/>
            </a:prstGeom>
            <a:noFill/>
          </p:spPr>
          <p:txBody>
            <a:bodyPr wrap="square" rtlCol="0">
              <a:spAutoFit/>
            </a:bodyPr>
            <a:lstStyle/>
            <a:p>
              <a:pPr algn="ctr"/>
              <a:r>
                <a:rPr lang="en-US" altLang="zh-CN" sz="1100" dirty="0" err="1">
                  <a:solidFill>
                    <a:schemeClr val="tx1">
                      <a:lumMod val="75000"/>
                      <a:lumOff val="25000"/>
                    </a:schemeClr>
                  </a:solidFill>
                  <a:latin typeface="Calibri" panose="020F0502020204030204" pitchFamily="34" charset="0"/>
                  <a:cs typeface="Calibri" panose="020F0502020204030204" pitchFamily="34" charset="0"/>
                </a:rPr>
                <a:t>Peter_Schreyer</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6" name="矩形 55">
              <a:extLst>
                <a:ext uri="{FF2B5EF4-FFF2-40B4-BE49-F238E27FC236}">
                  <a16:creationId xmlns:a16="http://schemas.microsoft.com/office/drawing/2014/main" id="{BA2FD863-D368-9C4E-B28F-DF084CD77E41}"/>
                </a:ext>
              </a:extLst>
            </p:cNvPr>
            <p:cNvSpPr/>
            <p:nvPr/>
          </p:nvSpPr>
          <p:spPr>
            <a:xfrm>
              <a:off x="3355733" y="5966839"/>
              <a:ext cx="1160148" cy="396101"/>
            </a:xfrm>
            <a:prstGeom prst="rect">
              <a:avLst/>
            </a:prstGeom>
          </p:spPr>
          <p:txBody>
            <a:bodyPr wrap="squar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(Person)</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57" name="组合 56">
              <a:extLst>
                <a:ext uri="{FF2B5EF4-FFF2-40B4-BE49-F238E27FC236}">
                  <a16:creationId xmlns:a16="http://schemas.microsoft.com/office/drawing/2014/main" id="{6C572AD0-A4F6-9A4F-8740-D05B1C03C4EC}"/>
                </a:ext>
              </a:extLst>
            </p:cNvPr>
            <p:cNvGrpSpPr/>
            <p:nvPr/>
          </p:nvGrpSpPr>
          <p:grpSpPr>
            <a:xfrm>
              <a:off x="3236673" y="3291976"/>
              <a:ext cx="2020567" cy="384451"/>
              <a:chOff x="3676206" y="3527312"/>
              <a:chExt cx="2020566" cy="384451"/>
            </a:xfrm>
          </p:grpSpPr>
          <p:sp>
            <p:nvSpPr>
              <p:cNvPr id="71" name="矩形 70">
                <a:extLst>
                  <a:ext uri="{FF2B5EF4-FFF2-40B4-BE49-F238E27FC236}">
                    <a16:creationId xmlns:a16="http://schemas.microsoft.com/office/drawing/2014/main" id="{60A4EE73-F3A0-224B-9667-32731524473B}"/>
                  </a:ext>
                </a:extLst>
              </p:cNvPr>
              <p:cNvSpPr/>
              <p:nvPr/>
            </p:nvSpPr>
            <p:spPr>
              <a:xfrm>
                <a:off x="3979669" y="3631330"/>
                <a:ext cx="1396801" cy="156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2" name="文本框 71">
                <a:extLst>
                  <a:ext uri="{FF2B5EF4-FFF2-40B4-BE49-F238E27FC236}">
                    <a16:creationId xmlns:a16="http://schemas.microsoft.com/office/drawing/2014/main" id="{C3D4935D-0085-3A4B-8204-603B0E3CF1AD}"/>
                  </a:ext>
                </a:extLst>
              </p:cNvPr>
              <p:cNvSpPr txBox="1"/>
              <p:nvPr/>
            </p:nvSpPr>
            <p:spPr>
              <a:xfrm>
                <a:off x="3676206" y="3527312"/>
                <a:ext cx="2020566" cy="384451"/>
              </a:xfrm>
              <a:prstGeom prst="rect">
                <a:avLst/>
              </a:prstGeom>
              <a:noFill/>
            </p:spPr>
            <p:txBody>
              <a:bodyPr wrap="square" rtlCol="0">
                <a:spAutoFit/>
              </a:bodyPr>
              <a:lstStyle/>
              <a:p>
                <a:pPr algn="ctr"/>
                <a:r>
                  <a:rPr kumimoji="1" lang="en-US" altLang="zh-CN" sz="1050" dirty="0" err="1">
                    <a:solidFill>
                      <a:srgbClr val="0070C0"/>
                    </a:solidFill>
                    <a:latin typeface="Calibri" panose="020F0502020204030204" pitchFamily="34" charset="0"/>
                    <a:cs typeface="Calibri" panose="020F0502020204030204" pitchFamily="34" charset="0"/>
                  </a:rPr>
                  <a:t>designCompany</a:t>
                </a:r>
                <a:endParaRPr kumimoji="1" lang="zh-CN" altLang="en-US" sz="1050" dirty="0">
                  <a:solidFill>
                    <a:srgbClr val="0070C0"/>
                  </a:solidFill>
                  <a:latin typeface="Calibri" panose="020F0502020204030204" pitchFamily="34" charset="0"/>
                  <a:cs typeface="Calibri" panose="020F0502020204030204" pitchFamily="34" charset="0"/>
                </a:endParaRPr>
              </a:p>
            </p:txBody>
          </p:sp>
        </p:grpSp>
        <p:pic>
          <p:nvPicPr>
            <p:cNvPr id="58" name="图片 57">
              <a:extLst>
                <a:ext uri="{FF2B5EF4-FFF2-40B4-BE49-F238E27FC236}">
                  <a16:creationId xmlns:a16="http://schemas.microsoft.com/office/drawing/2014/main" id="{60C4879D-C93A-8341-8ED5-6AAC1F63B060}"/>
                </a:ext>
              </a:extLst>
            </p:cNvPr>
            <p:cNvPicPr>
              <a:picLocks noChangeAspect="1"/>
            </p:cNvPicPr>
            <p:nvPr/>
          </p:nvPicPr>
          <p:blipFill>
            <a:blip r:embed="rId9"/>
            <a:stretch>
              <a:fillRect/>
            </a:stretch>
          </p:blipFill>
          <p:spPr>
            <a:xfrm>
              <a:off x="6026399" y="4807634"/>
              <a:ext cx="385123" cy="248725"/>
            </a:xfrm>
            <a:prstGeom prst="rect">
              <a:avLst/>
            </a:prstGeom>
          </p:spPr>
        </p:pic>
        <p:grpSp>
          <p:nvGrpSpPr>
            <p:cNvPr id="59" name="组合 58">
              <a:extLst>
                <a:ext uri="{FF2B5EF4-FFF2-40B4-BE49-F238E27FC236}">
                  <a16:creationId xmlns:a16="http://schemas.microsoft.com/office/drawing/2014/main" id="{0D8E373D-5EFF-314F-92F7-764A35BBED87}"/>
                </a:ext>
              </a:extLst>
            </p:cNvPr>
            <p:cNvGrpSpPr/>
            <p:nvPr/>
          </p:nvGrpSpPr>
          <p:grpSpPr>
            <a:xfrm>
              <a:off x="5559706" y="5063575"/>
              <a:ext cx="2239886" cy="398053"/>
              <a:chOff x="6412930" y="5187860"/>
              <a:chExt cx="2239886" cy="398052"/>
            </a:xfrm>
          </p:grpSpPr>
          <p:sp>
            <p:nvSpPr>
              <p:cNvPr id="69" name="文本框 68">
                <a:extLst>
                  <a:ext uri="{FF2B5EF4-FFF2-40B4-BE49-F238E27FC236}">
                    <a16:creationId xmlns:a16="http://schemas.microsoft.com/office/drawing/2014/main" id="{599089FE-26F3-FD46-92EA-201999969D51}"/>
                  </a:ext>
                </a:extLst>
              </p:cNvPr>
              <p:cNvSpPr txBox="1"/>
              <p:nvPr/>
            </p:nvSpPr>
            <p:spPr>
              <a:xfrm>
                <a:off x="6412930" y="5189812"/>
                <a:ext cx="1567442" cy="396100"/>
              </a:xfrm>
              <a:prstGeom prst="rect">
                <a:avLst/>
              </a:prstGeom>
              <a:noFill/>
            </p:spPr>
            <p:txBody>
              <a:bodyPr wrap="square" rtlCol="0">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Germany</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70" name="矩形 69">
                <a:extLst>
                  <a:ext uri="{FF2B5EF4-FFF2-40B4-BE49-F238E27FC236}">
                    <a16:creationId xmlns:a16="http://schemas.microsoft.com/office/drawing/2014/main" id="{5FD6347C-5F29-A147-8E11-424A313323CA}"/>
                  </a:ext>
                </a:extLst>
              </p:cNvPr>
              <p:cNvSpPr/>
              <p:nvPr/>
            </p:nvSpPr>
            <p:spPr>
              <a:xfrm>
                <a:off x="7550431" y="5187860"/>
                <a:ext cx="1102385" cy="396101"/>
              </a:xfrm>
              <a:prstGeom prst="rect">
                <a:avLst/>
              </a:prstGeom>
            </p:spPr>
            <p:txBody>
              <a:bodyPr wrap="non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(Country)</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grpSp>
        <p:pic>
          <p:nvPicPr>
            <p:cNvPr id="60" name="图片 59">
              <a:extLst>
                <a:ext uri="{FF2B5EF4-FFF2-40B4-BE49-F238E27FC236}">
                  <a16:creationId xmlns:a16="http://schemas.microsoft.com/office/drawing/2014/main" id="{66558AC8-DE48-5F4F-80B7-8972873440C0}"/>
                </a:ext>
              </a:extLst>
            </p:cNvPr>
            <p:cNvPicPr>
              <a:picLocks noChangeAspect="1"/>
            </p:cNvPicPr>
            <p:nvPr/>
          </p:nvPicPr>
          <p:blipFill>
            <a:blip r:embed="rId10"/>
            <a:stretch>
              <a:fillRect/>
            </a:stretch>
          </p:blipFill>
          <p:spPr>
            <a:xfrm>
              <a:off x="6176612" y="3161829"/>
              <a:ext cx="437923" cy="409363"/>
            </a:xfrm>
            <a:prstGeom prst="rect">
              <a:avLst/>
            </a:prstGeom>
          </p:spPr>
        </p:pic>
        <p:sp>
          <p:nvSpPr>
            <p:cNvPr id="61" name="文本框 60">
              <a:extLst>
                <a:ext uri="{FF2B5EF4-FFF2-40B4-BE49-F238E27FC236}">
                  <a16:creationId xmlns:a16="http://schemas.microsoft.com/office/drawing/2014/main" id="{23340291-4018-8149-B678-9071208C70C9}"/>
                </a:ext>
              </a:extLst>
            </p:cNvPr>
            <p:cNvSpPr txBox="1"/>
            <p:nvPr/>
          </p:nvSpPr>
          <p:spPr>
            <a:xfrm>
              <a:off x="6378032" y="3008852"/>
              <a:ext cx="1567443" cy="396101"/>
            </a:xfrm>
            <a:prstGeom prst="rect">
              <a:avLst/>
            </a:prstGeom>
            <a:noFill/>
          </p:spPr>
          <p:txBody>
            <a:bodyPr wrap="square" rtlCol="0">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Porsche</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62" name="矩形 61">
              <a:extLst>
                <a:ext uri="{FF2B5EF4-FFF2-40B4-BE49-F238E27FC236}">
                  <a16:creationId xmlns:a16="http://schemas.microsoft.com/office/drawing/2014/main" id="{439B29DB-D4EC-074F-BA61-F9DB16B45E6C}"/>
                </a:ext>
              </a:extLst>
            </p:cNvPr>
            <p:cNvSpPr/>
            <p:nvPr/>
          </p:nvSpPr>
          <p:spPr>
            <a:xfrm>
              <a:off x="6547460" y="3251438"/>
              <a:ext cx="1228595" cy="396101"/>
            </a:xfrm>
            <a:prstGeom prst="rect">
              <a:avLst/>
            </a:prstGeom>
          </p:spPr>
          <p:txBody>
            <a:bodyPr wrap="non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(Company)</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63" name="图片 62">
              <a:extLst>
                <a:ext uri="{FF2B5EF4-FFF2-40B4-BE49-F238E27FC236}">
                  <a16:creationId xmlns:a16="http://schemas.microsoft.com/office/drawing/2014/main" id="{E3B39152-8199-384B-9B09-AB4E40C8B423}"/>
                </a:ext>
              </a:extLst>
            </p:cNvPr>
            <p:cNvPicPr>
              <a:picLocks noChangeAspect="1"/>
            </p:cNvPicPr>
            <p:nvPr/>
          </p:nvPicPr>
          <p:blipFill>
            <a:blip r:embed="rId11"/>
            <a:stretch>
              <a:fillRect/>
            </a:stretch>
          </p:blipFill>
          <p:spPr>
            <a:xfrm>
              <a:off x="9343637" y="3473989"/>
              <a:ext cx="1044513" cy="392737"/>
            </a:xfrm>
            <a:prstGeom prst="rect">
              <a:avLst/>
            </a:prstGeom>
          </p:spPr>
        </p:pic>
        <p:sp>
          <p:nvSpPr>
            <p:cNvPr id="64" name="文本框 63">
              <a:extLst>
                <a:ext uri="{FF2B5EF4-FFF2-40B4-BE49-F238E27FC236}">
                  <a16:creationId xmlns:a16="http://schemas.microsoft.com/office/drawing/2014/main" id="{DD002FBC-63D8-AE43-8666-7B1DE36E6726}"/>
                </a:ext>
              </a:extLst>
            </p:cNvPr>
            <p:cNvSpPr txBox="1"/>
            <p:nvPr/>
          </p:nvSpPr>
          <p:spPr>
            <a:xfrm>
              <a:off x="9115974" y="3802689"/>
              <a:ext cx="1567443" cy="396101"/>
            </a:xfrm>
            <a:prstGeom prst="rect">
              <a:avLst/>
            </a:prstGeom>
            <a:noFill/>
          </p:spPr>
          <p:txBody>
            <a:bodyPr wrap="square" rtlCol="0">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Porsche_911</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65" name="矩形 64">
              <a:extLst>
                <a:ext uri="{FF2B5EF4-FFF2-40B4-BE49-F238E27FC236}">
                  <a16:creationId xmlns:a16="http://schemas.microsoft.com/office/drawing/2014/main" id="{02F480CD-537D-8545-87E9-FBC09F2B794C}"/>
                </a:ext>
              </a:extLst>
            </p:cNvPr>
            <p:cNvSpPr/>
            <p:nvPr/>
          </p:nvSpPr>
          <p:spPr>
            <a:xfrm>
              <a:off x="9187106" y="4045274"/>
              <a:ext cx="1425188" cy="396101"/>
            </a:xfrm>
            <a:prstGeom prst="rect">
              <a:avLst/>
            </a:prstGeom>
          </p:spPr>
          <p:txBody>
            <a:bodyPr wrap="non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66" name="图片 65">
              <a:extLst>
                <a:ext uri="{FF2B5EF4-FFF2-40B4-BE49-F238E27FC236}">
                  <a16:creationId xmlns:a16="http://schemas.microsoft.com/office/drawing/2014/main" id="{4DA79989-8588-774A-BDE3-DE7BCD6F879E}"/>
                </a:ext>
              </a:extLst>
            </p:cNvPr>
            <p:cNvPicPr>
              <a:picLocks noChangeAspect="1"/>
            </p:cNvPicPr>
            <p:nvPr/>
          </p:nvPicPr>
          <p:blipFill>
            <a:blip r:embed="rId12"/>
            <a:stretch>
              <a:fillRect/>
            </a:stretch>
          </p:blipFill>
          <p:spPr>
            <a:xfrm>
              <a:off x="7704339" y="5634835"/>
              <a:ext cx="849464" cy="369332"/>
            </a:xfrm>
            <a:prstGeom prst="rect">
              <a:avLst/>
            </a:prstGeom>
          </p:spPr>
        </p:pic>
        <p:sp>
          <p:nvSpPr>
            <p:cNvPr id="67" name="文本框 66">
              <a:extLst>
                <a:ext uri="{FF2B5EF4-FFF2-40B4-BE49-F238E27FC236}">
                  <a16:creationId xmlns:a16="http://schemas.microsoft.com/office/drawing/2014/main" id="{875E1F0E-33A5-F542-9F6F-3332929589CF}"/>
                </a:ext>
              </a:extLst>
            </p:cNvPr>
            <p:cNvSpPr txBox="1"/>
            <p:nvPr/>
          </p:nvSpPr>
          <p:spPr>
            <a:xfrm>
              <a:off x="7345350" y="6010598"/>
              <a:ext cx="1567446" cy="396101"/>
            </a:xfrm>
            <a:prstGeom prst="rect">
              <a:avLst/>
            </a:prstGeom>
            <a:noFill/>
          </p:spPr>
          <p:txBody>
            <a:bodyPr wrap="square" rtlCol="0">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BMW_320</a:t>
              </a:r>
              <a:endParaRPr lang="en-US" altLang="zh-CN" sz="12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68" name="矩形 67">
              <a:extLst>
                <a:ext uri="{FF2B5EF4-FFF2-40B4-BE49-F238E27FC236}">
                  <a16:creationId xmlns:a16="http://schemas.microsoft.com/office/drawing/2014/main" id="{66FCC016-8DEE-F846-8A39-79BDBB4082BF}"/>
                </a:ext>
              </a:extLst>
            </p:cNvPr>
            <p:cNvSpPr/>
            <p:nvPr/>
          </p:nvSpPr>
          <p:spPr>
            <a:xfrm>
              <a:off x="7416482" y="6253186"/>
              <a:ext cx="1425188" cy="396101"/>
            </a:xfrm>
            <a:prstGeom prst="rect">
              <a:avLst/>
            </a:prstGeom>
          </p:spPr>
          <p:txBody>
            <a:bodyPr wrap="none">
              <a:spAutoFit/>
            </a:bodyPr>
            <a:lstStyle/>
            <a:p>
              <a:pPr algn="ctr"/>
              <a:r>
                <a:rPr lang="en-US" altLang="zh-CN" sz="11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100" dirty="0">
                <a:solidFill>
                  <a:schemeClr val="tx1">
                    <a:lumMod val="75000"/>
                    <a:lumOff val="25000"/>
                  </a:schemeClr>
                </a:solidFill>
                <a:latin typeface="Calibri" panose="020F0502020204030204" pitchFamily="34" charset="0"/>
                <a:cs typeface="Calibri" panose="020F0502020204030204" pitchFamily="34" charset="0"/>
              </a:endParaRPr>
            </a:p>
          </p:txBody>
        </p:sp>
      </p:grpSp>
      <p:grpSp>
        <p:nvGrpSpPr>
          <p:cNvPr id="77" name="组合 76">
            <a:extLst>
              <a:ext uri="{FF2B5EF4-FFF2-40B4-BE49-F238E27FC236}">
                <a16:creationId xmlns:a16="http://schemas.microsoft.com/office/drawing/2014/main" id="{05BEF4CB-6B64-A240-985D-DD316CD66CA5}"/>
              </a:ext>
            </a:extLst>
          </p:cNvPr>
          <p:cNvGrpSpPr/>
          <p:nvPr/>
        </p:nvGrpSpPr>
        <p:grpSpPr>
          <a:xfrm>
            <a:off x="5500128" y="4580152"/>
            <a:ext cx="6352035" cy="2259833"/>
            <a:chOff x="1382731" y="2237068"/>
            <a:chExt cx="8928100" cy="3136900"/>
          </a:xfrm>
        </p:grpSpPr>
        <p:pic>
          <p:nvPicPr>
            <p:cNvPr id="78" name="Picture 6" descr="See the source image">
              <a:extLst>
                <a:ext uri="{FF2B5EF4-FFF2-40B4-BE49-F238E27FC236}">
                  <a16:creationId xmlns:a16="http://schemas.microsoft.com/office/drawing/2014/main" id="{5A5BEE4A-291B-E94A-8AEE-D3CC071FBB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2731" y="2237068"/>
              <a:ext cx="8928100" cy="3136900"/>
            </a:xfrm>
            <a:prstGeom prst="rect">
              <a:avLst/>
            </a:prstGeom>
            <a:noFill/>
            <a:extLst>
              <a:ext uri="{909E8E84-426E-40DD-AFC4-6F175D3DCCD1}">
                <a14:hiddenFill xmlns:a14="http://schemas.microsoft.com/office/drawing/2010/main">
                  <a:solidFill>
                    <a:srgbClr val="FFFFFF"/>
                  </a:solidFill>
                </a14:hiddenFill>
              </a:ext>
            </a:extLst>
          </p:spPr>
        </p:pic>
        <p:sp>
          <p:nvSpPr>
            <p:cNvPr id="79" name="矩形 78">
              <a:extLst>
                <a:ext uri="{FF2B5EF4-FFF2-40B4-BE49-F238E27FC236}">
                  <a16:creationId xmlns:a16="http://schemas.microsoft.com/office/drawing/2014/main" id="{577D0297-1B3B-2C46-8D15-65331A22E1B3}"/>
                </a:ext>
              </a:extLst>
            </p:cNvPr>
            <p:cNvSpPr/>
            <p:nvPr/>
          </p:nvSpPr>
          <p:spPr>
            <a:xfrm>
              <a:off x="2043953" y="5088367"/>
              <a:ext cx="7433534" cy="285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8" name="组合 87">
            <a:extLst>
              <a:ext uri="{FF2B5EF4-FFF2-40B4-BE49-F238E27FC236}">
                <a16:creationId xmlns:a16="http://schemas.microsoft.com/office/drawing/2014/main" id="{0E9D4BA8-65EE-0B4F-9986-E7972D7E8DB2}"/>
              </a:ext>
            </a:extLst>
          </p:cNvPr>
          <p:cNvGrpSpPr/>
          <p:nvPr/>
        </p:nvGrpSpPr>
        <p:grpSpPr>
          <a:xfrm>
            <a:off x="319844" y="4550262"/>
            <a:ext cx="4970959" cy="2083975"/>
            <a:chOff x="319844" y="4550262"/>
            <a:chExt cx="4970959" cy="2083975"/>
          </a:xfrm>
        </p:grpSpPr>
        <p:sp>
          <p:nvSpPr>
            <p:cNvPr id="87" name="矩形 86">
              <a:extLst>
                <a:ext uri="{FF2B5EF4-FFF2-40B4-BE49-F238E27FC236}">
                  <a16:creationId xmlns:a16="http://schemas.microsoft.com/office/drawing/2014/main" id="{59E51C59-5B85-C542-8083-5A39A102D045}"/>
                </a:ext>
              </a:extLst>
            </p:cNvPr>
            <p:cNvSpPr/>
            <p:nvPr/>
          </p:nvSpPr>
          <p:spPr>
            <a:xfrm>
              <a:off x="319844" y="4550262"/>
              <a:ext cx="4919171" cy="20839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6626" name="Picture 2">
              <a:extLst>
                <a:ext uri="{FF2B5EF4-FFF2-40B4-BE49-F238E27FC236}">
                  <a16:creationId xmlns:a16="http://schemas.microsoft.com/office/drawing/2014/main" id="{BE3A3B01-CA68-FE4D-8227-3FBDD07F357C}"/>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8595" y="4711681"/>
              <a:ext cx="1872208" cy="936104"/>
            </a:xfrm>
            <a:prstGeom prst="rect">
              <a:avLst/>
            </a:prstGeom>
            <a:noFill/>
            <a:extLst>
              <a:ext uri="{909E8E84-426E-40DD-AFC4-6F175D3DCCD1}">
                <a14:hiddenFill xmlns:a14="http://schemas.microsoft.com/office/drawing/2010/main">
                  <a:solidFill>
                    <a:srgbClr val="FFFFFF"/>
                  </a:solidFill>
                </a14:hiddenFill>
              </a:ext>
            </a:extLst>
          </p:spPr>
        </p:pic>
        <p:pic>
          <p:nvPicPr>
            <p:cNvPr id="86" name="图片 85">
              <a:extLst>
                <a:ext uri="{FF2B5EF4-FFF2-40B4-BE49-F238E27FC236}">
                  <a16:creationId xmlns:a16="http://schemas.microsoft.com/office/drawing/2014/main" id="{6A565EF0-D0D7-594B-BCFD-97FD0F8B85D7}"/>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62034" y="5779040"/>
              <a:ext cx="1872208" cy="710896"/>
            </a:xfrm>
            <a:prstGeom prst="rect">
              <a:avLst/>
            </a:prstGeom>
          </p:spPr>
        </p:pic>
        <p:pic>
          <p:nvPicPr>
            <p:cNvPr id="26630" name="Picture 6">
              <a:extLst>
                <a:ext uri="{FF2B5EF4-FFF2-40B4-BE49-F238E27FC236}">
                  <a16:creationId xmlns:a16="http://schemas.microsoft.com/office/drawing/2014/main" id="{3669F8D3-05F2-C842-B72E-169E5F66D8FF}"/>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964" y="4754102"/>
              <a:ext cx="2705598" cy="16762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7350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object 2">
            <a:extLst>
              <a:ext uri="{FF2B5EF4-FFF2-40B4-BE49-F238E27FC236}">
                <a16:creationId xmlns:a16="http://schemas.microsoft.com/office/drawing/2014/main" id="{E64F4B41-1D50-4848-9860-062A23C63C72}"/>
              </a:ext>
            </a:extLst>
          </p:cNvPr>
          <p:cNvSpPr txBox="1"/>
          <p:nvPr/>
        </p:nvSpPr>
        <p:spPr>
          <a:xfrm>
            <a:off x="457199" y="381000"/>
            <a:ext cx="10607353"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Microsoft YaHei" panose="020B0503020204020204" pitchFamily="34" charset="-122"/>
                <a:ea typeface="Microsoft YaHei" panose="020B0503020204020204" pitchFamily="34" charset="-122"/>
                <a:cs typeface="微软雅黑"/>
              </a:rPr>
              <a:t>知识图谱的组织与管理</a:t>
            </a:r>
            <a:endParaRPr sz="2800" b="1" spc="-5" dirty="0">
              <a:solidFill>
                <a:srgbClr val="C00000"/>
              </a:solidFill>
              <a:latin typeface="Microsoft YaHei" panose="020B0503020204020204" pitchFamily="34" charset="-122"/>
              <a:ea typeface="Microsoft YaHei" panose="020B0503020204020204" pitchFamily="34" charset="-122"/>
            </a:endParaRPr>
          </a:p>
        </p:txBody>
      </p:sp>
      <p:pic>
        <p:nvPicPr>
          <p:cNvPr id="132" name="图片 131">
            <a:extLst>
              <a:ext uri="{FF2B5EF4-FFF2-40B4-BE49-F238E27FC236}">
                <a16:creationId xmlns:a16="http://schemas.microsoft.com/office/drawing/2014/main" id="{A738780D-9AFB-6640-9F06-C70FFDA696FE}"/>
              </a:ext>
            </a:extLst>
          </p:cNvPr>
          <p:cNvPicPr>
            <a:picLocks noChangeAspect="1"/>
          </p:cNvPicPr>
          <p:nvPr/>
        </p:nvPicPr>
        <p:blipFill>
          <a:blip r:embed="rId2"/>
          <a:stretch>
            <a:fillRect/>
          </a:stretch>
        </p:blipFill>
        <p:spPr>
          <a:xfrm>
            <a:off x="528453" y="1212078"/>
            <a:ext cx="7548747" cy="5264922"/>
          </a:xfrm>
          <a:prstGeom prst="rect">
            <a:avLst/>
          </a:prstGeom>
        </p:spPr>
      </p:pic>
      <p:sp>
        <p:nvSpPr>
          <p:cNvPr id="133" name="文本框 132">
            <a:extLst>
              <a:ext uri="{FF2B5EF4-FFF2-40B4-BE49-F238E27FC236}">
                <a16:creationId xmlns:a16="http://schemas.microsoft.com/office/drawing/2014/main" id="{32E40A26-E457-F741-B11A-C9DCD7573C2D}"/>
              </a:ext>
            </a:extLst>
          </p:cNvPr>
          <p:cNvSpPr txBox="1"/>
          <p:nvPr/>
        </p:nvSpPr>
        <p:spPr>
          <a:xfrm>
            <a:off x="8779431" y="5212166"/>
            <a:ext cx="2591765" cy="923330"/>
          </a:xfrm>
          <a:prstGeom prst="rect">
            <a:avLst/>
          </a:prstGeom>
          <a:noFill/>
        </p:spPr>
        <p:txBody>
          <a:bodyPr wrap="square" rtlCol="0">
            <a:spAutoFit/>
          </a:bodyPr>
          <a:lstStyle/>
          <a:p>
            <a:pPr algn="ctr"/>
            <a:r>
              <a:rPr lang="zh-CN" altLang="en-US" sz="1800" u="sng" kern="0" dirty="0">
                <a:solidFill>
                  <a:schemeClr val="accent1"/>
                </a:solidFill>
                <a:latin typeface="STKaiti" panose="02010600040101010101" pitchFamily="2" charset="-122"/>
                <a:ea typeface="STKaiti" panose="02010600040101010101" pitchFamily="2" charset="-122"/>
                <a:cs typeface="Bebas Neue" charset="0"/>
              </a:rPr>
              <a:t>多源异构数据资源的分布式采集处理与混合持久化存储</a:t>
            </a:r>
            <a:endParaRPr kumimoji="1" lang="zh-CN" altLang="en-US" sz="1800" u="sng" dirty="0">
              <a:solidFill>
                <a:schemeClr val="accent1"/>
              </a:solidFill>
            </a:endParaRPr>
          </a:p>
        </p:txBody>
      </p:sp>
      <p:sp>
        <p:nvSpPr>
          <p:cNvPr id="262" name="文本框 261">
            <a:extLst>
              <a:ext uri="{FF2B5EF4-FFF2-40B4-BE49-F238E27FC236}">
                <a16:creationId xmlns:a16="http://schemas.microsoft.com/office/drawing/2014/main" id="{93F58EE9-0C1D-E04B-B4D0-4540CD58D955}"/>
              </a:ext>
            </a:extLst>
          </p:cNvPr>
          <p:cNvSpPr txBox="1"/>
          <p:nvPr/>
        </p:nvSpPr>
        <p:spPr>
          <a:xfrm>
            <a:off x="8372108" y="4277460"/>
            <a:ext cx="3373579" cy="369332"/>
          </a:xfrm>
          <a:prstGeom prst="rect">
            <a:avLst/>
          </a:prstGeom>
          <a:noFill/>
        </p:spPr>
        <p:txBody>
          <a:bodyPr wrap="square" rtlCol="0">
            <a:spAutoFit/>
          </a:bodyPr>
          <a:lstStyle/>
          <a:p>
            <a:pPr algn="ctr"/>
            <a:r>
              <a:rPr lang="zh-CN" altLang="en-US" sz="1800" u="sng" kern="0" dirty="0">
                <a:solidFill>
                  <a:schemeClr val="accent1"/>
                </a:solidFill>
                <a:latin typeface="STKaiti" panose="02010600040101010101" pitchFamily="2" charset="-122"/>
                <a:ea typeface="STKaiti" panose="02010600040101010101" pitchFamily="2" charset="-122"/>
                <a:cs typeface="Bebas Neue" charset="0"/>
              </a:rPr>
              <a:t>知识三元组及属性抽取</a:t>
            </a:r>
            <a:endParaRPr kumimoji="1" lang="zh-CN" altLang="en-US" sz="1800" u="sng" dirty="0">
              <a:solidFill>
                <a:schemeClr val="accent1"/>
              </a:solidFill>
            </a:endParaRPr>
          </a:p>
        </p:txBody>
      </p:sp>
      <p:sp>
        <p:nvSpPr>
          <p:cNvPr id="263" name="文本框 262">
            <a:extLst>
              <a:ext uri="{FF2B5EF4-FFF2-40B4-BE49-F238E27FC236}">
                <a16:creationId xmlns:a16="http://schemas.microsoft.com/office/drawing/2014/main" id="{73857F51-D194-3843-BE04-46353097FBDD}"/>
              </a:ext>
            </a:extLst>
          </p:cNvPr>
          <p:cNvSpPr txBox="1"/>
          <p:nvPr/>
        </p:nvSpPr>
        <p:spPr>
          <a:xfrm>
            <a:off x="8339978" y="3088676"/>
            <a:ext cx="3373579" cy="369332"/>
          </a:xfrm>
          <a:prstGeom prst="rect">
            <a:avLst/>
          </a:prstGeom>
          <a:noFill/>
        </p:spPr>
        <p:txBody>
          <a:bodyPr wrap="square" rtlCol="0">
            <a:spAutoFit/>
          </a:bodyPr>
          <a:lstStyle/>
          <a:p>
            <a:pPr algn="ctr"/>
            <a:r>
              <a:rPr lang="zh-CN" altLang="en-US" sz="1800" u="sng" kern="0" dirty="0">
                <a:solidFill>
                  <a:schemeClr val="accent1"/>
                </a:solidFill>
                <a:latin typeface="STKaiti" panose="02010600040101010101" pitchFamily="2" charset="-122"/>
                <a:ea typeface="STKaiti" panose="02010600040101010101" pitchFamily="2" charset="-122"/>
                <a:cs typeface="Bebas Neue" charset="0"/>
              </a:rPr>
              <a:t>知识图谱构建与存储</a:t>
            </a:r>
            <a:endParaRPr kumimoji="1" lang="zh-CN" altLang="en-US" sz="1800" u="sng" dirty="0">
              <a:solidFill>
                <a:schemeClr val="accent1"/>
              </a:solidFill>
            </a:endParaRPr>
          </a:p>
        </p:txBody>
      </p:sp>
      <p:sp>
        <p:nvSpPr>
          <p:cNvPr id="264" name="文本框 263">
            <a:extLst>
              <a:ext uri="{FF2B5EF4-FFF2-40B4-BE49-F238E27FC236}">
                <a16:creationId xmlns:a16="http://schemas.microsoft.com/office/drawing/2014/main" id="{00A6587C-E845-1847-8AA4-0E61654EE6BE}"/>
              </a:ext>
            </a:extLst>
          </p:cNvPr>
          <p:cNvSpPr txBox="1"/>
          <p:nvPr/>
        </p:nvSpPr>
        <p:spPr>
          <a:xfrm>
            <a:off x="8778726" y="1439049"/>
            <a:ext cx="2463249" cy="646331"/>
          </a:xfrm>
          <a:prstGeom prst="rect">
            <a:avLst/>
          </a:prstGeom>
          <a:noFill/>
        </p:spPr>
        <p:txBody>
          <a:bodyPr wrap="square" rtlCol="0">
            <a:spAutoFit/>
          </a:bodyPr>
          <a:lstStyle/>
          <a:p>
            <a:pPr algn="ctr"/>
            <a:r>
              <a:rPr lang="zh-CN" altLang="en-US" sz="1800" u="sng" kern="0" dirty="0">
                <a:solidFill>
                  <a:schemeClr val="accent1"/>
                </a:solidFill>
                <a:latin typeface="STKaiti" panose="02010600040101010101" pitchFamily="2" charset="-122"/>
                <a:ea typeface="STKaiti" panose="02010600040101010101" pitchFamily="2" charset="-122"/>
                <a:cs typeface="Bebas Neue" charset="0"/>
              </a:rPr>
              <a:t>知识图谱层次化概念体系及可视化</a:t>
            </a:r>
            <a:endParaRPr kumimoji="1" lang="zh-CN" altLang="en-US" sz="1800" u="sng" dirty="0">
              <a:solidFill>
                <a:schemeClr val="accent1"/>
              </a:solidFill>
            </a:endParaRPr>
          </a:p>
        </p:txBody>
      </p:sp>
    </p:spTree>
    <p:extLst>
      <p:ext uri="{BB962C8B-B14F-4D97-AF65-F5344CB8AC3E}">
        <p14:creationId xmlns:p14="http://schemas.microsoft.com/office/powerpoint/2010/main" val="2567720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object 2">
            <a:extLst>
              <a:ext uri="{FF2B5EF4-FFF2-40B4-BE49-F238E27FC236}">
                <a16:creationId xmlns:a16="http://schemas.microsoft.com/office/drawing/2014/main" id="{E64F4B41-1D50-4848-9860-062A23C63C72}"/>
              </a:ext>
            </a:extLst>
          </p:cNvPr>
          <p:cNvSpPr txBox="1"/>
          <p:nvPr/>
        </p:nvSpPr>
        <p:spPr>
          <a:xfrm>
            <a:off x="457199" y="381000"/>
            <a:ext cx="9383217"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知识图谱的表示学习</a:t>
            </a:r>
            <a:endParaRPr sz="2800" b="1" spc="-5" dirty="0">
              <a:solidFill>
                <a:srgbClr val="C00000"/>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DE42FF7C-BFBC-CA42-8986-DAF56B700C64}"/>
              </a:ext>
            </a:extLst>
          </p:cNvPr>
          <p:cNvPicPr>
            <a:picLocks noChangeAspect="1"/>
          </p:cNvPicPr>
          <p:nvPr/>
        </p:nvPicPr>
        <p:blipFill>
          <a:blip r:embed="rId2"/>
          <a:stretch>
            <a:fillRect/>
          </a:stretch>
        </p:blipFill>
        <p:spPr>
          <a:xfrm>
            <a:off x="849613" y="1714118"/>
            <a:ext cx="4382292" cy="4535519"/>
          </a:xfrm>
          <a:prstGeom prst="rect">
            <a:avLst/>
          </a:prstGeom>
        </p:spPr>
      </p:pic>
      <p:sp>
        <p:nvSpPr>
          <p:cNvPr id="17" name="文本框 16">
            <a:extLst>
              <a:ext uri="{FF2B5EF4-FFF2-40B4-BE49-F238E27FC236}">
                <a16:creationId xmlns:a16="http://schemas.microsoft.com/office/drawing/2014/main" id="{BE717C84-63F8-4645-80AA-6593F4299496}"/>
              </a:ext>
            </a:extLst>
          </p:cNvPr>
          <p:cNvSpPr txBox="1"/>
          <p:nvPr/>
        </p:nvSpPr>
        <p:spPr>
          <a:xfrm>
            <a:off x="6750687" y="2160918"/>
            <a:ext cx="4606915" cy="1028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自然语言：为句子中的每个词学一个向量表示</a:t>
            </a:r>
            <a:endParaRPr kumimoji="1" lang="en-US" altLang="zh-CN" sz="1400" dirty="0">
              <a:latin typeface="DengXian" panose="02010600030101010101" pitchFamily="2" charset="-122"/>
              <a:ea typeface="DengXian" panose="02010600030101010101" pitchFamily="2" charset="-122"/>
            </a:endParaRPr>
          </a:p>
          <a:p>
            <a:pPr marL="285750" indent="-285750">
              <a:lnSpc>
                <a:spcPct val="150000"/>
              </a:lnSpc>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知识图谱：为每个实体和关系学习一个向量表示</a:t>
            </a:r>
            <a:endParaRPr kumimoji="1" lang="en-US" altLang="zh-CN" sz="1400" dirty="0">
              <a:latin typeface="DengXian" panose="02010600030101010101" pitchFamily="2" charset="-122"/>
              <a:ea typeface="DengXian" panose="02010600030101010101" pitchFamily="2" charset="-122"/>
            </a:endParaRPr>
          </a:p>
          <a:p>
            <a:pPr marL="285750" indent="-285750">
              <a:lnSpc>
                <a:spcPct val="150000"/>
              </a:lnSpc>
              <a:buFont typeface="Arial" panose="020B0604020202020204" pitchFamily="34" charset="0"/>
              <a:buChar char="•"/>
            </a:pPr>
            <a:r>
              <a:rPr kumimoji="1" lang="zh-CN" altLang="en-US" sz="1400" dirty="0">
                <a:latin typeface="DengXian" panose="02010600030101010101" pitchFamily="2" charset="-122"/>
                <a:ea typeface="DengXian" panose="02010600030101010101" pitchFamily="2" charset="-122"/>
              </a:rPr>
              <a:t>图像视频：为视觉中的每个对象学习一个向量表示</a:t>
            </a:r>
          </a:p>
        </p:txBody>
      </p:sp>
      <p:pic>
        <p:nvPicPr>
          <p:cNvPr id="18" name="图片 17">
            <a:extLst>
              <a:ext uri="{FF2B5EF4-FFF2-40B4-BE49-F238E27FC236}">
                <a16:creationId xmlns:a16="http://schemas.microsoft.com/office/drawing/2014/main" id="{CC3D13F1-990C-1142-9D3E-3CBFEDE064D4}"/>
              </a:ext>
            </a:extLst>
          </p:cNvPr>
          <p:cNvPicPr>
            <a:picLocks noChangeAspect="1"/>
          </p:cNvPicPr>
          <p:nvPr/>
        </p:nvPicPr>
        <p:blipFill>
          <a:blip r:embed="rId3"/>
          <a:stretch>
            <a:fillRect/>
          </a:stretch>
        </p:blipFill>
        <p:spPr>
          <a:xfrm>
            <a:off x="6750687" y="3865640"/>
            <a:ext cx="4708839" cy="2227153"/>
          </a:xfrm>
          <a:prstGeom prst="rect">
            <a:avLst/>
          </a:prstGeom>
        </p:spPr>
      </p:pic>
    </p:spTree>
    <p:extLst>
      <p:ext uri="{BB962C8B-B14F-4D97-AF65-F5344CB8AC3E}">
        <p14:creationId xmlns:p14="http://schemas.microsoft.com/office/powerpoint/2010/main" val="1186550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object 2">
            <a:extLst>
              <a:ext uri="{FF2B5EF4-FFF2-40B4-BE49-F238E27FC236}">
                <a16:creationId xmlns:a16="http://schemas.microsoft.com/office/drawing/2014/main" id="{E64F4B41-1D50-4848-9860-062A23C63C72}"/>
              </a:ext>
            </a:extLst>
          </p:cNvPr>
          <p:cNvSpPr txBox="1"/>
          <p:nvPr/>
        </p:nvSpPr>
        <p:spPr>
          <a:xfrm>
            <a:off x="457199" y="381000"/>
            <a:ext cx="8807153"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知识图谱的表示学习</a:t>
            </a:r>
            <a:endParaRPr lang="zh-CN" altLang="en-US" sz="2800" b="1" spc="-5" dirty="0">
              <a:solidFill>
                <a:srgbClr val="C00000"/>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67891832-B19D-9D49-A17E-67C8A581C881}"/>
              </a:ext>
            </a:extLst>
          </p:cNvPr>
          <p:cNvSpPr txBox="1"/>
          <p:nvPr/>
        </p:nvSpPr>
        <p:spPr>
          <a:xfrm>
            <a:off x="3503311" y="2407443"/>
            <a:ext cx="1670524" cy="671514"/>
          </a:xfrm>
          <a:prstGeom prst="rect">
            <a:avLst/>
          </a:prstGeom>
          <a:solidFill>
            <a:schemeClr val="accent2"/>
          </a:solidFill>
          <a:ln>
            <a:solidFill>
              <a:schemeClr val="accent2"/>
            </a:solidFill>
          </a:ln>
        </p:spPr>
        <p:txBody>
          <a:bodyPr wrap="square" rtlCol="0">
            <a:spAutoFit/>
          </a:bodyPr>
          <a:lstStyle/>
          <a:p>
            <a:pPr algn="ctr"/>
            <a:r>
              <a:rPr lang="zh-CN" altLang="en-US" dirty="0">
                <a:solidFill>
                  <a:schemeClr val="bg1"/>
                </a:solidFill>
                <a:latin typeface="Microsoft YaHei" panose="020B0503020204020204" pitchFamily="34" charset="-122"/>
                <a:ea typeface="Microsoft YaHei" panose="020B0503020204020204" pitchFamily="34" charset="-122"/>
              </a:rPr>
              <a:t>归纳式知识图谱推理技术</a:t>
            </a:r>
          </a:p>
        </p:txBody>
      </p:sp>
      <p:sp>
        <p:nvSpPr>
          <p:cNvPr id="4" name="文本框 3">
            <a:extLst>
              <a:ext uri="{FF2B5EF4-FFF2-40B4-BE49-F238E27FC236}">
                <a16:creationId xmlns:a16="http://schemas.microsoft.com/office/drawing/2014/main" id="{50D6CBA6-7BCB-FA4F-898F-0BF54468B0FC}"/>
              </a:ext>
            </a:extLst>
          </p:cNvPr>
          <p:cNvSpPr txBox="1"/>
          <p:nvPr/>
        </p:nvSpPr>
        <p:spPr>
          <a:xfrm>
            <a:off x="609600" y="3954214"/>
            <a:ext cx="10472509" cy="846386"/>
          </a:xfrm>
          <a:prstGeom prst="rect">
            <a:avLst/>
          </a:prstGeom>
          <a:noFill/>
          <a:ln>
            <a:solidFill>
              <a:schemeClr val="tx1">
                <a:lumMod val="75000"/>
                <a:lumOff val="25000"/>
              </a:schemeClr>
            </a:solidFill>
            <a:prstDash val="sysDash"/>
          </a:ln>
        </p:spPr>
        <p:txBody>
          <a:bodyPr wrap="square" rtlCol="0">
            <a:spAutoFit/>
          </a:bodyPr>
          <a:lstStyle/>
          <a:p>
            <a:pPr algn="r"/>
            <a:r>
              <a:rPr lang="zh-CN" altLang="en-US" sz="1600" kern="0" dirty="0">
                <a:solidFill>
                  <a:srgbClr val="C00000"/>
                </a:solidFill>
                <a:latin typeface="STKaiti" panose="02010600040101010101" pitchFamily="2" charset="-122"/>
                <a:ea typeface="STKaiti" panose="02010600040101010101" pitchFamily="2" charset="-122"/>
              </a:rPr>
              <a:t>子图推理框架</a:t>
            </a:r>
            <a:r>
              <a:rPr lang="zh-CN" altLang="en-US" sz="1600" kern="0" dirty="0">
                <a:solidFill>
                  <a:schemeClr val="accent1"/>
                </a:solidFill>
                <a:latin typeface="STKaiti" panose="02010600040101010101" pitchFamily="2" charset="-122"/>
                <a:ea typeface="STKaiti" panose="02010600040101010101" pitchFamily="2" charset="-122"/>
              </a:rPr>
              <a:t>：基于知识图谱三元组的周围子图结构，挖掘知识图谱在补全方面的推理模式；</a:t>
            </a:r>
            <a:endParaRPr lang="en-US" altLang="zh-CN" sz="1600" kern="0" dirty="0">
              <a:solidFill>
                <a:schemeClr val="accent1"/>
              </a:solidFill>
              <a:latin typeface="STKaiti" panose="02010600040101010101" pitchFamily="2" charset="-122"/>
              <a:ea typeface="STKaiti" panose="02010600040101010101" pitchFamily="2" charset="-122"/>
            </a:endParaRPr>
          </a:p>
          <a:p>
            <a:pPr algn="just">
              <a:spcBef>
                <a:spcPts val="400"/>
              </a:spcBef>
            </a:pPr>
            <a:r>
              <a:rPr lang="en-US" altLang="zh-CN" sz="1400" kern="0" dirty="0">
                <a:solidFill>
                  <a:schemeClr val="accent1"/>
                </a:solidFill>
                <a:latin typeface="STKaiti" panose="02010600040101010101" pitchFamily="2" charset="-122"/>
                <a:ea typeface="STKaiti" panose="02010600040101010101" pitchFamily="2" charset="-122"/>
              </a:rPr>
              <a:t>1.</a:t>
            </a:r>
            <a:r>
              <a:rPr lang="zh-CN" altLang="en-US" sz="1400" kern="0" dirty="0">
                <a:solidFill>
                  <a:schemeClr val="accent1"/>
                </a:solidFill>
                <a:latin typeface="STKaiti" panose="02010600040101010101" pitchFamily="2" charset="-122"/>
                <a:ea typeface="STKaiti" panose="02010600040101010101" pitchFamily="2" charset="-122"/>
              </a:rPr>
              <a:t> 提出</a:t>
            </a:r>
            <a:r>
              <a:rPr lang="zh-CN" altLang="en-US" sz="1400" kern="0" dirty="0">
                <a:solidFill>
                  <a:srgbClr val="C00000"/>
                </a:solidFill>
                <a:latin typeface="STKaiti" panose="02010600040101010101" pitchFamily="2" charset="-122"/>
                <a:ea typeface="STKaiti" panose="02010600040101010101" pitchFamily="2" charset="-122"/>
              </a:rPr>
              <a:t>仅在知识图谱关系之间进行信息交互与传播</a:t>
            </a:r>
            <a:r>
              <a:rPr lang="zh-CN" altLang="en-US" sz="1400" kern="0" dirty="0">
                <a:solidFill>
                  <a:schemeClr val="accent1"/>
                </a:solidFill>
                <a:latin typeface="STKaiti" panose="02010600040101010101" pitchFamily="2" charset="-122"/>
                <a:ea typeface="STKaiti" panose="02010600040101010101" pitchFamily="2" charset="-122"/>
              </a:rPr>
              <a:t>，避免依赖图谱实体进行推理（应对新增实体）的同时，对于新增的关系，基于其周围邻居关系获取表示向量；</a:t>
            </a:r>
            <a:r>
              <a:rPr lang="en-US" altLang="zh-CN" sz="1400" kern="0" dirty="0">
                <a:solidFill>
                  <a:schemeClr val="accent1"/>
                </a:solidFill>
                <a:latin typeface="STKaiti" panose="02010600040101010101" pitchFamily="2" charset="-122"/>
                <a:ea typeface="STKaiti" panose="02010600040101010101" pitchFamily="2" charset="-122"/>
              </a:rPr>
              <a:t>2.</a:t>
            </a:r>
            <a:r>
              <a:rPr lang="zh-CN" altLang="en-US" sz="1400" kern="0" dirty="0">
                <a:solidFill>
                  <a:schemeClr val="accent1"/>
                </a:solidFill>
                <a:latin typeface="STKaiti" panose="02010600040101010101" pitchFamily="2" charset="-122"/>
                <a:ea typeface="STKaiti" panose="02010600040101010101" pitchFamily="2" charset="-122"/>
              </a:rPr>
              <a:t> 方法可融合</a:t>
            </a:r>
            <a:r>
              <a:rPr lang="zh-CN" altLang="en-US" sz="1400" kern="0" dirty="0">
                <a:solidFill>
                  <a:srgbClr val="C00000"/>
                </a:solidFill>
                <a:latin typeface="STKaiti" panose="02010600040101010101" pitchFamily="2" charset="-122"/>
                <a:ea typeface="STKaiti" panose="02010600040101010101" pitchFamily="2" charset="-122"/>
              </a:rPr>
              <a:t>知识图谱本体</a:t>
            </a:r>
            <a:r>
              <a:rPr lang="zh-CN" altLang="en-US" sz="1400" kern="0" dirty="0">
                <a:solidFill>
                  <a:schemeClr val="accent1"/>
                </a:solidFill>
                <a:latin typeface="STKaiti" panose="02010600040101010101" pitchFamily="2" charset="-122"/>
                <a:ea typeface="STKaiti" panose="02010600040101010101" pitchFamily="2" charset="-122"/>
              </a:rPr>
              <a:t>知识增强推理过程。</a:t>
            </a:r>
            <a:endParaRPr lang="en-US" altLang="zh-CN" sz="1400" kern="0" dirty="0">
              <a:solidFill>
                <a:schemeClr val="accent1"/>
              </a:solidFill>
              <a:latin typeface="STKaiti" panose="02010600040101010101" pitchFamily="2" charset="-122"/>
              <a:ea typeface="STKaiti" panose="02010600040101010101" pitchFamily="2" charset="-122"/>
            </a:endParaRPr>
          </a:p>
        </p:txBody>
      </p:sp>
      <p:sp>
        <p:nvSpPr>
          <p:cNvPr id="8" name="文本框 7">
            <a:extLst>
              <a:ext uri="{FF2B5EF4-FFF2-40B4-BE49-F238E27FC236}">
                <a16:creationId xmlns:a16="http://schemas.microsoft.com/office/drawing/2014/main" id="{D99D5BAC-9B13-BA4E-8CF1-F963FD9D1459}"/>
              </a:ext>
            </a:extLst>
          </p:cNvPr>
          <p:cNvSpPr txBox="1"/>
          <p:nvPr/>
        </p:nvSpPr>
        <p:spPr>
          <a:xfrm>
            <a:off x="685800" y="3581400"/>
            <a:ext cx="1926778" cy="646331"/>
          </a:xfrm>
          <a:prstGeom prst="rect">
            <a:avLst/>
          </a:prstGeom>
          <a:solidFill>
            <a:schemeClr val="bg1"/>
          </a:solidFill>
        </p:spPr>
        <p:txBody>
          <a:bodyPr wrap="square" rtlCol="0">
            <a:spAutoFit/>
          </a:bodyPr>
          <a:lstStyle/>
          <a:p>
            <a:pPr marL="342900" indent="-342900" algn="ctr">
              <a:buFont typeface="+mj-ea"/>
              <a:buAutoNum type="circleNumDbPlain" startAt="2"/>
            </a:pPr>
            <a:r>
              <a:rPr lang="zh-CN" altLang="en-US" sz="1800" u="sng" kern="0" dirty="0">
                <a:solidFill>
                  <a:srgbClr val="C00000"/>
                </a:solidFill>
                <a:latin typeface="STKaiti" panose="02010600040101010101" pitchFamily="2" charset="-122"/>
                <a:ea typeface="STKaiti" panose="02010600040101010101" pitchFamily="2" charset="-122"/>
              </a:rPr>
              <a:t>关系导向</a:t>
            </a:r>
            <a:r>
              <a:rPr lang="zh-CN" altLang="en-US" sz="1800" u="sng" kern="0" dirty="0">
                <a:latin typeface="STKaiti" panose="02010600040101010101" pitchFamily="2" charset="-122"/>
                <a:ea typeface="STKaiti" panose="02010600040101010101" pitchFamily="2" charset="-122"/>
              </a:rPr>
              <a:t>的图信息传播模型</a:t>
            </a:r>
          </a:p>
        </p:txBody>
      </p:sp>
      <p:sp>
        <p:nvSpPr>
          <p:cNvPr id="11" name="文本框 10">
            <a:extLst>
              <a:ext uri="{FF2B5EF4-FFF2-40B4-BE49-F238E27FC236}">
                <a16:creationId xmlns:a16="http://schemas.microsoft.com/office/drawing/2014/main" id="{181D8A86-7100-CA4E-A2CE-9FBDB18F8696}"/>
              </a:ext>
            </a:extLst>
          </p:cNvPr>
          <p:cNvSpPr txBox="1"/>
          <p:nvPr/>
        </p:nvSpPr>
        <p:spPr>
          <a:xfrm>
            <a:off x="10744200" y="4575097"/>
            <a:ext cx="1295398" cy="461665"/>
          </a:xfrm>
          <a:prstGeom prst="rect">
            <a:avLst/>
          </a:prstGeom>
          <a:solidFill>
            <a:srgbClr val="C00000"/>
          </a:solidFill>
        </p:spPr>
        <p:txBody>
          <a:bodyPr wrap="square" rtlCol="0">
            <a:spAutoFit/>
          </a:bodyPr>
          <a:lstStyle/>
          <a:p>
            <a:pPr algn="ctr"/>
            <a:r>
              <a:rPr kumimoji="1" lang="en-US" altLang="zh-CN" sz="1200" dirty="0">
                <a:solidFill>
                  <a:schemeClr val="bg1"/>
                </a:solidFill>
              </a:rPr>
              <a:t>CCF</a:t>
            </a:r>
            <a:r>
              <a:rPr kumimoji="1" lang="zh-CN" altLang="en-US" sz="1200" dirty="0">
                <a:solidFill>
                  <a:schemeClr val="bg1"/>
                </a:solidFill>
              </a:rPr>
              <a:t> </a:t>
            </a:r>
            <a:r>
              <a:rPr kumimoji="1" lang="en-US" altLang="zh-CN" sz="1200" dirty="0">
                <a:solidFill>
                  <a:schemeClr val="bg1"/>
                </a:solidFill>
              </a:rPr>
              <a:t>A</a:t>
            </a:r>
            <a:r>
              <a:rPr kumimoji="1" lang="zh-CN" altLang="en-US" sz="1200" dirty="0">
                <a:solidFill>
                  <a:schemeClr val="bg1"/>
                </a:solidFill>
              </a:rPr>
              <a:t>  </a:t>
            </a:r>
            <a:r>
              <a:rPr kumimoji="1" lang="en-US" altLang="zh-CN" sz="1200" dirty="0">
                <a:solidFill>
                  <a:schemeClr val="bg1"/>
                </a:solidFill>
              </a:rPr>
              <a:t>ICDE</a:t>
            </a:r>
            <a:r>
              <a:rPr kumimoji="1" lang="zh-CN" altLang="en-US" sz="1200" dirty="0">
                <a:solidFill>
                  <a:schemeClr val="bg1"/>
                </a:solidFill>
              </a:rPr>
              <a:t> </a:t>
            </a:r>
            <a:r>
              <a:rPr kumimoji="1" lang="en-US" altLang="zh-CN" sz="1200" dirty="0">
                <a:solidFill>
                  <a:schemeClr val="bg1"/>
                </a:solidFill>
              </a:rPr>
              <a:t>2023</a:t>
            </a:r>
            <a:r>
              <a:rPr kumimoji="1" lang="zh-CN" altLang="en-US" sz="1200" dirty="0">
                <a:solidFill>
                  <a:schemeClr val="bg1"/>
                </a:solidFill>
              </a:rPr>
              <a:t> 发表</a:t>
            </a:r>
          </a:p>
        </p:txBody>
      </p:sp>
      <p:sp>
        <p:nvSpPr>
          <p:cNvPr id="13" name="文本框 12">
            <a:extLst>
              <a:ext uri="{FF2B5EF4-FFF2-40B4-BE49-F238E27FC236}">
                <a16:creationId xmlns:a16="http://schemas.microsoft.com/office/drawing/2014/main" id="{E960F68F-B5DF-AC41-AD9A-7D0B00BC9BDC}"/>
              </a:ext>
            </a:extLst>
          </p:cNvPr>
          <p:cNvSpPr txBox="1"/>
          <p:nvPr/>
        </p:nvSpPr>
        <p:spPr>
          <a:xfrm>
            <a:off x="697025" y="1227223"/>
            <a:ext cx="2438399" cy="523220"/>
          </a:xfrm>
          <a:prstGeom prst="rect">
            <a:avLst/>
          </a:prstGeom>
          <a:ln w="1905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400" dirty="0">
                <a:ln w="0"/>
                <a:solidFill>
                  <a:schemeClr val="tx1"/>
                </a:solidFill>
                <a:latin typeface="KaiTi" panose="02010609060101010101" pitchFamily="49" charset="-122"/>
                <a:ea typeface="KaiTi" panose="02010609060101010101" pitchFamily="49" charset="-122"/>
              </a:rPr>
              <a:t>基于实体</a:t>
            </a:r>
            <a:r>
              <a:rPr lang="en-US" altLang="zh-CN" sz="1400" dirty="0">
                <a:ln w="0"/>
                <a:solidFill>
                  <a:schemeClr val="tx1"/>
                </a:solidFill>
                <a:latin typeface="KaiTi" panose="02010609060101010101" pitchFamily="49" charset="-122"/>
                <a:ea typeface="KaiTi" panose="02010609060101010101" pitchFamily="49" charset="-122"/>
              </a:rPr>
              <a:t>&amp;</a:t>
            </a:r>
            <a:r>
              <a:rPr lang="zh-CN" altLang="en-US" sz="1400" dirty="0">
                <a:ln w="0"/>
                <a:solidFill>
                  <a:schemeClr val="tx1"/>
                </a:solidFill>
                <a:latin typeface="KaiTi" panose="02010609060101010101" pitchFamily="49" charset="-122"/>
                <a:ea typeface="KaiTi" panose="02010609060101010101" pitchFamily="49" charset="-122"/>
              </a:rPr>
              <a:t>关系的向量表示推理新三元组（新知识）</a:t>
            </a:r>
          </a:p>
        </p:txBody>
      </p:sp>
      <p:sp>
        <p:nvSpPr>
          <p:cNvPr id="14" name="文本框 13">
            <a:extLst>
              <a:ext uri="{FF2B5EF4-FFF2-40B4-BE49-F238E27FC236}">
                <a16:creationId xmlns:a16="http://schemas.microsoft.com/office/drawing/2014/main" id="{C728BD83-B5EC-5D46-85C1-DFB231BB0BDD}"/>
              </a:ext>
            </a:extLst>
          </p:cNvPr>
          <p:cNvSpPr txBox="1"/>
          <p:nvPr/>
        </p:nvSpPr>
        <p:spPr>
          <a:xfrm>
            <a:off x="811323" y="1981200"/>
            <a:ext cx="2209800" cy="530915"/>
          </a:xfrm>
          <a:prstGeom prst="rect">
            <a:avLst/>
          </a:prstGeom>
          <a:ln w="1905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400" dirty="0">
                <a:ln w="0"/>
                <a:solidFill>
                  <a:schemeClr val="tx1"/>
                </a:solidFill>
                <a:latin typeface="KaiTi" panose="02010609060101010101" pitchFamily="49" charset="-122"/>
                <a:ea typeface="KaiTi" panose="02010609060101010101" pitchFamily="49" charset="-122"/>
              </a:rPr>
              <a:t>知识图谱表示学习模型</a:t>
            </a:r>
            <a:endParaRPr lang="en-US" altLang="zh-CN" sz="1400" dirty="0">
              <a:ln w="0"/>
              <a:solidFill>
                <a:schemeClr val="tx1"/>
              </a:solidFill>
              <a:latin typeface="KaiTi" panose="02010609060101010101" pitchFamily="49" charset="-122"/>
              <a:ea typeface="KaiTi" panose="02010609060101010101" pitchFamily="49" charset="-122"/>
            </a:endParaRPr>
          </a:p>
          <a:p>
            <a:pPr algn="ctr">
              <a:spcBef>
                <a:spcPts val="300"/>
              </a:spcBef>
              <a:spcAft>
                <a:spcPts val="300"/>
              </a:spcAft>
            </a:pPr>
            <a:r>
              <a:rPr lang="en-US" altLang="zh-CN" sz="1200" dirty="0" err="1">
                <a:ln w="0"/>
                <a:solidFill>
                  <a:schemeClr val="tx1"/>
                </a:solidFill>
                <a:latin typeface="Calibri" panose="020F0502020204030204" pitchFamily="34" charset="0"/>
                <a:ea typeface="Microsoft YaHei" panose="020B0503020204020204" pitchFamily="34" charset="-122"/>
                <a:cs typeface="Calibri" panose="020F0502020204030204" pitchFamily="34" charset="0"/>
              </a:rPr>
              <a:t>TransE</a:t>
            </a:r>
            <a:r>
              <a:rPr lang="en-US" altLang="zh-CN" sz="1200" dirty="0">
                <a:ln w="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lang="en-US" altLang="zh-CN" sz="1200" dirty="0" err="1">
                <a:ln w="0"/>
                <a:solidFill>
                  <a:schemeClr val="tx1"/>
                </a:solidFill>
                <a:latin typeface="Calibri" panose="020F0502020204030204" pitchFamily="34" charset="0"/>
                <a:ea typeface="Microsoft YaHei" panose="020B0503020204020204" pitchFamily="34" charset="-122"/>
                <a:cs typeface="Calibri" panose="020F0502020204030204" pitchFamily="34" charset="0"/>
              </a:rPr>
              <a:t>DistMult</a:t>
            </a:r>
            <a:r>
              <a:rPr lang="en-US" altLang="zh-CN" sz="1200" dirty="0">
                <a:ln w="0"/>
                <a:solidFill>
                  <a:schemeClr val="tx1"/>
                </a:solidFill>
                <a:latin typeface="Calibri" panose="020F0502020204030204" pitchFamily="34" charset="0"/>
                <a:ea typeface="Microsoft YaHei" panose="020B0503020204020204" pitchFamily="34" charset="-122"/>
                <a:cs typeface="Calibri" panose="020F0502020204030204" pitchFamily="34" charset="0"/>
              </a:rPr>
              <a:t>,</a:t>
            </a:r>
            <a:r>
              <a:rPr lang="zh-CN" altLang="en-US" sz="1200" dirty="0">
                <a:ln w="0"/>
                <a:solidFill>
                  <a:schemeClr val="tx1"/>
                </a:solidFill>
                <a:latin typeface="Calibri" panose="020F0502020204030204" pitchFamily="34" charset="0"/>
                <a:ea typeface="Microsoft YaHei" panose="020B0503020204020204" pitchFamily="34" charset="-122"/>
                <a:cs typeface="Calibri" panose="020F0502020204030204" pitchFamily="34" charset="0"/>
              </a:rPr>
              <a:t> </a:t>
            </a:r>
            <a:r>
              <a:rPr lang="en-US" altLang="zh-CN" sz="1200" dirty="0" err="1">
                <a:ln w="0"/>
                <a:solidFill>
                  <a:schemeClr val="tx1"/>
                </a:solidFill>
                <a:latin typeface="Calibri" panose="020F0502020204030204" pitchFamily="34" charset="0"/>
                <a:ea typeface="Microsoft YaHei" panose="020B0503020204020204" pitchFamily="34" charset="-122"/>
                <a:cs typeface="Calibri" panose="020F0502020204030204" pitchFamily="34" charset="0"/>
              </a:rPr>
              <a:t>RotatE</a:t>
            </a:r>
            <a:endParaRPr lang="en-US" altLang="zh-CN" sz="1200" dirty="0">
              <a:ln w="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2" name="右箭头 1">
            <a:extLst>
              <a:ext uri="{FF2B5EF4-FFF2-40B4-BE49-F238E27FC236}">
                <a16:creationId xmlns:a16="http://schemas.microsoft.com/office/drawing/2014/main" id="{110C0E23-D689-6441-B9F8-DD11A4062002}"/>
              </a:ext>
            </a:extLst>
          </p:cNvPr>
          <p:cNvSpPr/>
          <p:nvPr/>
        </p:nvSpPr>
        <p:spPr>
          <a:xfrm rot="5400000">
            <a:off x="1776527" y="1803464"/>
            <a:ext cx="167755" cy="151012"/>
          </a:xfrm>
          <a:prstGeom prst="rightArrow">
            <a:avLst/>
          </a:prstGeom>
          <a:solidFill>
            <a:schemeClr val="accent2">
              <a:alpha val="45000"/>
            </a:schemeClr>
          </a:solidFill>
          <a:ln w="127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FD654412-3F11-7C47-BD7F-29E16062B31A}"/>
              </a:ext>
            </a:extLst>
          </p:cNvPr>
          <p:cNvSpPr/>
          <p:nvPr/>
        </p:nvSpPr>
        <p:spPr>
          <a:xfrm rot="5400000">
            <a:off x="1776527" y="2566485"/>
            <a:ext cx="167755" cy="151012"/>
          </a:xfrm>
          <a:prstGeom prst="rightArrow">
            <a:avLst/>
          </a:prstGeom>
          <a:solidFill>
            <a:schemeClr val="accent2">
              <a:alpha val="45000"/>
            </a:schemeClr>
          </a:solidFill>
          <a:ln w="127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86591B6-8A95-2147-AC54-BD94763CF193}"/>
              </a:ext>
            </a:extLst>
          </p:cNvPr>
          <p:cNvSpPr txBox="1"/>
          <p:nvPr/>
        </p:nvSpPr>
        <p:spPr>
          <a:xfrm>
            <a:off x="533400" y="2743200"/>
            <a:ext cx="2660054" cy="523220"/>
          </a:xfrm>
          <a:prstGeom prst="rect">
            <a:avLst/>
          </a:prstGeom>
          <a:ln w="1905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400" dirty="0">
                <a:ln w="0"/>
                <a:solidFill>
                  <a:schemeClr val="tx1"/>
                </a:solidFill>
                <a:latin typeface="KaiTi" panose="02010609060101010101" pitchFamily="49" charset="-122"/>
                <a:ea typeface="KaiTi" panose="02010609060101010101" pitchFamily="49" charset="-122"/>
              </a:rPr>
              <a:t>知识图谱的</a:t>
            </a:r>
            <a:r>
              <a:rPr lang="zh-CN" altLang="en-US" sz="1400" dirty="0">
                <a:ln w="0"/>
                <a:solidFill>
                  <a:srgbClr val="C00000"/>
                </a:solidFill>
                <a:latin typeface="KaiTi" panose="02010609060101010101" pitchFamily="49" charset="-122"/>
                <a:ea typeface="KaiTi" panose="02010609060101010101" pitchFamily="49" charset="-122"/>
              </a:rPr>
              <a:t>演化</a:t>
            </a:r>
            <a:r>
              <a:rPr lang="zh-CN" altLang="en-US" sz="1400" dirty="0">
                <a:ln w="0"/>
                <a:solidFill>
                  <a:schemeClr val="tx1"/>
                </a:solidFill>
                <a:latin typeface="KaiTi" panose="02010609060101010101" pitchFamily="49" charset="-122"/>
                <a:ea typeface="KaiTi" panose="02010609060101010101" pitchFamily="49" charset="-122"/>
              </a:rPr>
              <a:t>特性：如何处理持续新增的实体或关系？</a:t>
            </a:r>
            <a:endParaRPr lang="en-US" altLang="zh-CN" sz="1400" dirty="0">
              <a:ln w="0"/>
              <a:solidFill>
                <a:schemeClr val="tx1"/>
              </a:solidFill>
              <a:latin typeface="KaiTi" panose="02010609060101010101" pitchFamily="49" charset="-122"/>
              <a:ea typeface="KaiTi" panose="02010609060101010101" pitchFamily="49" charset="-122"/>
            </a:endParaRPr>
          </a:p>
        </p:txBody>
      </p:sp>
      <p:sp>
        <p:nvSpPr>
          <p:cNvPr id="18" name="文本框 17">
            <a:extLst>
              <a:ext uri="{FF2B5EF4-FFF2-40B4-BE49-F238E27FC236}">
                <a16:creationId xmlns:a16="http://schemas.microsoft.com/office/drawing/2014/main" id="{57D2B7F5-6446-EC47-86DD-B82ED8278ECB}"/>
              </a:ext>
            </a:extLst>
          </p:cNvPr>
          <p:cNvSpPr txBox="1"/>
          <p:nvPr/>
        </p:nvSpPr>
        <p:spPr>
          <a:xfrm>
            <a:off x="3269654" y="1438695"/>
            <a:ext cx="1930115" cy="553998"/>
          </a:xfrm>
          <a:prstGeom prst="rect">
            <a:avLst/>
          </a:prstGeom>
          <a:noFill/>
        </p:spPr>
        <p:txBody>
          <a:bodyPr wrap="square">
            <a:spAutoFit/>
          </a:bodyPr>
          <a:lstStyle/>
          <a:p>
            <a:pPr algn="ctr"/>
            <a:r>
              <a:rPr lang="zh-CN" altLang="en-US" sz="1500" i="1" dirty="0">
                <a:ln w="0"/>
                <a:solidFill>
                  <a:srgbClr val="C00000"/>
                </a:solidFill>
                <a:latin typeface="KaiTi" panose="02010609060101010101" pitchFamily="49" charset="-122"/>
                <a:ea typeface="KaiTi" panose="02010609060101010101" pitchFamily="49" charset="-122"/>
              </a:rPr>
              <a:t>持续地重复</a:t>
            </a:r>
            <a:r>
              <a:rPr lang="zh-CN" altLang="en-US" sz="1500" i="1" dirty="0">
                <a:ln w="0"/>
                <a:solidFill>
                  <a:schemeClr val="tx1"/>
                </a:solidFill>
                <a:latin typeface="KaiTi" panose="02010609060101010101" pitchFamily="49" charset="-122"/>
                <a:ea typeface="KaiTi" panose="02010609060101010101" pitchFamily="49" charset="-122"/>
              </a:rPr>
              <a:t>训练模型并不现实</a:t>
            </a:r>
            <a:r>
              <a:rPr lang="zh-CN" altLang="en-US" sz="1500" i="1" dirty="0">
                <a:ln w="0"/>
                <a:latin typeface="KaiTi" panose="02010609060101010101" pitchFamily="49" charset="-122"/>
                <a:ea typeface="KaiTi" panose="02010609060101010101" pitchFamily="49" charset="-122"/>
              </a:rPr>
              <a:t>！！！</a:t>
            </a:r>
            <a:endParaRPr lang="en-US" altLang="zh-CN" sz="1500" i="1" dirty="0">
              <a:ln w="0"/>
              <a:solidFill>
                <a:schemeClr val="tx1"/>
              </a:solidFill>
              <a:latin typeface="KaiTi" panose="02010609060101010101" pitchFamily="49" charset="-122"/>
              <a:ea typeface="KaiTi" panose="02010609060101010101" pitchFamily="49" charset="-122"/>
            </a:endParaRPr>
          </a:p>
        </p:txBody>
      </p:sp>
      <p:sp>
        <p:nvSpPr>
          <p:cNvPr id="25" name="文本框 24">
            <a:extLst>
              <a:ext uri="{FF2B5EF4-FFF2-40B4-BE49-F238E27FC236}">
                <a16:creationId xmlns:a16="http://schemas.microsoft.com/office/drawing/2014/main" id="{D55DFFA8-6BD0-974B-8D5D-A6C72C0CD67D}"/>
              </a:ext>
            </a:extLst>
          </p:cNvPr>
          <p:cNvSpPr txBox="1"/>
          <p:nvPr/>
        </p:nvSpPr>
        <p:spPr>
          <a:xfrm>
            <a:off x="9643393" y="2687841"/>
            <a:ext cx="1655332" cy="461665"/>
          </a:xfrm>
          <a:prstGeom prst="rect">
            <a:avLst/>
          </a:prstGeom>
          <a:solidFill>
            <a:srgbClr val="C00000"/>
          </a:solidFill>
        </p:spPr>
        <p:txBody>
          <a:bodyPr wrap="square" rtlCol="0">
            <a:spAutoFit/>
          </a:bodyPr>
          <a:lstStyle/>
          <a:p>
            <a:pPr algn="ctr"/>
            <a:r>
              <a:rPr kumimoji="1" lang="en-US" altLang="zh-CN" sz="1200" dirty="0">
                <a:solidFill>
                  <a:schemeClr val="bg1"/>
                </a:solidFill>
              </a:rPr>
              <a:t>CCF</a:t>
            </a:r>
            <a:r>
              <a:rPr kumimoji="1" lang="zh-CN" altLang="en-US" sz="1200" dirty="0">
                <a:solidFill>
                  <a:schemeClr val="bg1"/>
                </a:solidFill>
              </a:rPr>
              <a:t> </a:t>
            </a:r>
            <a:r>
              <a:rPr kumimoji="1" lang="en-US" altLang="zh-CN" sz="1200" dirty="0">
                <a:solidFill>
                  <a:schemeClr val="bg1"/>
                </a:solidFill>
              </a:rPr>
              <a:t>A</a:t>
            </a:r>
            <a:r>
              <a:rPr kumimoji="1" lang="zh-CN" altLang="en-US" sz="1200" dirty="0">
                <a:solidFill>
                  <a:schemeClr val="bg1"/>
                </a:solidFill>
              </a:rPr>
              <a:t> </a:t>
            </a:r>
            <a:r>
              <a:rPr kumimoji="1" lang="en-US" altLang="zh-CN" sz="1200" dirty="0">
                <a:solidFill>
                  <a:schemeClr val="bg1"/>
                </a:solidFill>
              </a:rPr>
              <a:t>WWW 2021, KDD 2022</a:t>
            </a:r>
            <a:r>
              <a:rPr kumimoji="1" lang="zh-CN" altLang="en-US" sz="1200" dirty="0">
                <a:solidFill>
                  <a:schemeClr val="bg1"/>
                </a:solidFill>
              </a:rPr>
              <a:t> 发表</a:t>
            </a:r>
          </a:p>
        </p:txBody>
      </p:sp>
      <p:pic>
        <p:nvPicPr>
          <p:cNvPr id="22" name="图片 21">
            <a:extLst>
              <a:ext uri="{FF2B5EF4-FFF2-40B4-BE49-F238E27FC236}">
                <a16:creationId xmlns:a16="http://schemas.microsoft.com/office/drawing/2014/main" id="{7F6FF79A-8131-9940-A054-4DB3DD0EB07C}"/>
              </a:ext>
            </a:extLst>
          </p:cNvPr>
          <p:cNvPicPr>
            <a:picLocks noChangeAspect="1"/>
          </p:cNvPicPr>
          <p:nvPr/>
        </p:nvPicPr>
        <p:blipFill>
          <a:blip r:embed="rId2"/>
          <a:stretch>
            <a:fillRect/>
          </a:stretch>
        </p:blipFill>
        <p:spPr>
          <a:xfrm>
            <a:off x="5481970" y="1281197"/>
            <a:ext cx="3657511" cy="2224003"/>
          </a:xfrm>
          <a:prstGeom prst="rect">
            <a:avLst/>
          </a:prstGeom>
        </p:spPr>
      </p:pic>
      <p:sp>
        <p:nvSpPr>
          <p:cNvPr id="26" name="圆角矩形 25">
            <a:extLst>
              <a:ext uri="{FF2B5EF4-FFF2-40B4-BE49-F238E27FC236}">
                <a16:creationId xmlns:a16="http://schemas.microsoft.com/office/drawing/2014/main" id="{6202E3DD-5F92-5B48-AC46-7CFB28EAF379}"/>
              </a:ext>
            </a:extLst>
          </p:cNvPr>
          <p:cNvSpPr/>
          <p:nvPr/>
        </p:nvSpPr>
        <p:spPr>
          <a:xfrm>
            <a:off x="411780" y="1066800"/>
            <a:ext cx="4922220" cy="2362200"/>
          </a:xfrm>
          <a:prstGeom prst="roundRect">
            <a:avLst>
              <a:gd name="adj" fmla="val 5157"/>
            </a:avLst>
          </a:prstGeom>
          <a:noFill/>
          <a:ln w="15875">
            <a:solidFill>
              <a:srgbClr val="7C8CA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C4EE685C-9EBC-C543-AE35-4E49EEFDF31C}"/>
              </a:ext>
            </a:extLst>
          </p:cNvPr>
          <p:cNvSpPr txBox="1"/>
          <p:nvPr/>
        </p:nvSpPr>
        <p:spPr>
          <a:xfrm>
            <a:off x="8792891" y="1219200"/>
            <a:ext cx="3096529" cy="1169551"/>
          </a:xfrm>
          <a:prstGeom prst="rect">
            <a:avLst/>
          </a:prstGeom>
          <a:noFill/>
          <a:ln>
            <a:solidFill>
              <a:schemeClr val="tx1">
                <a:lumMod val="75000"/>
                <a:lumOff val="25000"/>
              </a:schemeClr>
            </a:solidFill>
            <a:prstDash val="sysDash"/>
          </a:ln>
        </p:spPr>
        <p:txBody>
          <a:bodyPr wrap="square" rtlCol="0">
            <a:spAutoFit/>
          </a:bodyPr>
          <a:lstStyle/>
          <a:p>
            <a:pPr algn="just">
              <a:spcBef>
                <a:spcPts val="2000"/>
              </a:spcBef>
            </a:pPr>
            <a:endParaRPr lang="en-US" altLang="zh-CN" sz="1400" kern="0" dirty="0">
              <a:solidFill>
                <a:schemeClr val="accent1"/>
              </a:solidFill>
              <a:latin typeface="STKaiti" panose="02010600040101010101" pitchFamily="2" charset="-122"/>
              <a:ea typeface="STKaiti" panose="02010600040101010101" pitchFamily="2" charset="-122"/>
            </a:endParaRPr>
          </a:p>
          <a:p>
            <a:pPr algn="just"/>
            <a:r>
              <a:rPr lang="zh-CN" altLang="en-US" sz="1400" kern="0" dirty="0">
                <a:solidFill>
                  <a:schemeClr val="accent1"/>
                </a:solidFill>
                <a:latin typeface="STKaiti" panose="02010600040101010101" pitchFamily="2" charset="-122"/>
                <a:ea typeface="STKaiti" panose="02010600040101010101" pitchFamily="2" charset="-122"/>
              </a:rPr>
              <a:t>应对推理时新出现的关系：基于关系的外部描述信息如</a:t>
            </a:r>
            <a:r>
              <a:rPr lang="zh-CN" altLang="en-US" sz="1400" kern="0" dirty="0">
                <a:solidFill>
                  <a:srgbClr val="C00000"/>
                </a:solidFill>
                <a:latin typeface="STKaiti" panose="02010600040101010101" pitchFamily="2" charset="-122"/>
                <a:ea typeface="STKaiti" panose="02010600040101010101" pitchFamily="2" charset="-122"/>
              </a:rPr>
              <a:t>文本、本体约束</a:t>
            </a:r>
            <a:r>
              <a:rPr lang="zh-CN" altLang="en-US" sz="1400" kern="0" dirty="0">
                <a:solidFill>
                  <a:schemeClr val="accent1"/>
                </a:solidFill>
                <a:latin typeface="STKaiti" panose="02010600040101010101" pitchFamily="2" charset="-122"/>
                <a:ea typeface="STKaiti" panose="02010600040101010101" pitchFamily="2" charset="-122"/>
              </a:rPr>
              <a:t>等，结合生成模型如</a:t>
            </a:r>
            <a:r>
              <a:rPr lang="zh-CN" altLang="en-US" sz="1400" kern="0" dirty="0">
                <a:solidFill>
                  <a:srgbClr val="C00000"/>
                </a:solidFill>
                <a:latin typeface="STKaiti" panose="02010600040101010101" pitchFamily="2" charset="-122"/>
                <a:ea typeface="STKaiti" panose="02010600040101010101" pitchFamily="2" charset="-122"/>
              </a:rPr>
              <a:t>生成对抗网络</a:t>
            </a:r>
            <a:r>
              <a:rPr lang="zh-CN" altLang="en-US" sz="1400" kern="0" dirty="0">
                <a:solidFill>
                  <a:schemeClr val="accent1"/>
                </a:solidFill>
                <a:latin typeface="STKaiti" panose="02010600040101010101" pitchFamily="2" charset="-122"/>
                <a:ea typeface="STKaiti" panose="02010600040101010101" pitchFamily="2" charset="-122"/>
              </a:rPr>
              <a:t>，生成缺失的关系向量</a:t>
            </a:r>
            <a:endParaRPr lang="en-US" altLang="zh-CN" sz="1400" kern="0" dirty="0">
              <a:solidFill>
                <a:schemeClr val="accent1"/>
              </a:solidFill>
              <a:latin typeface="STKaiti" panose="02010600040101010101" pitchFamily="2" charset="-122"/>
              <a:ea typeface="STKaiti" panose="02010600040101010101" pitchFamily="2" charset="-122"/>
            </a:endParaRPr>
          </a:p>
        </p:txBody>
      </p:sp>
      <p:pic>
        <p:nvPicPr>
          <p:cNvPr id="28" name="图片 27">
            <a:extLst>
              <a:ext uri="{FF2B5EF4-FFF2-40B4-BE49-F238E27FC236}">
                <a16:creationId xmlns:a16="http://schemas.microsoft.com/office/drawing/2014/main" id="{9949DC30-841D-7A47-8B84-118CFE7547E7}"/>
              </a:ext>
            </a:extLst>
          </p:cNvPr>
          <p:cNvPicPr>
            <a:picLocks noChangeAspect="1"/>
          </p:cNvPicPr>
          <p:nvPr/>
        </p:nvPicPr>
        <p:blipFill>
          <a:blip r:embed="rId3"/>
          <a:stretch>
            <a:fillRect/>
          </a:stretch>
        </p:blipFill>
        <p:spPr>
          <a:xfrm>
            <a:off x="609600" y="4892877"/>
            <a:ext cx="11153917" cy="1889545"/>
          </a:xfrm>
          <a:prstGeom prst="rect">
            <a:avLst/>
          </a:prstGeom>
        </p:spPr>
      </p:pic>
      <p:sp>
        <p:nvSpPr>
          <p:cNvPr id="24" name="文本框 23">
            <a:extLst>
              <a:ext uri="{FF2B5EF4-FFF2-40B4-BE49-F238E27FC236}">
                <a16:creationId xmlns:a16="http://schemas.microsoft.com/office/drawing/2014/main" id="{A342BEE6-DB52-CD4A-9CCF-4566F4F09058}"/>
              </a:ext>
            </a:extLst>
          </p:cNvPr>
          <p:cNvSpPr txBox="1"/>
          <p:nvPr/>
        </p:nvSpPr>
        <p:spPr>
          <a:xfrm>
            <a:off x="8091313" y="1068050"/>
            <a:ext cx="4100687" cy="369332"/>
          </a:xfrm>
          <a:prstGeom prst="rect">
            <a:avLst/>
          </a:prstGeom>
          <a:solidFill>
            <a:schemeClr val="bg1"/>
          </a:solidFill>
        </p:spPr>
        <p:txBody>
          <a:bodyPr wrap="square" rtlCol="0">
            <a:spAutoFit/>
          </a:bodyPr>
          <a:lstStyle/>
          <a:p>
            <a:pPr marL="342900" indent="-342900" algn="ctr">
              <a:buFont typeface="+mj-ea"/>
              <a:buAutoNum type="circleNumDbPlain"/>
            </a:pPr>
            <a:r>
              <a:rPr lang="zh-CN" altLang="en-US" u="sng" kern="0" dirty="0">
                <a:latin typeface="STKaiti" panose="02010600040101010101" pitchFamily="2" charset="-122"/>
                <a:ea typeface="STKaiti" panose="02010600040101010101" pitchFamily="2" charset="-122"/>
              </a:rPr>
              <a:t>基于</a:t>
            </a:r>
            <a:r>
              <a:rPr lang="zh-CN" altLang="en-US" u="sng" kern="0" dirty="0">
                <a:solidFill>
                  <a:srgbClr val="C00000"/>
                </a:solidFill>
                <a:latin typeface="STKaiti" panose="02010600040101010101" pitchFamily="2" charset="-122"/>
                <a:ea typeface="STKaiti" panose="02010600040101010101" pitchFamily="2" charset="-122"/>
              </a:rPr>
              <a:t>外部信息</a:t>
            </a:r>
            <a:r>
              <a:rPr lang="zh-CN" altLang="en-US" u="sng" kern="0" dirty="0">
                <a:latin typeface="STKaiti" panose="02010600040101010101" pitchFamily="2" charset="-122"/>
                <a:ea typeface="STKaiti" panose="02010600040101010101" pitchFamily="2" charset="-122"/>
              </a:rPr>
              <a:t>的关系</a:t>
            </a:r>
            <a:r>
              <a:rPr lang="zh-CN" altLang="en-US" u="sng" kern="0" dirty="0">
                <a:solidFill>
                  <a:srgbClr val="C00000"/>
                </a:solidFill>
                <a:latin typeface="STKaiti" panose="02010600040101010101" pitchFamily="2" charset="-122"/>
                <a:ea typeface="STKaiti" panose="02010600040101010101" pitchFamily="2" charset="-122"/>
              </a:rPr>
              <a:t>生成</a:t>
            </a:r>
            <a:r>
              <a:rPr lang="zh-CN" altLang="en-US" u="sng" kern="0" dirty="0">
                <a:latin typeface="STKaiti" panose="02010600040101010101" pitchFamily="2" charset="-122"/>
                <a:ea typeface="STKaiti" panose="02010600040101010101" pitchFamily="2" charset="-122"/>
              </a:rPr>
              <a:t>模型</a:t>
            </a:r>
            <a:endParaRPr lang="zh-CN" altLang="en-US" sz="1800" u="sng" kern="0" dirty="0">
              <a:latin typeface="STKaiti" panose="02010600040101010101" pitchFamily="2" charset="-122"/>
              <a:ea typeface="STKaiti" panose="02010600040101010101" pitchFamily="2" charset="-122"/>
            </a:endParaRPr>
          </a:p>
        </p:txBody>
      </p:sp>
    </p:spTree>
    <p:extLst>
      <p:ext uri="{BB962C8B-B14F-4D97-AF65-F5344CB8AC3E}">
        <p14:creationId xmlns:p14="http://schemas.microsoft.com/office/powerpoint/2010/main" val="151251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7891832-B19D-9D49-A17E-67C8A581C881}"/>
              </a:ext>
            </a:extLst>
          </p:cNvPr>
          <p:cNvSpPr txBox="1"/>
          <p:nvPr/>
        </p:nvSpPr>
        <p:spPr>
          <a:xfrm>
            <a:off x="395747" y="1143000"/>
            <a:ext cx="4943349" cy="369332"/>
          </a:xfrm>
          <a:prstGeom prst="rect">
            <a:avLst/>
          </a:prstGeom>
          <a:solidFill>
            <a:schemeClr val="accent2"/>
          </a:solidFill>
          <a:ln>
            <a:solidFill>
              <a:schemeClr val="accent2"/>
            </a:solidFill>
          </a:ln>
        </p:spPr>
        <p:txBody>
          <a:bodyPr wrap="square" rtlCol="0">
            <a:sp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知识图谱驱动的小样本</a:t>
            </a:r>
            <a:r>
              <a:rPr lang="en-US" altLang="zh-CN" sz="1800" dirty="0">
                <a:solidFill>
                  <a:schemeClr val="bg1"/>
                </a:solidFill>
                <a:latin typeface="Microsoft YaHei" panose="020B0503020204020204" pitchFamily="34" charset="-122"/>
                <a:ea typeface="Microsoft YaHei" panose="020B0503020204020204" pitchFamily="34" charset="-122"/>
              </a:rPr>
              <a:t>/</a:t>
            </a:r>
            <a:r>
              <a:rPr lang="zh-CN" altLang="en-US" sz="1800" dirty="0">
                <a:solidFill>
                  <a:schemeClr val="bg1"/>
                </a:solidFill>
                <a:latin typeface="Microsoft YaHei" panose="020B0503020204020204" pitchFamily="34" charset="-122"/>
                <a:ea typeface="Microsoft YaHei" panose="020B0503020204020204" pitchFamily="34" charset="-122"/>
              </a:rPr>
              <a:t>零样本</a:t>
            </a:r>
            <a:r>
              <a:rPr lang="zh-CN" altLang="en-US" dirty="0">
                <a:solidFill>
                  <a:schemeClr val="bg1"/>
                </a:solidFill>
                <a:latin typeface="Microsoft YaHei" panose="020B0503020204020204" pitchFamily="34" charset="-122"/>
                <a:ea typeface="Microsoft YaHei" panose="020B0503020204020204" pitchFamily="34" charset="-122"/>
              </a:rPr>
              <a:t>迁移</a:t>
            </a:r>
            <a:r>
              <a:rPr lang="zh-CN" altLang="en-US" sz="1800" dirty="0">
                <a:solidFill>
                  <a:schemeClr val="bg1"/>
                </a:solidFill>
                <a:latin typeface="Microsoft YaHei" panose="020B0503020204020204" pitchFamily="34" charset="-122"/>
                <a:ea typeface="Microsoft YaHei" panose="020B0503020204020204" pitchFamily="34" charset="-122"/>
              </a:rPr>
              <a:t>学习</a:t>
            </a:r>
          </a:p>
        </p:txBody>
      </p:sp>
      <p:pic>
        <p:nvPicPr>
          <p:cNvPr id="4" name="图片 3">
            <a:extLst>
              <a:ext uri="{FF2B5EF4-FFF2-40B4-BE49-F238E27FC236}">
                <a16:creationId xmlns:a16="http://schemas.microsoft.com/office/drawing/2014/main" id="{E35906AA-3918-B644-A93A-1208CDF004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5303" y="1734234"/>
            <a:ext cx="5034296" cy="2478777"/>
          </a:xfrm>
          <a:prstGeom prst="rect">
            <a:avLst/>
          </a:prstGeom>
        </p:spPr>
      </p:pic>
      <p:sp>
        <p:nvSpPr>
          <p:cNvPr id="5" name="矩形 4">
            <a:extLst>
              <a:ext uri="{FF2B5EF4-FFF2-40B4-BE49-F238E27FC236}">
                <a16:creationId xmlns:a16="http://schemas.microsoft.com/office/drawing/2014/main" id="{9635D7C2-4C54-A94D-A1C7-CB0291A05B84}"/>
              </a:ext>
            </a:extLst>
          </p:cNvPr>
          <p:cNvSpPr/>
          <p:nvPr/>
        </p:nvSpPr>
        <p:spPr>
          <a:xfrm>
            <a:off x="395747" y="4325034"/>
            <a:ext cx="4913852" cy="11449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a:lnSpc>
                <a:spcPct val="125000"/>
              </a:lnSpc>
              <a:buFont typeface="Arial" panose="020B0604020202020204" pitchFamily="34" charset="0"/>
              <a:buChar char="•"/>
            </a:pPr>
            <a:r>
              <a:rPr lang="zh-CN" altLang="en-US"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少样本</a:t>
            </a:r>
            <a:r>
              <a:rPr lang="en-US" altLang="zh-CN"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 (</a:t>
            </a:r>
            <a:r>
              <a:rPr lang="en-US" altLang="zh-CN" sz="1400" dirty="0">
                <a:solidFill>
                  <a:schemeClr val="tx1">
                    <a:lumMod val="85000"/>
                    <a:lumOff val="15000"/>
                  </a:schemeClr>
                </a:solidFill>
                <a:latin typeface="Calibri" panose="020F0502020204030204" pitchFamily="34" charset="0"/>
                <a:ea typeface="KaiTi" panose="02010609060101010101" pitchFamily="49" charset="-122"/>
                <a:cs typeface="Calibri" panose="020F0502020204030204" pitchFamily="34" charset="0"/>
              </a:rPr>
              <a:t>Few-shot Learning</a:t>
            </a:r>
            <a:r>
              <a:rPr lang="en-US" altLang="zh-CN"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a:t>
            </a:r>
            <a:r>
              <a:rPr lang="zh-CN" altLang="en-US"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：如何在</a:t>
            </a:r>
            <a:r>
              <a:rPr lang="zh-CN" altLang="en-US" sz="1400" dirty="0">
                <a:solidFill>
                  <a:srgbClr val="C00000"/>
                </a:solidFill>
                <a:latin typeface="KaiTi" panose="02010609060101010101" pitchFamily="49" charset="-122"/>
                <a:ea typeface="KaiTi" panose="02010609060101010101" pitchFamily="49" charset="-122"/>
                <a:cs typeface="Calibri" panose="020F0502020204030204" pitchFamily="34" charset="0"/>
              </a:rPr>
              <a:t>样本量极少</a:t>
            </a:r>
            <a:r>
              <a:rPr lang="zh-CN" altLang="en-US"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的情况下训练模型并预测</a:t>
            </a:r>
            <a:endParaRPr lang="en-US" altLang="zh-CN"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endParaRPr>
          </a:p>
          <a:p>
            <a:pPr marL="128588" indent="-128588">
              <a:lnSpc>
                <a:spcPct val="125000"/>
              </a:lnSpc>
              <a:buFont typeface="Arial" panose="020B0604020202020204" pitchFamily="34" charset="0"/>
              <a:buChar char="•"/>
            </a:pPr>
            <a:r>
              <a:rPr lang="zh-CN" altLang="en-US"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零样本</a:t>
            </a:r>
            <a:r>
              <a:rPr lang="en-US" altLang="zh-CN"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 (</a:t>
            </a:r>
            <a:r>
              <a:rPr lang="en-US" altLang="zh-CN" sz="1400" dirty="0">
                <a:solidFill>
                  <a:schemeClr val="tx1">
                    <a:lumMod val="85000"/>
                    <a:lumOff val="15000"/>
                  </a:schemeClr>
                </a:solidFill>
                <a:latin typeface="Calibri" panose="020F0502020204030204" pitchFamily="34" charset="0"/>
                <a:ea typeface="KaiTi" panose="02010609060101010101" pitchFamily="49" charset="-122"/>
                <a:cs typeface="Calibri" panose="020F0502020204030204" pitchFamily="34" charset="0"/>
              </a:rPr>
              <a:t>Zero-shot Learning</a:t>
            </a:r>
            <a:r>
              <a:rPr lang="en-US" altLang="zh-CN"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a:t>
            </a:r>
            <a:r>
              <a:rPr lang="zh-CN" altLang="en-US"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：如何在</a:t>
            </a:r>
            <a:r>
              <a:rPr lang="zh-CN" altLang="en-US" sz="1400" dirty="0">
                <a:solidFill>
                  <a:srgbClr val="C00000"/>
                </a:solidFill>
                <a:latin typeface="KaiTi" panose="02010609060101010101" pitchFamily="49" charset="-122"/>
                <a:ea typeface="KaiTi" panose="02010609060101010101" pitchFamily="49" charset="-122"/>
                <a:cs typeface="Calibri" panose="020F0502020204030204" pitchFamily="34" charset="0"/>
              </a:rPr>
              <a:t>没有样本</a:t>
            </a:r>
            <a:r>
              <a:rPr lang="zh-CN" altLang="en-US" sz="1400" dirty="0">
                <a:solidFill>
                  <a:schemeClr val="tx1">
                    <a:lumMod val="85000"/>
                    <a:lumOff val="15000"/>
                  </a:schemeClr>
                </a:solidFill>
                <a:latin typeface="KaiTi" panose="02010609060101010101" pitchFamily="49" charset="-122"/>
                <a:ea typeface="KaiTi" panose="02010609060101010101" pitchFamily="49" charset="-122"/>
                <a:cs typeface="Calibri" panose="020F0502020204030204" pitchFamily="34" charset="0"/>
              </a:rPr>
              <a:t>的情况下训练模型并进行预测</a:t>
            </a:r>
          </a:p>
        </p:txBody>
      </p:sp>
      <p:sp>
        <p:nvSpPr>
          <p:cNvPr id="8" name="文本框 7">
            <a:extLst>
              <a:ext uri="{FF2B5EF4-FFF2-40B4-BE49-F238E27FC236}">
                <a16:creationId xmlns:a16="http://schemas.microsoft.com/office/drawing/2014/main" id="{A34F2098-6DB2-794A-A986-97FCEE92CE28}"/>
              </a:ext>
            </a:extLst>
          </p:cNvPr>
          <p:cNvSpPr txBox="1"/>
          <p:nvPr/>
        </p:nvSpPr>
        <p:spPr>
          <a:xfrm>
            <a:off x="395747" y="5575793"/>
            <a:ext cx="5078944" cy="923330"/>
          </a:xfrm>
          <a:prstGeom prst="rect">
            <a:avLst/>
          </a:prstGeom>
          <a:solidFill>
            <a:schemeClr val="bg1"/>
          </a:solidFill>
        </p:spPr>
        <p:txBody>
          <a:bodyPr wrap="square" rtlCol="0">
            <a:spAutoFit/>
          </a:bodyPr>
          <a:lstStyle/>
          <a:p>
            <a:r>
              <a:rPr lang="zh-CN" altLang="en-US" sz="1800" kern="0" dirty="0">
                <a:solidFill>
                  <a:schemeClr val="accent1"/>
                </a:solidFill>
                <a:latin typeface="STKaiti" panose="02010600040101010101" pitchFamily="2" charset="-122"/>
                <a:ea typeface="STKaiti" panose="02010600040101010101" pitchFamily="2" charset="-122"/>
              </a:rPr>
              <a:t>基于知识</a:t>
            </a:r>
            <a:r>
              <a:rPr lang="zh-CN" altLang="en-US" kern="0" dirty="0">
                <a:solidFill>
                  <a:schemeClr val="accent1"/>
                </a:solidFill>
                <a:latin typeface="STKaiti" panose="02010600040101010101" pitchFamily="2" charset="-122"/>
                <a:ea typeface="STKaiti" panose="02010600040101010101" pitchFamily="2" charset="-122"/>
              </a:rPr>
              <a:t>图谱建模的</a:t>
            </a:r>
            <a:r>
              <a:rPr lang="zh-CN" altLang="en-US" kern="0" dirty="0">
                <a:solidFill>
                  <a:srgbClr val="C00000"/>
                </a:solidFill>
                <a:latin typeface="STKaiti" panose="02010600040101010101" pitchFamily="2" charset="-122"/>
                <a:ea typeface="STKaiti" panose="02010600040101010101" pitchFamily="2" charset="-122"/>
              </a:rPr>
              <a:t>标签间的语义关联关系</a:t>
            </a:r>
            <a:r>
              <a:rPr lang="zh-CN" altLang="en-US" kern="0" dirty="0">
                <a:solidFill>
                  <a:schemeClr val="accent1"/>
                </a:solidFill>
                <a:latin typeface="STKaiti" panose="02010600040101010101" pitchFamily="2" charset="-122"/>
                <a:ea typeface="STKaiti" panose="02010600040101010101" pitchFamily="2" charset="-122"/>
              </a:rPr>
              <a:t>，可有效降低机器学习模型对训练（标注）数据的依赖，提升模型在</a:t>
            </a:r>
            <a:r>
              <a:rPr lang="zh-CN" altLang="en-US" kern="0" dirty="0">
                <a:solidFill>
                  <a:srgbClr val="C00000"/>
                </a:solidFill>
                <a:latin typeface="STKaiti" panose="02010600040101010101" pitchFamily="2" charset="-122"/>
                <a:ea typeface="STKaiti" panose="02010600040101010101" pitchFamily="2" charset="-122"/>
              </a:rPr>
              <a:t>低标注数据条件</a:t>
            </a:r>
            <a:r>
              <a:rPr lang="zh-CN" altLang="en-US" kern="0" dirty="0">
                <a:solidFill>
                  <a:schemeClr val="accent1"/>
                </a:solidFill>
                <a:latin typeface="STKaiti" panose="02010600040101010101" pitchFamily="2" charset="-122"/>
                <a:ea typeface="STKaiti" panose="02010600040101010101" pitchFamily="2" charset="-122"/>
              </a:rPr>
              <a:t>下的推理能力。</a:t>
            </a:r>
          </a:p>
        </p:txBody>
      </p:sp>
      <p:sp>
        <p:nvSpPr>
          <p:cNvPr id="2" name="矩形 1">
            <a:extLst>
              <a:ext uri="{FF2B5EF4-FFF2-40B4-BE49-F238E27FC236}">
                <a16:creationId xmlns:a16="http://schemas.microsoft.com/office/drawing/2014/main" id="{C5909D3A-C4CE-F845-B10B-8C0280A9ED81}"/>
              </a:ext>
            </a:extLst>
          </p:cNvPr>
          <p:cNvSpPr/>
          <p:nvPr/>
        </p:nvSpPr>
        <p:spPr>
          <a:xfrm>
            <a:off x="5994860" y="1143000"/>
            <a:ext cx="5078543" cy="1161366"/>
          </a:xfrm>
          <a:prstGeom prst="rect">
            <a:avLst/>
          </a:prstGeom>
          <a:noFill/>
          <a:ln w="158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1FAEE6EE-E0FC-3B4A-B629-5B26803141D3}"/>
              </a:ext>
            </a:extLst>
          </p:cNvPr>
          <p:cNvSpPr/>
          <p:nvPr/>
        </p:nvSpPr>
        <p:spPr>
          <a:xfrm>
            <a:off x="5994861" y="1143000"/>
            <a:ext cx="381000" cy="1161366"/>
          </a:xfrm>
          <a:prstGeom prst="rect">
            <a:avLst/>
          </a:prstGeom>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dirty="0">
                <a:latin typeface="KaiTi" panose="02010609060101010101" pitchFamily="49" charset="-122"/>
                <a:ea typeface="KaiTi" panose="02010609060101010101" pitchFamily="49" charset="-122"/>
              </a:rPr>
              <a:t>知识建模</a:t>
            </a:r>
          </a:p>
        </p:txBody>
      </p:sp>
      <p:sp>
        <p:nvSpPr>
          <p:cNvPr id="10" name="文本框 9">
            <a:extLst>
              <a:ext uri="{FF2B5EF4-FFF2-40B4-BE49-F238E27FC236}">
                <a16:creationId xmlns:a16="http://schemas.microsoft.com/office/drawing/2014/main" id="{A6D03D99-925D-4545-B536-8EFE77BB7E91}"/>
              </a:ext>
            </a:extLst>
          </p:cNvPr>
          <p:cNvSpPr txBox="1"/>
          <p:nvPr/>
        </p:nvSpPr>
        <p:spPr>
          <a:xfrm>
            <a:off x="9691273" y="1972407"/>
            <a:ext cx="2155647" cy="461665"/>
          </a:xfrm>
          <a:prstGeom prst="rect">
            <a:avLst/>
          </a:prstGeom>
          <a:solidFill>
            <a:srgbClr val="C00000"/>
          </a:solidFill>
        </p:spPr>
        <p:txBody>
          <a:bodyPr wrap="square" rtlCol="0">
            <a:spAutoFit/>
          </a:bodyPr>
          <a:lstStyle/>
          <a:p>
            <a:pPr algn="ctr"/>
            <a:r>
              <a:rPr kumimoji="1" lang="zh-CN" altLang="en-US" sz="1200" dirty="0">
                <a:solidFill>
                  <a:schemeClr val="bg1"/>
                </a:solidFill>
              </a:rPr>
              <a:t>语义网顶刊、</a:t>
            </a:r>
            <a:r>
              <a:rPr kumimoji="1" lang="en-US" altLang="zh-CN" sz="1200" dirty="0">
                <a:solidFill>
                  <a:schemeClr val="bg1"/>
                </a:solidFill>
              </a:rPr>
              <a:t>CCF</a:t>
            </a:r>
            <a:r>
              <a:rPr kumimoji="1" lang="zh-CN" altLang="en-US" sz="1200" dirty="0">
                <a:solidFill>
                  <a:schemeClr val="bg1"/>
                </a:solidFill>
              </a:rPr>
              <a:t> </a:t>
            </a:r>
            <a:r>
              <a:rPr kumimoji="1" lang="en-US" altLang="zh-CN" sz="1200" dirty="0">
                <a:solidFill>
                  <a:schemeClr val="bg1"/>
                </a:solidFill>
              </a:rPr>
              <a:t>B</a:t>
            </a:r>
            <a:r>
              <a:rPr kumimoji="1" lang="zh-CN" altLang="en-US" sz="1200" dirty="0">
                <a:solidFill>
                  <a:schemeClr val="bg1"/>
                </a:solidFill>
              </a:rPr>
              <a:t>期刊 </a:t>
            </a:r>
            <a:r>
              <a:rPr kumimoji="1" lang="en-US" altLang="zh-CN" sz="1200" dirty="0">
                <a:solidFill>
                  <a:schemeClr val="bg1"/>
                </a:solidFill>
              </a:rPr>
              <a:t>Journal of Web Semantics</a:t>
            </a:r>
            <a:r>
              <a:rPr kumimoji="1" lang="zh-CN" altLang="en-US" sz="1200" dirty="0">
                <a:solidFill>
                  <a:schemeClr val="bg1"/>
                </a:solidFill>
              </a:rPr>
              <a:t> 发表</a:t>
            </a:r>
          </a:p>
        </p:txBody>
      </p:sp>
      <p:pic>
        <p:nvPicPr>
          <p:cNvPr id="9" name="图片 8">
            <a:extLst>
              <a:ext uri="{FF2B5EF4-FFF2-40B4-BE49-F238E27FC236}">
                <a16:creationId xmlns:a16="http://schemas.microsoft.com/office/drawing/2014/main" id="{56AB02AB-B3C4-7B48-B992-9DE841854A22}"/>
              </a:ext>
            </a:extLst>
          </p:cNvPr>
          <p:cNvPicPr>
            <a:picLocks noChangeAspect="1"/>
          </p:cNvPicPr>
          <p:nvPr/>
        </p:nvPicPr>
        <p:blipFill>
          <a:blip r:embed="rId3"/>
          <a:stretch>
            <a:fillRect/>
          </a:stretch>
        </p:blipFill>
        <p:spPr>
          <a:xfrm>
            <a:off x="6476464" y="1309703"/>
            <a:ext cx="2679414" cy="842263"/>
          </a:xfrm>
          <a:prstGeom prst="rect">
            <a:avLst/>
          </a:prstGeom>
          <a:ln>
            <a:solidFill>
              <a:schemeClr val="accent1"/>
            </a:solidFill>
          </a:ln>
          <a:effectLst>
            <a:outerShdw blurRad="25400" dist="25400" dir="2700000" algn="tl" rotWithShape="0">
              <a:srgbClr val="7C8CAD">
                <a:alpha val="40000"/>
              </a:srgbClr>
            </a:outerShdw>
          </a:effectLst>
        </p:spPr>
      </p:pic>
      <p:sp>
        <p:nvSpPr>
          <p:cNvPr id="12" name="文本框 11">
            <a:extLst>
              <a:ext uri="{FF2B5EF4-FFF2-40B4-BE49-F238E27FC236}">
                <a16:creationId xmlns:a16="http://schemas.microsoft.com/office/drawing/2014/main" id="{79A8C7DE-5943-1347-896E-B463012DDD2B}"/>
              </a:ext>
            </a:extLst>
          </p:cNvPr>
          <p:cNvSpPr txBox="1"/>
          <p:nvPr/>
        </p:nvSpPr>
        <p:spPr>
          <a:xfrm>
            <a:off x="8300759" y="1200463"/>
            <a:ext cx="2679414" cy="523220"/>
          </a:xfrm>
          <a:prstGeom prst="rect">
            <a:avLst/>
          </a:prstGeom>
          <a:solidFill>
            <a:schemeClr val="bg1"/>
          </a:solidFill>
        </p:spPr>
        <p:txBody>
          <a:bodyPr wrap="square" rtlCol="0">
            <a:spAutoFit/>
          </a:bodyPr>
          <a:lstStyle/>
          <a:p>
            <a:r>
              <a:rPr lang="zh-CN" altLang="en-US" sz="1400" u="sng" kern="0" dirty="0">
                <a:solidFill>
                  <a:schemeClr val="accent1"/>
                </a:solidFill>
                <a:latin typeface="STKaiti" panose="02010600040101010101" pitchFamily="2" charset="-122"/>
                <a:ea typeface="STKaiti" panose="02010600040101010101" pitchFamily="2" charset="-122"/>
              </a:rPr>
              <a:t>为不同领域的</a:t>
            </a:r>
            <a:r>
              <a:rPr lang="zh-CN" altLang="en-US" sz="1400" u="sng" kern="0" dirty="0">
                <a:solidFill>
                  <a:srgbClr val="C00000"/>
                </a:solidFill>
                <a:latin typeface="STKaiti" panose="02010600040101010101" pitchFamily="2" charset="-122"/>
                <a:ea typeface="STKaiti" panose="02010600040101010101" pitchFamily="2" charset="-122"/>
              </a:rPr>
              <a:t>任务标签</a:t>
            </a:r>
            <a:r>
              <a:rPr lang="zh-CN" altLang="en-US" sz="1400" u="sng" kern="0" dirty="0">
                <a:solidFill>
                  <a:schemeClr val="accent1"/>
                </a:solidFill>
                <a:latin typeface="STKaiti" panose="02010600040101010101" pitchFamily="2" charset="-122"/>
                <a:ea typeface="STKaiti" panose="02010600040101010101" pitchFamily="2" charset="-122"/>
              </a:rPr>
              <a:t>以</a:t>
            </a:r>
            <a:r>
              <a:rPr lang="zh-CN" altLang="en-US" sz="1400" u="sng" kern="0" dirty="0">
                <a:solidFill>
                  <a:srgbClr val="C00000"/>
                </a:solidFill>
                <a:latin typeface="STKaiti" panose="02010600040101010101" pitchFamily="2" charset="-122"/>
                <a:ea typeface="STKaiti" panose="02010600040101010101" pitchFamily="2" charset="-122"/>
              </a:rPr>
              <a:t>自动化、半自动化</a:t>
            </a:r>
            <a:r>
              <a:rPr lang="zh-CN" altLang="en-US" sz="1400" u="sng" kern="0" dirty="0">
                <a:solidFill>
                  <a:schemeClr val="accent1"/>
                </a:solidFill>
                <a:latin typeface="STKaiti" panose="02010600040101010101" pitchFamily="2" charset="-122"/>
                <a:ea typeface="STKaiti" panose="02010600040101010101" pitchFamily="2" charset="-122"/>
              </a:rPr>
              <a:t>的方式建模</a:t>
            </a:r>
            <a:r>
              <a:rPr lang="zh-CN" altLang="en-US" sz="1400" u="sng" kern="0" dirty="0">
                <a:solidFill>
                  <a:srgbClr val="C00000"/>
                </a:solidFill>
                <a:latin typeface="STKaiti" panose="02010600040101010101" pitchFamily="2" charset="-122"/>
                <a:ea typeface="STKaiti" panose="02010600040101010101" pitchFamily="2" charset="-122"/>
              </a:rPr>
              <a:t>关联关系</a:t>
            </a:r>
          </a:p>
        </p:txBody>
      </p:sp>
      <p:sp>
        <p:nvSpPr>
          <p:cNvPr id="13" name="矩形 12">
            <a:extLst>
              <a:ext uri="{FF2B5EF4-FFF2-40B4-BE49-F238E27FC236}">
                <a16:creationId xmlns:a16="http://schemas.microsoft.com/office/drawing/2014/main" id="{03BADD64-10D2-8741-AEB8-9AC2DDABF356}"/>
              </a:ext>
            </a:extLst>
          </p:cNvPr>
          <p:cNvSpPr/>
          <p:nvPr/>
        </p:nvSpPr>
        <p:spPr>
          <a:xfrm>
            <a:off x="5997319" y="2830294"/>
            <a:ext cx="5078544" cy="1804988"/>
          </a:xfrm>
          <a:prstGeom prst="rect">
            <a:avLst/>
          </a:prstGeom>
          <a:noFill/>
          <a:ln w="158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00E35BF-3E9D-A342-9736-2FDEFC05DFF6}"/>
              </a:ext>
            </a:extLst>
          </p:cNvPr>
          <p:cNvSpPr/>
          <p:nvPr/>
        </p:nvSpPr>
        <p:spPr>
          <a:xfrm>
            <a:off x="5997319" y="2830293"/>
            <a:ext cx="381000" cy="1804987"/>
          </a:xfrm>
          <a:prstGeom prst="rect">
            <a:avLst/>
          </a:prstGeom>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dirty="0">
                <a:latin typeface="KaiTi" panose="02010609060101010101" pitchFamily="49" charset="-122"/>
                <a:ea typeface="KaiTi" panose="02010609060101010101" pitchFamily="49" charset="-122"/>
              </a:rPr>
              <a:t>知识迁移</a:t>
            </a:r>
          </a:p>
        </p:txBody>
      </p:sp>
      <p:sp>
        <p:nvSpPr>
          <p:cNvPr id="16" name="文本框 15">
            <a:extLst>
              <a:ext uri="{FF2B5EF4-FFF2-40B4-BE49-F238E27FC236}">
                <a16:creationId xmlns:a16="http://schemas.microsoft.com/office/drawing/2014/main" id="{07AFAB87-D4B6-FA4B-9422-8F2118B3B0A5}"/>
              </a:ext>
            </a:extLst>
          </p:cNvPr>
          <p:cNvSpPr txBox="1"/>
          <p:nvPr/>
        </p:nvSpPr>
        <p:spPr>
          <a:xfrm>
            <a:off x="6476464" y="2819400"/>
            <a:ext cx="4395197" cy="1815882"/>
          </a:xfrm>
          <a:prstGeom prst="rect">
            <a:avLst/>
          </a:prstGeom>
          <a:noFill/>
        </p:spPr>
        <p:txBody>
          <a:bodyPr wrap="square">
            <a:spAutoFit/>
          </a:bodyPr>
          <a:lstStyle/>
          <a:p>
            <a:pPr algn="just"/>
            <a:r>
              <a:rPr lang="zh-CN" altLang="en-US" sz="1600" kern="0" dirty="0">
                <a:solidFill>
                  <a:srgbClr val="00B050"/>
                </a:solidFill>
                <a:latin typeface="STKaiti" panose="02010600040101010101" pitchFamily="2" charset="-122"/>
                <a:ea typeface="STKaiti" panose="02010600040101010101" pitchFamily="2" charset="-122"/>
              </a:rPr>
              <a:t>知识表征：</a:t>
            </a:r>
            <a:endParaRPr lang="en-US" altLang="zh-CN" sz="1600" kern="0" dirty="0">
              <a:solidFill>
                <a:srgbClr val="00B050"/>
              </a:solidFill>
              <a:latin typeface="STKaiti" panose="02010600040101010101" pitchFamily="2" charset="-122"/>
              <a:ea typeface="STKaiti" panose="02010600040101010101" pitchFamily="2" charset="-122"/>
            </a:endParaRPr>
          </a:p>
          <a:p>
            <a:pPr algn="just"/>
            <a:r>
              <a:rPr lang="en-US" altLang="zh-CN" sz="1600" kern="0" dirty="0">
                <a:solidFill>
                  <a:schemeClr val="accent1"/>
                </a:solidFill>
                <a:latin typeface="STKaiti" panose="02010600040101010101" pitchFamily="2" charset="-122"/>
                <a:ea typeface="STKaiti" panose="02010600040101010101" pitchFamily="2" charset="-122"/>
              </a:rPr>
              <a:t>1. </a:t>
            </a:r>
            <a:r>
              <a:rPr lang="zh-CN" altLang="en-US" sz="1600" kern="0" dirty="0">
                <a:solidFill>
                  <a:schemeClr val="accent1"/>
                </a:solidFill>
                <a:latin typeface="STKaiti" panose="02010600040101010101" pitchFamily="2" charset="-122"/>
                <a:ea typeface="STKaiti" panose="02010600040101010101" pitchFamily="2" charset="-122"/>
              </a:rPr>
              <a:t>知识图谱</a:t>
            </a:r>
            <a:r>
              <a:rPr lang="zh-CN" altLang="en-US" sz="1600" kern="0" dirty="0">
                <a:solidFill>
                  <a:srgbClr val="C00000"/>
                </a:solidFill>
                <a:latin typeface="STKaiti" panose="02010600040101010101" pitchFamily="2" charset="-122"/>
                <a:ea typeface="STKaiti" panose="02010600040101010101" pitchFamily="2" charset="-122"/>
              </a:rPr>
              <a:t>解耦表示学习</a:t>
            </a:r>
            <a:r>
              <a:rPr lang="zh-CN" altLang="en-US" sz="1600" kern="0" dirty="0">
                <a:solidFill>
                  <a:schemeClr val="accent1"/>
                </a:solidFill>
                <a:latin typeface="STKaiti" panose="02010600040101010101" pitchFamily="2" charset="-122"/>
                <a:ea typeface="STKaiti" panose="02010600040101010101" pitchFamily="2" charset="-122"/>
              </a:rPr>
              <a:t>，解构多重关联知识；</a:t>
            </a:r>
            <a:endParaRPr lang="en-US" altLang="zh-CN" sz="1600" kern="0" dirty="0">
              <a:solidFill>
                <a:schemeClr val="accent1"/>
              </a:solidFill>
              <a:latin typeface="STKaiti" panose="02010600040101010101" pitchFamily="2" charset="-122"/>
              <a:ea typeface="STKaiti" panose="02010600040101010101" pitchFamily="2" charset="-122"/>
            </a:endParaRPr>
          </a:p>
          <a:p>
            <a:pPr algn="just"/>
            <a:r>
              <a:rPr lang="en-US" altLang="zh-CN" sz="1600" kern="0" dirty="0">
                <a:solidFill>
                  <a:schemeClr val="accent1"/>
                </a:solidFill>
                <a:latin typeface="STKaiti" panose="02010600040101010101" pitchFamily="2" charset="-122"/>
                <a:ea typeface="STKaiti" panose="02010600040101010101" pitchFamily="2" charset="-122"/>
              </a:rPr>
              <a:t>2.</a:t>
            </a:r>
            <a:r>
              <a:rPr lang="zh-CN" altLang="en-US" sz="1600" kern="0" dirty="0">
                <a:solidFill>
                  <a:schemeClr val="accent1"/>
                </a:solidFill>
                <a:latin typeface="STKaiti" panose="02010600040101010101" pitchFamily="2" charset="-122"/>
                <a:ea typeface="STKaiti" panose="02010600040101010101" pitchFamily="2" charset="-122"/>
              </a:rPr>
              <a:t> </a:t>
            </a:r>
            <a:r>
              <a:rPr lang="zh-CN" altLang="en-US" sz="1600" kern="0" dirty="0">
                <a:solidFill>
                  <a:srgbClr val="C00000"/>
                </a:solidFill>
                <a:latin typeface="STKaiti" panose="02010600040101010101" pitchFamily="2" charset="-122"/>
                <a:ea typeface="STKaiti" panose="02010600040101010101" pitchFamily="2" charset="-122"/>
              </a:rPr>
              <a:t>多模</a:t>
            </a:r>
            <a:r>
              <a:rPr lang="zh-CN" altLang="en-US" sz="1600" kern="0" dirty="0">
                <a:solidFill>
                  <a:schemeClr val="accent1"/>
                </a:solidFill>
                <a:latin typeface="STKaiti" panose="02010600040101010101" pitchFamily="2" charset="-122"/>
                <a:ea typeface="STKaiti" panose="02010600040101010101" pitchFamily="2" charset="-122"/>
              </a:rPr>
              <a:t>感知的图谱</a:t>
            </a:r>
            <a:r>
              <a:rPr lang="zh-CN" altLang="en-US" sz="1600" kern="0" dirty="0">
                <a:solidFill>
                  <a:srgbClr val="C00000"/>
                </a:solidFill>
                <a:latin typeface="STKaiti" panose="02010600040101010101" pitchFamily="2" charset="-122"/>
                <a:ea typeface="STKaiti" panose="02010600040101010101" pitchFamily="2" charset="-122"/>
              </a:rPr>
              <a:t>预训练</a:t>
            </a:r>
            <a:r>
              <a:rPr lang="zh-CN" altLang="en-US" sz="1600" kern="0" dirty="0">
                <a:solidFill>
                  <a:schemeClr val="accent1"/>
                </a:solidFill>
                <a:latin typeface="STKaiti" panose="02010600040101010101" pitchFamily="2" charset="-122"/>
                <a:ea typeface="STKaiti" panose="02010600040101010101" pitchFamily="2" charset="-122"/>
              </a:rPr>
              <a:t>方法及技术；</a:t>
            </a:r>
            <a:endParaRPr lang="en-US" altLang="zh-CN" sz="1600" kern="0" dirty="0">
              <a:solidFill>
                <a:schemeClr val="accent1"/>
              </a:solidFill>
              <a:latin typeface="STKaiti" panose="02010600040101010101" pitchFamily="2" charset="-122"/>
              <a:ea typeface="STKaiti" panose="02010600040101010101" pitchFamily="2" charset="-122"/>
            </a:endParaRPr>
          </a:p>
          <a:p>
            <a:pPr algn="just"/>
            <a:r>
              <a:rPr lang="en-US" altLang="zh-CN" sz="1600" kern="0" dirty="0">
                <a:solidFill>
                  <a:schemeClr val="accent1"/>
                </a:solidFill>
                <a:latin typeface="STKaiti" panose="02010600040101010101" pitchFamily="2" charset="-122"/>
                <a:ea typeface="STKaiti" panose="02010600040101010101" pitchFamily="2" charset="-122"/>
              </a:rPr>
              <a:t>3. </a:t>
            </a:r>
            <a:r>
              <a:rPr lang="zh-CN" altLang="en-US" sz="1600" kern="0" dirty="0">
                <a:solidFill>
                  <a:schemeClr val="accent1"/>
                </a:solidFill>
                <a:latin typeface="STKaiti" panose="02010600040101010101" pitchFamily="2" charset="-122"/>
                <a:ea typeface="STKaiti" panose="02010600040101010101" pitchFamily="2" charset="-122"/>
              </a:rPr>
              <a:t>基于</a:t>
            </a:r>
            <a:r>
              <a:rPr lang="zh-CN" altLang="en-US" sz="1600" kern="0" dirty="0">
                <a:solidFill>
                  <a:srgbClr val="C00000"/>
                </a:solidFill>
                <a:latin typeface="STKaiti" panose="02010600040101010101" pitchFamily="2" charset="-122"/>
                <a:ea typeface="STKaiti" panose="02010600040101010101" pitchFamily="2" charset="-122"/>
              </a:rPr>
              <a:t>本体表示学习</a:t>
            </a:r>
            <a:r>
              <a:rPr lang="zh-CN" altLang="en-US" sz="1600" kern="0" dirty="0">
                <a:solidFill>
                  <a:schemeClr val="accent1"/>
                </a:solidFill>
                <a:latin typeface="STKaiti" panose="02010600040101010101" pitchFamily="2" charset="-122"/>
                <a:ea typeface="STKaiti" panose="02010600040101010101" pitchFamily="2" charset="-122"/>
              </a:rPr>
              <a:t>技术表征</a:t>
            </a:r>
            <a:r>
              <a:rPr lang="zh-CN" altLang="en-US" sz="1600" kern="0" dirty="0">
                <a:solidFill>
                  <a:srgbClr val="C00000"/>
                </a:solidFill>
                <a:latin typeface="STKaiti" panose="02010600040101010101" pitchFamily="2" charset="-122"/>
                <a:ea typeface="STKaiti" panose="02010600040101010101" pitchFamily="2" charset="-122"/>
              </a:rPr>
              <a:t>标签组合语义</a:t>
            </a:r>
            <a:r>
              <a:rPr lang="zh-CN" altLang="en-US" sz="1600" kern="0" dirty="0">
                <a:solidFill>
                  <a:schemeClr val="accent1"/>
                </a:solidFill>
                <a:latin typeface="STKaiti" panose="02010600040101010101" pitchFamily="2" charset="-122"/>
                <a:ea typeface="STKaiti" panose="02010600040101010101" pitchFamily="2" charset="-122"/>
              </a:rPr>
              <a:t>；</a:t>
            </a:r>
            <a:endParaRPr lang="en-US" altLang="zh-CN" sz="1600" kern="0" dirty="0">
              <a:solidFill>
                <a:schemeClr val="accent1"/>
              </a:solidFill>
              <a:latin typeface="STKaiti" panose="02010600040101010101" pitchFamily="2" charset="-122"/>
              <a:ea typeface="STKaiti" panose="02010600040101010101" pitchFamily="2" charset="-122"/>
            </a:endParaRPr>
          </a:p>
          <a:p>
            <a:pPr algn="just"/>
            <a:r>
              <a:rPr lang="zh-CN" altLang="en-US" sz="1600" kern="0" dirty="0">
                <a:solidFill>
                  <a:srgbClr val="00B050"/>
                </a:solidFill>
                <a:latin typeface="STKaiti" panose="02010600040101010101" pitchFamily="2" charset="-122"/>
                <a:ea typeface="STKaiti" panose="02010600040101010101" pitchFamily="2" charset="-122"/>
              </a:rPr>
              <a:t>模型特征迁移：</a:t>
            </a:r>
            <a:endParaRPr lang="en-US" altLang="zh-CN" sz="1600" kern="0" dirty="0">
              <a:solidFill>
                <a:srgbClr val="00B050"/>
              </a:solidFill>
              <a:latin typeface="STKaiti" panose="02010600040101010101" pitchFamily="2" charset="-122"/>
              <a:ea typeface="STKaiti" panose="02010600040101010101" pitchFamily="2" charset="-122"/>
            </a:endParaRPr>
          </a:p>
          <a:p>
            <a:pPr algn="just"/>
            <a:r>
              <a:rPr lang="en-US" altLang="zh-CN" sz="1600" kern="0" dirty="0">
                <a:solidFill>
                  <a:schemeClr val="accent1"/>
                </a:solidFill>
                <a:latin typeface="STKaiti" panose="02010600040101010101" pitchFamily="2" charset="-122"/>
                <a:ea typeface="STKaiti" panose="02010600040101010101" pitchFamily="2" charset="-122"/>
              </a:rPr>
              <a:t>1.</a:t>
            </a:r>
            <a:r>
              <a:rPr lang="zh-CN" altLang="en-US" sz="1600" kern="0" dirty="0">
                <a:solidFill>
                  <a:schemeClr val="accent1"/>
                </a:solidFill>
                <a:latin typeface="STKaiti" panose="02010600040101010101" pitchFamily="2" charset="-122"/>
                <a:ea typeface="STKaiti" panose="02010600040101010101" pitchFamily="2" charset="-122"/>
              </a:rPr>
              <a:t> 基于</a:t>
            </a:r>
            <a:r>
              <a:rPr lang="zh-CN" altLang="en-US" sz="1600" kern="0" dirty="0">
                <a:solidFill>
                  <a:srgbClr val="C00000"/>
                </a:solidFill>
                <a:latin typeface="STKaiti" panose="02010600040101010101" pitchFamily="2" charset="-122"/>
                <a:ea typeface="STKaiti" panose="02010600040101010101" pitchFamily="2" charset="-122"/>
              </a:rPr>
              <a:t>生成模型</a:t>
            </a:r>
            <a:r>
              <a:rPr lang="zh-CN" altLang="en-US" sz="1600" kern="0" dirty="0">
                <a:solidFill>
                  <a:schemeClr val="accent1"/>
                </a:solidFill>
                <a:latin typeface="STKaiti" panose="02010600040101010101" pitchFamily="2" charset="-122"/>
                <a:ea typeface="STKaiti" panose="02010600040101010101" pitchFamily="2" charset="-122"/>
              </a:rPr>
              <a:t>，生成缺失样本；</a:t>
            </a:r>
            <a:endParaRPr lang="en-US" altLang="zh-CN" sz="1600" kern="0" dirty="0">
              <a:solidFill>
                <a:schemeClr val="accent1"/>
              </a:solidFill>
              <a:latin typeface="STKaiti" panose="02010600040101010101" pitchFamily="2" charset="-122"/>
              <a:ea typeface="STKaiti" panose="02010600040101010101" pitchFamily="2" charset="-122"/>
            </a:endParaRPr>
          </a:p>
          <a:p>
            <a:pPr algn="just"/>
            <a:r>
              <a:rPr lang="en-US" altLang="zh-CN" sz="1600" kern="0" dirty="0">
                <a:solidFill>
                  <a:schemeClr val="accent1"/>
                </a:solidFill>
                <a:latin typeface="STKaiti" panose="02010600040101010101" pitchFamily="2" charset="-122"/>
                <a:ea typeface="STKaiti" panose="02010600040101010101" pitchFamily="2" charset="-122"/>
              </a:rPr>
              <a:t>2.</a:t>
            </a:r>
            <a:r>
              <a:rPr lang="zh-CN" altLang="en-US" sz="1600" kern="0" dirty="0">
                <a:solidFill>
                  <a:schemeClr val="accent1"/>
                </a:solidFill>
                <a:latin typeface="STKaiti" panose="02010600040101010101" pitchFamily="2" charset="-122"/>
                <a:ea typeface="STKaiti" panose="02010600040101010101" pitchFamily="2" charset="-122"/>
              </a:rPr>
              <a:t> 基于</a:t>
            </a:r>
            <a:r>
              <a:rPr lang="zh-CN" altLang="en-US" sz="1600" kern="0" dirty="0">
                <a:solidFill>
                  <a:srgbClr val="C00000"/>
                </a:solidFill>
                <a:latin typeface="STKaiti" panose="02010600040101010101" pitchFamily="2" charset="-122"/>
                <a:ea typeface="STKaiti" panose="02010600040101010101" pitchFamily="2" charset="-122"/>
              </a:rPr>
              <a:t>图神经网络模型</a:t>
            </a:r>
            <a:r>
              <a:rPr lang="zh-CN" altLang="en-US" sz="1600" kern="0" dirty="0">
                <a:solidFill>
                  <a:schemeClr val="accent1"/>
                </a:solidFill>
                <a:latin typeface="STKaiti" panose="02010600040101010101" pitchFamily="2" charset="-122"/>
                <a:ea typeface="STKaiti" panose="02010600040101010101" pitchFamily="2" charset="-122"/>
              </a:rPr>
              <a:t>，广播特征；</a:t>
            </a:r>
            <a:endParaRPr lang="en-US" altLang="zh-CN" sz="1600" kern="0" dirty="0">
              <a:solidFill>
                <a:schemeClr val="accent1"/>
              </a:solidFill>
              <a:latin typeface="STKaiti" panose="02010600040101010101" pitchFamily="2" charset="-122"/>
              <a:ea typeface="STKaiti" panose="02010600040101010101" pitchFamily="2" charset="-122"/>
            </a:endParaRPr>
          </a:p>
        </p:txBody>
      </p:sp>
      <p:sp>
        <p:nvSpPr>
          <p:cNvPr id="17" name="矩形 16">
            <a:extLst>
              <a:ext uri="{FF2B5EF4-FFF2-40B4-BE49-F238E27FC236}">
                <a16:creationId xmlns:a16="http://schemas.microsoft.com/office/drawing/2014/main" id="{3F46CE75-7ED1-EC48-A27E-E233BC405B29}"/>
              </a:ext>
            </a:extLst>
          </p:cNvPr>
          <p:cNvSpPr/>
          <p:nvPr/>
        </p:nvSpPr>
        <p:spPr>
          <a:xfrm>
            <a:off x="5991356" y="5163234"/>
            <a:ext cx="5084507" cy="1161366"/>
          </a:xfrm>
          <a:prstGeom prst="rect">
            <a:avLst/>
          </a:prstGeom>
          <a:noFill/>
          <a:ln w="158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E27E7B4A-FE7F-FD45-B950-19DC8675EAF4}"/>
              </a:ext>
            </a:extLst>
          </p:cNvPr>
          <p:cNvSpPr/>
          <p:nvPr/>
        </p:nvSpPr>
        <p:spPr>
          <a:xfrm>
            <a:off x="5991357" y="5163234"/>
            <a:ext cx="381000" cy="1161366"/>
          </a:xfrm>
          <a:prstGeom prst="rect">
            <a:avLst/>
          </a:prstGeom>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zh-CN" altLang="en-US" dirty="0">
                <a:latin typeface="KaiTi" panose="02010609060101010101" pitchFamily="49" charset="-122"/>
                <a:ea typeface="KaiTi" panose="02010609060101010101" pitchFamily="49" charset="-122"/>
              </a:rPr>
              <a:t>应用场景</a:t>
            </a:r>
          </a:p>
        </p:txBody>
      </p:sp>
      <p:sp>
        <p:nvSpPr>
          <p:cNvPr id="19" name="文本框 18">
            <a:extLst>
              <a:ext uri="{FF2B5EF4-FFF2-40B4-BE49-F238E27FC236}">
                <a16:creationId xmlns:a16="http://schemas.microsoft.com/office/drawing/2014/main" id="{3BB11AFC-766A-A343-AF69-14D0E8E1F487}"/>
              </a:ext>
            </a:extLst>
          </p:cNvPr>
          <p:cNvSpPr txBox="1"/>
          <p:nvPr/>
        </p:nvSpPr>
        <p:spPr>
          <a:xfrm>
            <a:off x="6375861" y="5205308"/>
            <a:ext cx="4825539" cy="1077218"/>
          </a:xfrm>
          <a:prstGeom prst="rect">
            <a:avLst/>
          </a:prstGeom>
          <a:noFill/>
        </p:spPr>
        <p:txBody>
          <a:bodyPr wrap="square">
            <a:spAutoFit/>
          </a:bodyPr>
          <a:lstStyle/>
          <a:p>
            <a:pPr algn="just"/>
            <a:r>
              <a:rPr lang="zh-CN" altLang="en-US" sz="1600" kern="0" dirty="0">
                <a:solidFill>
                  <a:srgbClr val="00B050"/>
                </a:solidFill>
                <a:latin typeface="STKaiti" panose="02010600040101010101" pitchFamily="2" charset="-122"/>
                <a:ea typeface="STKaiti" panose="02010600040101010101" pitchFamily="2" charset="-122"/>
              </a:rPr>
              <a:t>计算机视觉：</a:t>
            </a:r>
            <a:r>
              <a:rPr lang="zh-CN" altLang="en-US" sz="1600" kern="0" dirty="0">
                <a:solidFill>
                  <a:schemeClr val="accent1"/>
                </a:solidFill>
                <a:latin typeface="STKaiti" panose="02010600040101010101" pitchFamily="2" charset="-122"/>
                <a:ea typeface="STKaiti" panose="02010600040101010101" pitchFamily="2" charset="-122"/>
              </a:rPr>
              <a:t>零样本图像分类、</a:t>
            </a:r>
            <a:r>
              <a:rPr lang="zh-CN" altLang="en-US" sz="1600" kern="0" dirty="0">
                <a:solidFill>
                  <a:srgbClr val="C00000"/>
                </a:solidFill>
                <a:latin typeface="STKaiti" panose="02010600040101010101" pitchFamily="2" charset="-122"/>
                <a:ea typeface="STKaiti" panose="02010600040101010101" pitchFamily="2" charset="-122"/>
              </a:rPr>
              <a:t>视觉问答</a:t>
            </a:r>
            <a:r>
              <a:rPr lang="zh-CN" altLang="en-US" sz="1600" kern="0" dirty="0">
                <a:solidFill>
                  <a:schemeClr val="accent1"/>
                </a:solidFill>
                <a:latin typeface="STKaiti" panose="02010600040101010101" pitchFamily="2" charset="-122"/>
                <a:ea typeface="STKaiti" panose="02010600040101010101" pitchFamily="2" charset="-122"/>
              </a:rPr>
              <a:t>、</a:t>
            </a:r>
            <a:r>
              <a:rPr lang="en-US" altLang="zh-CN" sz="1600" kern="0" dirty="0">
                <a:solidFill>
                  <a:schemeClr val="accent1"/>
                </a:solidFill>
                <a:latin typeface="STKaiti" panose="02010600040101010101" pitchFamily="2" charset="-122"/>
                <a:ea typeface="STKaiti" panose="02010600040101010101" pitchFamily="2" charset="-122"/>
              </a:rPr>
              <a:t>…</a:t>
            </a:r>
            <a:endParaRPr lang="en-US" altLang="zh-CN" sz="1600" kern="0" dirty="0">
              <a:solidFill>
                <a:srgbClr val="C00000"/>
              </a:solidFill>
              <a:latin typeface="STKaiti" panose="02010600040101010101" pitchFamily="2" charset="-122"/>
              <a:ea typeface="STKaiti" panose="02010600040101010101" pitchFamily="2" charset="-122"/>
            </a:endParaRPr>
          </a:p>
          <a:p>
            <a:pPr algn="just"/>
            <a:r>
              <a:rPr lang="zh-CN" altLang="en-US" sz="1600" kern="0" dirty="0">
                <a:solidFill>
                  <a:srgbClr val="00B050"/>
                </a:solidFill>
                <a:latin typeface="STKaiti" panose="02010600040101010101" pitchFamily="2" charset="-122"/>
                <a:ea typeface="STKaiti" panose="02010600040101010101" pitchFamily="2" charset="-122"/>
              </a:rPr>
              <a:t>自然语言处理：</a:t>
            </a:r>
            <a:r>
              <a:rPr lang="zh-CN" altLang="en-US" sz="1600" kern="0" dirty="0">
                <a:solidFill>
                  <a:schemeClr val="accent1"/>
                </a:solidFill>
                <a:latin typeface="STKaiti" panose="02010600040101010101" pitchFamily="2" charset="-122"/>
                <a:ea typeface="STKaiti" panose="02010600040101010101" pitchFamily="2" charset="-122"/>
              </a:rPr>
              <a:t>零样本</a:t>
            </a:r>
            <a:r>
              <a:rPr lang="en-US" altLang="zh-CN" sz="1600" kern="0" dirty="0">
                <a:solidFill>
                  <a:schemeClr val="accent1"/>
                </a:solidFill>
                <a:latin typeface="STKaiti" panose="02010600040101010101" pitchFamily="2" charset="-122"/>
                <a:ea typeface="STKaiti" panose="02010600040101010101" pitchFamily="2" charset="-122"/>
              </a:rPr>
              <a:t>/</a:t>
            </a:r>
            <a:r>
              <a:rPr lang="zh-CN" altLang="en-US" sz="1600" kern="0" dirty="0">
                <a:solidFill>
                  <a:schemeClr val="accent1"/>
                </a:solidFill>
                <a:latin typeface="STKaiti" panose="02010600040101010101" pitchFamily="2" charset="-122"/>
                <a:ea typeface="STKaiti" panose="02010600040101010101" pitchFamily="2" charset="-122"/>
              </a:rPr>
              <a:t>少样本（长尾）</a:t>
            </a:r>
            <a:r>
              <a:rPr lang="zh-CN" altLang="en-US" sz="1600" kern="0" dirty="0">
                <a:solidFill>
                  <a:srgbClr val="C00000"/>
                </a:solidFill>
                <a:latin typeface="STKaiti" panose="02010600040101010101" pitchFamily="2" charset="-122"/>
                <a:ea typeface="STKaiti" panose="02010600040101010101" pitchFamily="2" charset="-122"/>
              </a:rPr>
              <a:t>关系抽取</a:t>
            </a:r>
            <a:r>
              <a:rPr lang="zh-CN" altLang="en-US" sz="1600" kern="0" dirty="0">
                <a:solidFill>
                  <a:schemeClr val="accent1"/>
                </a:solidFill>
                <a:latin typeface="STKaiti" panose="02010600040101010101" pitchFamily="2" charset="-122"/>
                <a:ea typeface="STKaiti" panose="02010600040101010101" pitchFamily="2" charset="-122"/>
              </a:rPr>
              <a:t>、零样本</a:t>
            </a:r>
            <a:r>
              <a:rPr lang="zh-CN" altLang="en-US" sz="1600" kern="0" dirty="0">
                <a:solidFill>
                  <a:srgbClr val="C00000"/>
                </a:solidFill>
                <a:latin typeface="STKaiti" panose="02010600040101010101" pitchFamily="2" charset="-122"/>
                <a:ea typeface="STKaiti" panose="02010600040101010101" pitchFamily="2" charset="-122"/>
              </a:rPr>
              <a:t>文本分类</a:t>
            </a:r>
            <a:r>
              <a:rPr lang="zh-CN" altLang="en-US" sz="1600" kern="0" dirty="0">
                <a:solidFill>
                  <a:schemeClr val="accent1"/>
                </a:solidFill>
                <a:latin typeface="STKaiti" panose="02010600040101010101" pitchFamily="2" charset="-122"/>
                <a:ea typeface="STKaiti" panose="02010600040101010101" pitchFamily="2" charset="-122"/>
              </a:rPr>
              <a:t>、</a:t>
            </a:r>
            <a:r>
              <a:rPr lang="en-US" altLang="zh-CN" sz="1600" kern="0" dirty="0">
                <a:solidFill>
                  <a:schemeClr val="accent1"/>
                </a:solidFill>
                <a:latin typeface="STKaiti" panose="02010600040101010101" pitchFamily="2" charset="-122"/>
                <a:ea typeface="STKaiti" panose="02010600040101010101" pitchFamily="2" charset="-122"/>
              </a:rPr>
              <a:t>…</a:t>
            </a:r>
            <a:endParaRPr lang="en-US" altLang="zh-CN" sz="1600" kern="0" dirty="0">
              <a:solidFill>
                <a:srgbClr val="C00000"/>
              </a:solidFill>
              <a:latin typeface="STKaiti" panose="02010600040101010101" pitchFamily="2" charset="-122"/>
              <a:ea typeface="STKaiti" panose="02010600040101010101" pitchFamily="2" charset="-122"/>
            </a:endParaRPr>
          </a:p>
          <a:p>
            <a:pPr algn="just"/>
            <a:r>
              <a:rPr lang="zh-CN" altLang="en-US" sz="1600" kern="0" dirty="0">
                <a:solidFill>
                  <a:srgbClr val="00B050"/>
                </a:solidFill>
                <a:latin typeface="STKaiti" panose="02010600040101010101" pitchFamily="2" charset="-122"/>
                <a:ea typeface="STKaiti" panose="02010600040101010101" pitchFamily="2" charset="-122"/>
              </a:rPr>
              <a:t>知识图谱表示与推理：</a:t>
            </a:r>
            <a:r>
              <a:rPr lang="zh-CN" altLang="en-US" sz="1600" kern="0" dirty="0">
                <a:solidFill>
                  <a:srgbClr val="C00000"/>
                </a:solidFill>
                <a:latin typeface="STKaiti" panose="02010600040101010101" pitchFamily="2" charset="-122"/>
                <a:ea typeface="STKaiti" panose="02010600040101010101" pitchFamily="2" charset="-122"/>
              </a:rPr>
              <a:t>长尾</a:t>
            </a:r>
            <a:r>
              <a:rPr lang="zh-CN" altLang="en-US" sz="1600" kern="0" dirty="0">
                <a:solidFill>
                  <a:schemeClr val="accent1"/>
                </a:solidFill>
                <a:latin typeface="STKaiti" panose="02010600040101010101" pitchFamily="2" charset="-122"/>
                <a:ea typeface="STKaiti" panose="02010600040101010101" pitchFamily="2" charset="-122"/>
              </a:rPr>
              <a:t>特性、</a:t>
            </a:r>
            <a:r>
              <a:rPr lang="zh-CN" altLang="en-US" sz="1600" kern="0" dirty="0">
                <a:solidFill>
                  <a:srgbClr val="C00000"/>
                </a:solidFill>
                <a:latin typeface="STKaiti" panose="02010600040101010101" pitchFamily="2" charset="-122"/>
                <a:ea typeface="STKaiti" panose="02010600040101010101" pitchFamily="2" charset="-122"/>
              </a:rPr>
              <a:t>演化</a:t>
            </a:r>
            <a:r>
              <a:rPr lang="zh-CN" altLang="en-US" sz="1600" kern="0" dirty="0">
                <a:solidFill>
                  <a:schemeClr val="accent1"/>
                </a:solidFill>
                <a:latin typeface="STKaiti" panose="02010600040101010101" pitchFamily="2" charset="-122"/>
                <a:ea typeface="STKaiti" panose="02010600040101010101" pitchFamily="2" charset="-122"/>
              </a:rPr>
              <a:t>特性、</a:t>
            </a:r>
            <a:r>
              <a:rPr lang="en-US" altLang="zh-CN" sz="1600" kern="0" dirty="0">
                <a:solidFill>
                  <a:schemeClr val="accent1"/>
                </a:solidFill>
                <a:latin typeface="STKaiti" panose="02010600040101010101" pitchFamily="2" charset="-122"/>
                <a:ea typeface="STKaiti" panose="02010600040101010101" pitchFamily="2" charset="-122"/>
              </a:rPr>
              <a:t>…</a:t>
            </a:r>
          </a:p>
        </p:txBody>
      </p:sp>
      <p:pic>
        <p:nvPicPr>
          <p:cNvPr id="15" name="图片 14">
            <a:extLst>
              <a:ext uri="{FF2B5EF4-FFF2-40B4-BE49-F238E27FC236}">
                <a16:creationId xmlns:a16="http://schemas.microsoft.com/office/drawing/2014/main" id="{D2962858-C0CB-C243-91EE-76FA748F9B4D}"/>
              </a:ext>
            </a:extLst>
          </p:cNvPr>
          <p:cNvPicPr>
            <a:picLocks noChangeAspect="1"/>
          </p:cNvPicPr>
          <p:nvPr/>
        </p:nvPicPr>
        <p:blipFill>
          <a:blip r:embed="rId4"/>
          <a:stretch>
            <a:fillRect/>
          </a:stretch>
        </p:blipFill>
        <p:spPr>
          <a:xfrm>
            <a:off x="7061661" y="1694766"/>
            <a:ext cx="2155647" cy="555282"/>
          </a:xfrm>
          <a:prstGeom prst="rect">
            <a:avLst/>
          </a:prstGeom>
          <a:ln>
            <a:solidFill>
              <a:schemeClr val="accent1"/>
            </a:solidFill>
          </a:ln>
          <a:effectLst>
            <a:outerShdw blurRad="25400" dist="25400" dir="2700000" algn="tl" rotWithShape="0">
              <a:srgbClr val="7C8CAD">
                <a:alpha val="40000"/>
              </a:srgbClr>
            </a:outerShdw>
          </a:effectLst>
        </p:spPr>
      </p:pic>
      <p:cxnSp>
        <p:nvCxnSpPr>
          <p:cNvPr id="24" name="直线箭头连接符 23">
            <a:extLst>
              <a:ext uri="{FF2B5EF4-FFF2-40B4-BE49-F238E27FC236}">
                <a16:creationId xmlns:a16="http://schemas.microsoft.com/office/drawing/2014/main" id="{FFF8C5DA-BB12-7D40-8F06-B5C59EEBDFD2}"/>
              </a:ext>
            </a:extLst>
          </p:cNvPr>
          <p:cNvCxnSpPr>
            <a:cxnSpLocks/>
          </p:cNvCxnSpPr>
          <p:nvPr/>
        </p:nvCxnSpPr>
        <p:spPr>
          <a:xfrm>
            <a:off x="8518288" y="4723163"/>
            <a:ext cx="0" cy="3822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8553579F-A70F-F948-BDCF-8B1AD5253385}"/>
              </a:ext>
            </a:extLst>
          </p:cNvPr>
          <p:cNvCxnSpPr>
            <a:cxnSpLocks/>
          </p:cNvCxnSpPr>
          <p:nvPr/>
        </p:nvCxnSpPr>
        <p:spPr>
          <a:xfrm>
            <a:off x="8518288" y="2381151"/>
            <a:ext cx="0" cy="3822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6FEC3E37-C7DC-2840-833F-E41883D41F55}"/>
              </a:ext>
            </a:extLst>
          </p:cNvPr>
          <p:cNvSpPr txBox="1"/>
          <p:nvPr/>
        </p:nvSpPr>
        <p:spPr>
          <a:xfrm>
            <a:off x="9982206" y="4314572"/>
            <a:ext cx="1864714" cy="461665"/>
          </a:xfrm>
          <a:prstGeom prst="rect">
            <a:avLst/>
          </a:prstGeom>
          <a:solidFill>
            <a:srgbClr val="C00000"/>
          </a:solidFill>
        </p:spPr>
        <p:txBody>
          <a:bodyPr wrap="square" rtlCol="0">
            <a:spAutoFit/>
          </a:bodyPr>
          <a:lstStyle/>
          <a:p>
            <a:pPr algn="ctr"/>
            <a:r>
              <a:rPr kumimoji="1" lang="en-US" altLang="zh-CN" sz="1200" dirty="0">
                <a:solidFill>
                  <a:schemeClr val="bg1"/>
                </a:solidFill>
              </a:rPr>
              <a:t>CCF</a:t>
            </a:r>
            <a:r>
              <a:rPr kumimoji="1" lang="zh-CN" altLang="en-US" sz="1200" dirty="0">
                <a:solidFill>
                  <a:schemeClr val="bg1"/>
                </a:solidFill>
              </a:rPr>
              <a:t> </a:t>
            </a:r>
            <a:r>
              <a:rPr kumimoji="1" lang="en-US" altLang="zh-CN" sz="1200" dirty="0">
                <a:solidFill>
                  <a:schemeClr val="bg1"/>
                </a:solidFill>
              </a:rPr>
              <a:t>A</a:t>
            </a:r>
            <a:r>
              <a:rPr kumimoji="1" lang="zh-CN" altLang="en-US" sz="1200" dirty="0">
                <a:solidFill>
                  <a:schemeClr val="bg1"/>
                </a:solidFill>
              </a:rPr>
              <a:t> </a:t>
            </a:r>
            <a:r>
              <a:rPr kumimoji="1" lang="en-US" altLang="zh-CN" sz="1200" dirty="0">
                <a:solidFill>
                  <a:schemeClr val="bg1"/>
                </a:solidFill>
              </a:rPr>
              <a:t>WWW 2021, KDD 2022; CCF B KR 2020</a:t>
            </a:r>
            <a:r>
              <a:rPr kumimoji="1" lang="zh-CN" altLang="en-US" sz="1200" dirty="0">
                <a:solidFill>
                  <a:schemeClr val="bg1"/>
                </a:solidFill>
              </a:rPr>
              <a:t> 发表</a:t>
            </a:r>
          </a:p>
        </p:txBody>
      </p:sp>
      <p:sp>
        <p:nvSpPr>
          <p:cNvPr id="32" name="文本框 31">
            <a:extLst>
              <a:ext uri="{FF2B5EF4-FFF2-40B4-BE49-F238E27FC236}">
                <a16:creationId xmlns:a16="http://schemas.microsoft.com/office/drawing/2014/main" id="{171FAC13-C27B-074F-9F0C-F1F67F86F2B4}"/>
              </a:ext>
            </a:extLst>
          </p:cNvPr>
          <p:cNvSpPr txBox="1"/>
          <p:nvPr/>
        </p:nvSpPr>
        <p:spPr>
          <a:xfrm>
            <a:off x="9240935" y="6236816"/>
            <a:ext cx="2605985" cy="461665"/>
          </a:xfrm>
          <a:prstGeom prst="rect">
            <a:avLst/>
          </a:prstGeom>
          <a:solidFill>
            <a:srgbClr val="C00000"/>
          </a:solidFill>
        </p:spPr>
        <p:txBody>
          <a:bodyPr wrap="square" rtlCol="0">
            <a:spAutoFit/>
          </a:bodyPr>
          <a:lstStyle/>
          <a:p>
            <a:pPr algn="ctr"/>
            <a:r>
              <a:rPr kumimoji="1" lang="en-US" altLang="zh-CN" sz="1200" dirty="0">
                <a:solidFill>
                  <a:schemeClr val="bg1"/>
                </a:solidFill>
              </a:rPr>
              <a:t>CCF A ACL 2020; CCF B ISWC 2021,</a:t>
            </a:r>
            <a:r>
              <a:rPr kumimoji="1" lang="zh-CN" altLang="en-US" sz="1200" dirty="0">
                <a:solidFill>
                  <a:schemeClr val="bg1"/>
                </a:solidFill>
              </a:rPr>
              <a:t> </a:t>
            </a:r>
            <a:r>
              <a:rPr kumimoji="1" lang="en-US" altLang="zh-CN" sz="1200" dirty="0">
                <a:solidFill>
                  <a:schemeClr val="bg1"/>
                </a:solidFill>
              </a:rPr>
              <a:t>COLING 2020; CCF C NAACL 2019</a:t>
            </a:r>
            <a:r>
              <a:rPr kumimoji="1" lang="zh-CN" altLang="en-US" sz="1200" dirty="0">
                <a:solidFill>
                  <a:schemeClr val="bg1"/>
                </a:solidFill>
              </a:rPr>
              <a:t>发表</a:t>
            </a:r>
          </a:p>
        </p:txBody>
      </p:sp>
      <p:sp>
        <p:nvSpPr>
          <p:cNvPr id="23" name="object 2">
            <a:extLst>
              <a:ext uri="{FF2B5EF4-FFF2-40B4-BE49-F238E27FC236}">
                <a16:creationId xmlns:a16="http://schemas.microsoft.com/office/drawing/2014/main" id="{C2FCE5D3-D591-8041-87DC-F789714A8E4B}"/>
              </a:ext>
            </a:extLst>
          </p:cNvPr>
          <p:cNvSpPr txBox="1"/>
          <p:nvPr/>
        </p:nvSpPr>
        <p:spPr>
          <a:xfrm>
            <a:off x="457199" y="381000"/>
            <a:ext cx="8807153"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知识图谱的表示学习</a:t>
            </a:r>
            <a:endParaRPr lang="zh-CN" altLang="en-US" sz="2800" b="1" spc="-5"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7487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2">
            <a:extLst>
              <a:ext uri="{FF2B5EF4-FFF2-40B4-BE49-F238E27FC236}">
                <a16:creationId xmlns:a16="http://schemas.microsoft.com/office/drawing/2014/main" id="{B4614F11-EFAF-F44F-80CF-568A2487B5A8}"/>
              </a:ext>
            </a:extLst>
          </p:cNvPr>
          <p:cNvSpPr txBox="1"/>
          <p:nvPr/>
        </p:nvSpPr>
        <p:spPr>
          <a:xfrm>
            <a:off x="457199" y="381000"/>
            <a:ext cx="8807153"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知识图谱查询</a:t>
            </a:r>
            <a:endParaRPr lang="zh-CN" altLang="en-US" sz="2800" b="1" spc="-5" dirty="0">
              <a:solidFill>
                <a:srgbClr val="C00000"/>
              </a:solidFill>
              <a:latin typeface="Microsoft YaHei" panose="020B0503020204020204" pitchFamily="34" charset="-122"/>
              <a:ea typeface="Microsoft YaHei" panose="020B0503020204020204" pitchFamily="34" charset="-122"/>
            </a:endParaRPr>
          </a:p>
        </p:txBody>
      </p:sp>
      <p:pic>
        <p:nvPicPr>
          <p:cNvPr id="46" name="图片 45">
            <a:extLst>
              <a:ext uri="{FF2B5EF4-FFF2-40B4-BE49-F238E27FC236}">
                <a16:creationId xmlns:a16="http://schemas.microsoft.com/office/drawing/2014/main" id="{8EA9C4C9-56BF-FC4C-8DA7-EF61D20591D8}"/>
              </a:ext>
            </a:extLst>
          </p:cNvPr>
          <p:cNvPicPr>
            <a:picLocks noChangeAspect="1"/>
          </p:cNvPicPr>
          <p:nvPr/>
        </p:nvPicPr>
        <p:blipFill>
          <a:blip r:embed="rId2"/>
          <a:stretch>
            <a:fillRect/>
          </a:stretch>
        </p:blipFill>
        <p:spPr>
          <a:xfrm>
            <a:off x="1738458" y="3027680"/>
            <a:ext cx="8685703" cy="3698240"/>
          </a:xfrm>
          <a:prstGeom prst="rect">
            <a:avLst/>
          </a:prstGeom>
        </p:spPr>
      </p:pic>
      <p:graphicFrame>
        <p:nvGraphicFramePr>
          <p:cNvPr id="47" name="表格 46">
            <a:extLst>
              <a:ext uri="{FF2B5EF4-FFF2-40B4-BE49-F238E27FC236}">
                <a16:creationId xmlns:a16="http://schemas.microsoft.com/office/drawing/2014/main" id="{AB54BDA1-3D5D-344B-9924-313C4D5A6E9A}"/>
              </a:ext>
            </a:extLst>
          </p:cNvPr>
          <p:cNvGraphicFramePr>
            <a:graphicFrameLocks noGrp="1"/>
          </p:cNvGraphicFramePr>
          <p:nvPr>
            <p:extLst>
              <p:ext uri="{D42A27DB-BD31-4B8C-83A1-F6EECF244321}">
                <p14:modId xmlns:p14="http://schemas.microsoft.com/office/powerpoint/2010/main" val="33512196"/>
              </p:ext>
            </p:extLst>
          </p:nvPr>
        </p:nvGraphicFramePr>
        <p:xfrm>
          <a:off x="8277860" y="5530857"/>
          <a:ext cx="1948430" cy="936801"/>
        </p:xfrm>
        <a:graphic>
          <a:graphicData uri="http://schemas.openxmlformats.org/drawingml/2006/table">
            <a:tbl>
              <a:tblPr firstRow="1" bandRow="1">
                <a:tableStyleId>{5C22544A-7EE6-4342-B048-85BDC9FD1C3A}</a:tableStyleId>
              </a:tblPr>
              <a:tblGrid>
                <a:gridCol w="1034531">
                  <a:extLst>
                    <a:ext uri="{9D8B030D-6E8A-4147-A177-3AD203B41FA5}">
                      <a16:colId xmlns:a16="http://schemas.microsoft.com/office/drawing/2014/main" val="1317236932"/>
                    </a:ext>
                  </a:extLst>
                </a:gridCol>
                <a:gridCol w="913899">
                  <a:extLst>
                    <a:ext uri="{9D8B030D-6E8A-4147-A177-3AD203B41FA5}">
                      <a16:colId xmlns:a16="http://schemas.microsoft.com/office/drawing/2014/main" val="3354758165"/>
                    </a:ext>
                  </a:extLst>
                </a:gridCol>
              </a:tblGrid>
              <a:tr h="312267">
                <a:tc>
                  <a:txBody>
                    <a:bodyPr/>
                    <a:lstStyle/>
                    <a:p>
                      <a:pPr algn="ctr"/>
                      <a:r>
                        <a:rPr lang="en-US" altLang="zh-CN" sz="1200" dirty="0"/>
                        <a:t>attribute</a:t>
                      </a:r>
                      <a:endParaRPr lang="zh-CN" altLang="en-US" sz="1200" dirty="0"/>
                    </a:p>
                  </a:txBody>
                  <a:tcPr anchor="ctr"/>
                </a:tc>
                <a:tc>
                  <a:txBody>
                    <a:bodyPr/>
                    <a:lstStyle/>
                    <a:p>
                      <a:pPr algn="ctr"/>
                      <a:r>
                        <a:rPr lang="en-US" altLang="zh-CN" sz="1200" dirty="0"/>
                        <a:t>value</a:t>
                      </a:r>
                      <a:endParaRPr lang="zh-CN" altLang="en-US" sz="1200" dirty="0"/>
                    </a:p>
                  </a:txBody>
                  <a:tcPr anchor="ctr"/>
                </a:tc>
                <a:extLst>
                  <a:ext uri="{0D108BD9-81ED-4DB2-BD59-A6C34878D82A}">
                    <a16:rowId xmlns:a16="http://schemas.microsoft.com/office/drawing/2014/main" val="1145184292"/>
                  </a:ext>
                </a:extLst>
              </a:tr>
              <a:tr h="312267">
                <a:tc>
                  <a:txBody>
                    <a:bodyPr/>
                    <a:lstStyle/>
                    <a:p>
                      <a:pPr algn="ctr"/>
                      <a:r>
                        <a:rPr lang="en-US" altLang="zh-CN" sz="1200" i="1" dirty="0"/>
                        <a:t>horsepower</a:t>
                      </a:r>
                      <a:endParaRPr lang="zh-CN" altLang="en-US" sz="1200" i="1" dirty="0"/>
                    </a:p>
                  </a:txBody>
                  <a:tcPr anchor="ctr"/>
                </a:tc>
                <a:tc>
                  <a:txBody>
                    <a:bodyPr/>
                    <a:lstStyle/>
                    <a:p>
                      <a:pPr algn="ctr"/>
                      <a:r>
                        <a:rPr lang="en-US" altLang="zh-CN" sz="1200" dirty="0"/>
                        <a:t>180</a:t>
                      </a:r>
                      <a:endParaRPr lang="zh-CN" altLang="en-US" sz="1200" dirty="0"/>
                    </a:p>
                  </a:txBody>
                  <a:tcPr anchor="ctr"/>
                </a:tc>
                <a:extLst>
                  <a:ext uri="{0D108BD9-81ED-4DB2-BD59-A6C34878D82A}">
                    <a16:rowId xmlns:a16="http://schemas.microsoft.com/office/drawing/2014/main" val="3059333913"/>
                  </a:ext>
                </a:extLst>
              </a:tr>
              <a:tr h="312267">
                <a:tc>
                  <a:txBody>
                    <a:bodyPr/>
                    <a:lstStyle/>
                    <a:p>
                      <a:pPr algn="ctr"/>
                      <a:r>
                        <a:rPr lang="en-US" altLang="zh-CN" sz="1200" i="1" dirty="0"/>
                        <a:t>price</a:t>
                      </a:r>
                      <a:endParaRPr lang="zh-CN" altLang="en-US" sz="1200" i="1" dirty="0"/>
                    </a:p>
                  </a:txBody>
                  <a:tcPr anchor="ctr"/>
                </a:tc>
                <a:tc>
                  <a:txBody>
                    <a:bodyPr/>
                    <a:lstStyle/>
                    <a:p>
                      <a:pPr algn="ctr"/>
                      <a:r>
                        <a:rPr lang="en-US" altLang="zh-CN" sz="1200" dirty="0"/>
                        <a:t>$17,338</a:t>
                      </a:r>
                      <a:endParaRPr lang="zh-CN" altLang="en-US" sz="1200" dirty="0"/>
                    </a:p>
                  </a:txBody>
                  <a:tcPr anchor="ctr"/>
                </a:tc>
                <a:extLst>
                  <a:ext uri="{0D108BD9-81ED-4DB2-BD59-A6C34878D82A}">
                    <a16:rowId xmlns:a16="http://schemas.microsoft.com/office/drawing/2014/main" val="269150886"/>
                  </a:ext>
                </a:extLst>
              </a:tr>
            </a:tbl>
          </a:graphicData>
        </a:graphic>
      </p:graphicFrame>
      <p:grpSp>
        <p:nvGrpSpPr>
          <p:cNvPr id="48" name="组合 47">
            <a:extLst>
              <a:ext uri="{FF2B5EF4-FFF2-40B4-BE49-F238E27FC236}">
                <a16:creationId xmlns:a16="http://schemas.microsoft.com/office/drawing/2014/main" id="{F7A38511-F1E8-1D4E-9103-AE7F32215E4E}"/>
              </a:ext>
            </a:extLst>
          </p:cNvPr>
          <p:cNvGrpSpPr>
            <a:grpSpLocks noChangeAspect="1"/>
          </p:cNvGrpSpPr>
          <p:nvPr/>
        </p:nvGrpSpPr>
        <p:grpSpPr>
          <a:xfrm>
            <a:off x="1785621" y="3192037"/>
            <a:ext cx="7693660" cy="3417228"/>
            <a:chOff x="878924" y="2290624"/>
            <a:chExt cx="9804492" cy="4354780"/>
          </a:xfrm>
        </p:grpSpPr>
        <p:sp>
          <p:nvSpPr>
            <p:cNvPr id="49" name="椭圆 48">
              <a:extLst>
                <a:ext uri="{FF2B5EF4-FFF2-40B4-BE49-F238E27FC236}">
                  <a16:creationId xmlns:a16="http://schemas.microsoft.com/office/drawing/2014/main" id="{10F1A9F3-C539-2440-A5E2-8D0E09E9C71A}"/>
                </a:ext>
              </a:extLst>
            </p:cNvPr>
            <p:cNvSpPr/>
            <p:nvPr/>
          </p:nvSpPr>
          <p:spPr>
            <a:xfrm>
              <a:off x="3970268" y="2800862"/>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0" name="椭圆 49">
              <a:extLst>
                <a:ext uri="{FF2B5EF4-FFF2-40B4-BE49-F238E27FC236}">
                  <a16:creationId xmlns:a16="http://schemas.microsoft.com/office/drawing/2014/main" id="{131BD071-B9CE-E148-A1B5-A2D8E93C8090}"/>
                </a:ext>
              </a:extLst>
            </p:cNvPr>
            <p:cNvSpPr/>
            <p:nvPr/>
          </p:nvSpPr>
          <p:spPr>
            <a:xfrm>
              <a:off x="2444515" y="2800862"/>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1" name="椭圆 50">
              <a:extLst>
                <a:ext uri="{FF2B5EF4-FFF2-40B4-BE49-F238E27FC236}">
                  <a16:creationId xmlns:a16="http://schemas.microsoft.com/office/drawing/2014/main" id="{383E948F-D0B8-5543-94BD-187C839F2431}"/>
                </a:ext>
              </a:extLst>
            </p:cNvPr>
            <p:cNvSpPr/>
            <p:nvPr/>
          </p:nvSpPr>
          <p:spPr>
            <a:xfrm>
              <a:off x="4256234" y="4091266"/>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2" name="椭圆 51">
              <a:extLst>
                <a:ext uri="{FF2B5EF4-FFF2-40B4-BE49-F238E27FC236}">
                  <a16:creationId xmlns:a16="http://schemas.microsoft.com/office/drawing/2014/main" id="{5F369FCC-AC77-BF42-A324-1A427A59D36A}"/>
                </a:ext>
              </a:extLst>
            </p:cNvPr>
            <p:cNvSpPr/>
            <p:nvPr/>
          </p:nvSpPr>
          <p:spPr>
            <a:xfrm>
              <a:off x="2444515" y="4091266"/>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3" name="椭圆 52">
              <a:extLst>
                <a:ext uri="{FF2B5EF4-FFF2-40B4-BE49-F238E27FC236}">
                  <a16:creationId xmlns:a16="http://schemas.microsoft.com/office/drawing/2014/main" id="{D47B7CB4-6CD6-C14F-9336-50976F9DFCB4}"/>
                </a:ext>
              </a:extLst>
            </p:cNvPr>
            <p:cNvSpPr/>
            <p:nvPr/>
          </p:nvSpPr>
          <p:spPr>
            <a:xfrm>
              <a:off x="2139997" y="5723292"/>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4" name="椭圆 53">
              <a:extLst>
                <a:ext uri="{FF2B5EF4-FFF2-40B4-BE49-F238E27FC236}">
                  <a16:creationId xmlns:a16="http://schemas.microsoft.com/office/drawing/2014/main" id="{846107E9-E787-8B4E-9B91-295D3A978D5E}"/>
                </a:ext>
              </a:extLst>
            </p:cNvPr>
            <p:cNvSpPr/>
            <p:nvPr/>
          </p:nvSpPr>
          <p:spPr>
            <a:xfrm>
              <a:off x="3644389" y="5034396"/>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5" name="椭圆 54">
              <a:extLst>
                <a:ext uri="{FF2B5EF4-FFF2-40B4-BE49-F238E27FC236}">
                  <a16:creationId xmlns:a16="http://schemas.microsoft.com/office/drawing/2014/main" id="{0218DD0A-F7E7-4D4F-AE77-C9A7F88C11B9}"/>
                </a:ext>
              </a:extLst>
            </p:cNvPr>
            <p:cNvSpPr/>
            <p:nvPr/>
          </p:nvSpPr>
          <p:spPr>
            <a:xfrm>
              <a:off x="5439836" y="5034396"/>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6" name="椭圆 55">
              <a:extLst>
                <a:ext uri="{FF2B5EF4-FFF2-40B4-BE49-F238E27FC236}">
                  <a16:creationId xmlns:a16="http://schemas.microsoft.com/office/drawing/2014/main" id="{5EDCC0B9-55AB-C147-A3C0-550836805706}"/>
                </a:ext>
              </a:extLst>
            </p:cNvPr>
            <p:cNvSpPr/>
            <p:nvPr/>
          </p:nvSpPr>
          <p:spPr>
            <a:xfrm>
              <a:off x="6500492" y="3674973"/>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7" name="椭圆 56">
              <a:extLst>
                <a:ext uri="{FF2B5EF4-FFF2-40B4-BE49-F238E27FC236}">
                  <a16:creationId xmlns:a16="http://schemas.microsoft.com/office/drawing/2014/main" id="{2BED6988-89F6-BB4F-BF77-06B151E19BF7}"/>
                </a:ext>
              </a:extLst>
            </p:cNvPr>
            <p:cNvSpPr/>
            <p:nvPr/>
          </p:nvSpPr>
          <p:spPr>
            <a:xfrm>
              <a:off x="8846520" y="3674973"/>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sp>
          <p:nvSpPr>
            <p:cNvPr id="58" name="椭圆 57">
              <a:extLst>
                <a:ext uri="{FF2B5EF4-FFF2-40B4-BE49-F238E27FC236}">
                  <a16:creationId xmlns:a16="http://schemas.microsoft.com/office/drawing/2014/main" id="{BF5D3C8C-1EB7-0844-A9D2-DC4ECEC3547A}"/>
                </a:ext>
              </a:extLst>
            </p:cNvPr>
            <p:cNvSpPr/>
            <p:nvPr/>
          </p:nvSpPr>
          <p:spPr>
            <a:xfrm>
              <a:off x="7209270" y="5936994"/>
              <a:ext cx="276687" cy="277349"/>
            </a:xfrm>
            <a:prstGeom prst="ellipse">
              <a:avLst/>
            </a:prstGeom>
            <a:solidFill>
              <a:schemeClr val="bg1">
                <a:lumMod val="9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p>
          </p:txBody>
        </p:sp>
        <p:cxnSp>
          <p:nvCxnSpPr>
            <p:cNvPr id="59" name="直线连接符 104">
              <a:extLst>
                <a:ext uri="{FF2B5EF4-FFF2-40B4-BE49-F238E27FC236}">
                  <a16:creationId xmlns:a16="http://schemas.microsoft.com/office/drawing/2014/main" id="{D071D37C-AE10-9348-B1BA-5E1B2C5901B4}"/>
                </a:ext>
              </a:extLst>
            </p:cNvPr>
            <p:cNvCxnSpPr>
              <a:cxnSpLocks/>
              <a:stCxn id="50" idx="6"/>
              <a:endCxn id="49" idx="2"/>
            </p:cNvCxnSpPr>
            <p:nvPr/>
          </p:nvCxnSpPr>
          <p:spPr>
            <a:xfrm>
              <a:off x="2721202" y="2939537"/>
              <a:ext cx="124906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线连接符 105">
              <a:extLst>
                <a:ext uri="{FF2B5EF4-FFF2-40B4-BE49-F238E27FC236}">
                  <a16:creationId xmlns:a16="http://schemas.microsoft.com/office/drawing/2014/main" id="{DC53B87D-1B90-9249-BF18-BDA66EBA9961}"/>
                </a:ext>
              </a:extLst>
            </p:cNvPr>
            <p:cNvCxnSpPr>
              <a:cxnSpLocks/>
              <a:stCxn id="49" idx="4"/>
              <a:endCxn id="51" idx="0"/>
            </p:cNvCxnSpPr>
            <p:nvPr/>
          </p:nvCxnSpPr>
          <p:spPr>
            <a:xfrm>
              <a:off x="4108613" y="3078211"/>
              <a:ext cx="285966" cy="10130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线连接符 106">
              <a:extLst>
                <a:ext uri="{FF2B5EF4-FFF2-40B4-BE49-F238E27FC236}">
                  <a16:creationId xmlns:a16="http://schemas.microsoft.com/office/drawing/2014/main" id="{7BD9351D-CA5B-BD4A-B73E-2BD7B3511786}"/>
                </a:ext>
              </a:extLst>
            </p:cNvPr>
            <p:cNvCxnSpPr>
              <a:cxnSpLocks/>
              <a:stCxn id="52" idx="6"/>
              <a:endCxn id="51" idx="2"/>
            </p:cNvCxnSpPr>
            <p:nvPr/>
          </p:nvCxnSpPr>
          <p:spPr>
            <a:xfrm>
              <a:off x="2721202" y="4229941"/>
              <a:ext cx="153503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线连接符 116">
              <a:extLst>
                <a:ext uri="{FF2B5EF4-FFF2-40B4-BE49-F238E27FC236}">
                  <a16:creationId xmlns:a16="http://schemas.microsoft.com/office/drawing/2014/main" id="{9071FC49-B838-5C4F-8F06-4B9130E559D8}"/>
                </a:ext>
              </a:extLst>
            </p:cNvPr>
            <p:cNvCxnSpPr>
              <a:cxnSpLocks/>
              <a:stCxn id="51" idx="5"/>
              <a:endCxn id="55" idx="1"/>
            </p:cNvCxnSpPr>
            <p:nvPr/>
          </p:nvCxnSpPr>
          <p:spPr>
            <a:xfrm>
              <a:off x="4492402" y="4327998"/>
              <a:ext cx="987954" cy="74701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线连接符 119">
              <a:extLst>
                <a:ext uri="{FF2B5EF4-FFF2-40B4-BE49-F238E27FC236}">
                  <a16:creationId xmlns:a16="http://schemas.microsoft.com/office/drawing/2014/main" id="{B7F71EB6-6BFA-3D42-A17F-C4EC98E78F67}"/>
                </a:ext>
              </a:extLst>
            </p:cNvPr>
            <p:cNvCxnSpPr>
              <a:cxnSpLocks/>
              <a:stCxn id="52" idx="5"/>
              <a:endCxn id="54" idx="1"/>
            </p:cNvCxnSpPr>
            <p:nvPr/>
          </p:nvCxnSpPr>
          <p:spPr>
            <a:xfrm>
              <a:off x="2680682" y="4327998"/>
              <a:ext cx="1004226" cy="74701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120">
              <a:extLst>
                <a:ext uri="{FF2B5EF4-FFF2-40B4-BE49-F238E27FC236}">
                  <a16:creationId xmlns:a16="http://schemas.microsoft.com/office/drawing/2014/main" id="{24126345-4355-BC4E-8D97-784560D2B543}"/>
                </a:ext>
              </a:extLst>
            </p:cNvPr>
            <p:cNvCxnSpPr>
              <a:cxnSpLocks/>
              <a:stCxn id="54" idx="6"/>
              <a:endCxn id="55" idx="2"/>
            </p:cNvCxnSpPr>
            <p:nvPr/>
          </p:nvCxnSpPr>
          <p:spPr>
            <a:xfrm>
              <a:off x="3921076" y="5173071"/>
              <a:ext cx="151876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140">
              <a:extLst>
                <a:ext uri="{FF2B5EF4-FFF2-40B4-BE49-F238E27FC236}">
                  <a16:creationId xmlns:a16="http://schemas.microsoft.com/office/drawing/2014/main" id="{42CC38AE-2519-8448-B26D-AF45D8553E34}"/>
                </a:ext>
              </a:extLst>
            </p:cNvPr>
            <p:cNvCxnSpPr>
              <a:cxnSpLocks/>
              <a:stCxn id="53" idx="6"/>
              <a:endCxn id="54" idx="3"/>
            </p:cNvCxnSpPr>
            <p:nvPr/>
          </p:nvCxnSpPr>
          <p:spPr>
            <a:xfrm flipV="1">
              <a:off x="2416684" y="5271128"/>
              <a:ext cx="1268224" cy="5908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线连接符 141">
              <a:extLst>
                <a:ext uri="{FF2B5EF4-FFF2-40B4-BE49-F238E27FC236}">
                  <a16:creationId xmlns:a16="http://schemas.microsoft.com/office/drawing/2014/main" id="{25387276-8BC2-F54B-87FF-816518B72D30}"/>
                </a:ext>
              </a:extLst>
            </p:cNvPr>
            <p:cNvCxnSpPr>
              <a:cxnSpLocks/>
              <a:stCxn id="55" idx="7"/>
              <a:endCxn id="56" idx="3"/>
            </p:cNvCxnSpPr>
            <p:nvPr/>
          </p:nvCxnSpPr>
          <p:spPr>
            <a:xfrm flipV="1">
              <a:off x="5676004" y="3911705"/>
              <a:ext cx="865008" cy="116330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线连接符 142">
              <a:extLst>
                <a:ext uri="{FF2B5EF4-FFF2-40B4-BE49-F238E27FC236}">
                  <a16:creationId xmlns:a16="http://schemas.microsoft.com/office/drawing/2014/main" id="{59819C5F-3520-2C44-BC63-152276C48017}"/>
                </a:ext>
              </a:extLst>
            </p:cNvPr>
            <p:cNvCxnSpPr>
              <a:cxnSpLocks/>
              <a:stCxn id="56" idx="6"/>
              <a:endCxn id="57" idx="2"/>
            </p:cNvCxnSpPr>
            <p:nvPr/>
          </p:nvCxnSpPr>
          <p:spPr>
            <a:xfrm>
              <a:off x="6777179" y="3813648"/>
              <a:ext cx="206934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线连接符 143">
              <a:extLst>
                <a:ext uri="{FF2B5EF4-FFF2-40B4-BE49-F238E27FC236}">
                  <a16:creationId xmlns:a16="http://schemas.microsoft.com/office/drawing/2014/main" id="{F5E93018-422A-214B-84C0-DA3061CEBB51}"/>
                </a:ext>
              </a:extLst>
            </p:cNvPr>
            <p:cNvCxnSpPr>
              <a:cxnSpLocks/>
              <a:stCxn id="55" idx="5"/>
              <a:endCxn id="58" idx="2"/>
            </p:cNvCxnSpPr>
            <p:nvPr/>
          </p:nvCxnSpPr>
          <p:spPr>
            <a:xfrm>
              <a:off x="5676004" y="5271128"/>
              <a:ext cx="1533267" cy="80454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7E47D3CB-5EF5-174A-A245-B674FE7EB950}"/>
                </a:ext>
              </a:extLst>
            </p:cNvPr>
            <p:cNvSpPr txBox="1"/>
            <p:nvPr/>
          </p:nvSpPr>
          <p:spPr>
            <a:xfrm>
              <a:off x="2730481" y="2877038"/>
              <a:ext cx="1160942" cy="352997"/>
            </a:xfrm>
            <a:prstGeom prst="rect">
              <a:avLst/>
            </a:prstGeom>
            <a:noFill/>
          </p:spPr>
          <p:txBody>
            <a:bodyPr wrap="square" rtlCol="0">
              <a:spAutoFit/>
            </a:bodyPr>
            <a:lstStyle/>
            <a:p>
              <a:pPr algn="ctr"/>
              <a:r>
                <a:rPr kumimoji="1" lang="en-US" altLang="zh-CN" sz="1200" dirty="0">
                  <a:solidFill>
                    <a:srgbClr val="0070C0"/>
                  </a:solidFill>
                  <a:latin typeface="Calibri" panose="020F0502020204030204" pitchFamily="34" charset="0"/>
                  <a:cs typeface="Calibri" panose="020F0502020204030204" pitchFamily="34" charset="0"/>
                </a:rPr>
                <a:t>engine</a:t>
              </a:r>
              <a:endParaRPr kumimoji="1" lang="zh-CN" altLang="en-US" sz="1200" dirty="0">
                <a:solidFill>
                  <a:srgbClr val="0070C0"/>
                </a:solidFill>
                <a:latin typeface="Calibri" panose="020F0502020204030204" pitchFamily="34" charset="0"/>
                <a:cs typeface="Calibri" panose="020F0502020204030204" pitchFamily="34" charset="0"/>
              </a:endParaRPr>
            </a:p>
          </p:txBody>
        </p:sp>
        <p:sp>
          <p:nvSpPr>
            <p:cNvPr id="70" name="文本框 69">
              <a:extLst>
                <a:ext uri="{FF2B5EF4-FFF2-40B4-BE49-F238E27FC236}">
                  <a16:creationId xmlns:a16="http://schemas.microsoft.com/office/drawing/2014/main" id="{CE9DFB6B-3771-1849-AC05-53657B09912B}"/>
                </a:ext>
              </a:extLst>
            </p:cNvPr>
            <p:cNvSpPr txBox="1"/>
            <p:nvPr/>
          </p:nvSpPr>
          <p:spPr>
            <a:xfrm>
              <a:off x="2868939" y="3898237"/>
              <a:ext cx="1264712" cy="352997"/>
            </a:xfrm>
            <a:prstGeom prst="rect">
              <a:avLst/>
            </a:prstGeom>
            <a:noFill/>
          </p:spPr>
          <p:txBody>
            <a:bodyPr wrap="square" rtlCol="0">
              <a:spAutoFit/>
            </a:bodyPr>
            <a:lstStyle/>
            <a:p>
              <a:pPr algn="ctr"/>
              <a:r>
                <a:rPr kumimoji="1" lang="en-US" altLang="zh-CN" sz="1200" dirty="0">
                  <a:solidFill>
                    <a:srgbClr val="0070C0"/>
                  </a:solidFill>
                  <a:latin typeface="Calibri" panose="020F0502020204030204" pitchFamily="34" charset="0"/>
                  <a:cs typeface="Calibri" panose="020F0502020204030204" pitchFamily="34" charset="0"/>
                </a:rPr>
                <a:t>assembly</a:t>
              </a:r>
              <a:endParaRPr kumimoji="1" lang="zh-CN" altLang="en-US" sz="1200" dirty="0">
                <a:solidFill>
                  <a:srgbClr val="0070C0"/>
                </a:solidFill>
                <a:latin typeface="Calibri" panose="020F0502020204030204" pitchFamily="34" charset="0"/>
                <a:cs typeface="Calibri" panose="020F0502020204030204" pitchFamily="34" charset="0"/>
              </a:endParaRPr>
            </a:p>
          </p:txBody>
        </p:sp>
        <p:sp>
          <p:nvSpPr>
            <p:cNvPr id="71" name="文本框 70">
              <a:extLst>
                <a:ext uri="{FF2B5EF4-FFF2-40B4-BE49-F238E27FC236}">
                  <a16:creationId xmlns:a16="http://schemas.microsoft.com/office/drawing/2014/main" id="{26783754-B97B-3C4D-8809-D18B6E2991E4}"/>
                </a:ext>
              </a:extLst>
            </p:cNvPr>
            <p:cNvSpPr txBox="1"/>
            <p:nvPr/>
          </p:nvSpPr>
          <p:spPr>
            <a:xfrm rot="2181593">
              <a:off x="2451557" y="4588799"/>
              <a:ext cx="1160942" cy="352997"/>
            </a:xfrm>
            <a:prstGeom prst="rect">
              <a:avLst/>
            </a:prstGeom>
            <a:noFill/>
          </p:spPr>
          <p:txBody>
            <a:bodyPr wrap="square" rtlCol="0">
              <a:spAutoFit/>
            </a:bodyPr>
            <a:lstStyle/>
            <a:p>
              <a:pPr algn="ctr"/>
              <a:r>
                <a:rPr kumimoji="1" lang="en-US" altLang="zh-CN" sz="1200" dirty="0">
                  <a:solidFill>
                    <a:srgbClr val="0070C0"/>
                  </a:solidFill>
                  <a:latin typeface="Calibri" panose="020F0502020204030204" pitchFamily="34" charset="0"/>
                  <a:cs typeface="Calibri" panose="020F0502020204030204" pitchFamily="34" charset="0"/>
                </a:rPr>
                <a:t>designer</a:t>
              </a:r>
              <a:endParaRPr kumimoji="1" lang="zh-CN" altLang="en-US" sz="1200" dirty="0">
                <a:solidFill>
                  <a:srgbClr val="0070C0"/>
                </a:solidFill>
                <a:latin typeface="Calibri" panose="020F0502020204030204" pitchFamily="34" charset="0"/>
                <a:cs typeface="Calibri" panose="020F0502020204030204" pitchFamily="34" charset="0"/>
              </a:endParaRPr>
            </a:p>
          </p:txBody>
        </p:sp>
        <p:sp>
          <p:nvSpPr>
            <p:cNvPr id="72" name="文本框 71">
              <a:extLst>
                <a:ext uri="{FF2B5EF4-FFF2-40B4-BE49-F238E27FC236}">
                  <a16:creationId xmlns:a16="http://schemas.microsoft.com/office/drawing/2014/main" id="{5DD15BD6-4FA5-5D47-9D82-1D016920897E}"/>
                </a:ext>
              </a:extLst>
            </p:cNvPr>
            <p:cNvSpPr txBox="1"/>
            <p:nvPr/>
          </p:nvSpPr>
          <p:spPr>
            <a:xfrm>
              <a:off x="3979972" y="5096296"/>
              <a:ext cx="1389484" cy="352997"/>
            </a:xfrm>
            <a:prstGeom prst="rect">
              <a:avLst/>
            </a:prstGeom>
            <a:noFill/>
          </p:spPr>
          <p:txBody>
            <a:bodyPr wrap="square" rtlCol="0">
              <a:spAutoFit/>
            </a:bodyPr>
            <a:lstStyle/>
            <a:p>
              <a:pPr algn="ctr"/>
              <a:r>
                <a:rPr kumimoji="1" lang="en-US" altLang="zh-CN" sz="1200" dirty="0">
                  <a:solidFill>
                    <a:srgbClr val="0070C0"/>
                  </a:solidFill>
                  <a:latin typeface="Calibri" panose="020F0502020204030204" pitchFamily="34" charset="0"/>
                  <a:cs typeface="Calibri" panose="020F0502020204030204" pitchFamily="34" charset="0"/>
                </a:rPr>
                <a:t>nationality</a:t>
              </a:r>
              <a:endParaRPr kumimoji="1" lang="zh-CN" altLang="en-US" sz="1200" dirty="0">
                <a:solidFill>
                  <a:srgbClr val="0070C0"/>
                </a:solidFill>
                <a:latin typeface="Calibri" panose="020F0502020204030204" pitchFamily="34" charset="0"/>
                <a:cs typeface="Calibri" panose="020F0502020204030204" pitchFamily="34" charset="0"/>
              </a:endParaRPr>
            </a:p>
          </p:txBody>
        </p:sp>
        <p:sp>
          <p:nvSpPr>
            <p:cNvPr id="73" name="文本框 72">
              <a:extLst>
                <a:ext uri="{FF2B5EF4-FFF2-40B4-BE49-F238E27FC236}">
                  <a16:creationId xmlns:a16="http://schemas.microsoft.com/office/drawing/2014/main" id="{7D9095F4-E1E8-4F48-A481-6DC53A2B1053}"/>
                </a:ext>
              </a:extLst>
            </p:cNvPr>
            <p:cNvSpPr txBox="1"/>
            <p:nvPr/>
          </p:nvSpPr>
          <p:spPr>
            <a:xfrm rot="20080781">
              <a:off x="2318648" y="5276403"/>
              <a:ext cx="1160944" cy="352997"/>
            </a:xfrm>
            <a:prstGeom prst="rect">
              <a:avLst/>
            </a:prstGeom>
            <a:noFill/>
          </p:spPr>
          <p:txBody>
            <a:bodyPr wrap="square" rtlCol="0">
              <a:spAutoFit/>
            </a:bodyPr>
            <a:lstStyle/>
            <a:p>
              <a:pPr algn="ctr"/>
              <a:r>
                <a:rPr kumimoji="1" lang="en-US" altLang="zh-CN" sz="1200" dirty="0">
                  <a:solidFill>
                    <a:srgbClr val="0070C0"/>
                  </a:solidFill>
                  <a:latin typeface="Calibri" panose="020F0502020204030204" pitchFamily="34" charset="0"/>
                  <a:cs typeface="Calibri" panose="020F0502020204030204" pitchFamily="34" charset="0"/>
                </a:rPr>
                <a:t>designer</a:t>
              </a:r>
              <a:endParaRPr kumimoji="1" lang="zh-CN" altLang="en-US" sz="1200" dirty="0">
                <a:solidFill>
                  <a:srgbClr val="0070C0"/>
                </a:solidFill>
                <a:latin typeface="Calibri" panose="020F0502020204030204" pitchFamily="34" charset="0"/>
                <a:cs typeface="Calibri" panose="020F0502020204030204" pitchFamily="34" charset="0"/>
              </a:endParaRPr>
            </a:p>
          </p:txBody>
        </p:sp>
        <p:sp>
          <p:nvSpPr>
            <p:cNvPr id="74" name="文本框 73">
              <a:extLst>
                <a:ext uri="{FF2B5EF4-FFF2-40B4-BE49-F238E27FC236}">
                  <a16:creationId xmlns:a16="http://schemas.microsoft.com/office/drawing/2014/main" id="{D1F12030-4DF1-EE43-9C10-F9393446E144}"/>
                </a:ext>
              </a:extLst>
            </p:cNvPr>
            <p:cNvSpPr txBox="1"/>
            <p:nvPr/>
          </p:nvSpPr>
          <p:spPr>
            <a:xfrm rot="18368271">
              <a:off x="5315083" y="4217331"/>
              <a:ext cx="1392810" cy="352996"/>
            </a:xfrm>
            <a:prstGeom prst="rect">
              <a:avLst/>
            </a:prstGeom>
            <a:noFill/>
          </p:spPr>
          <p:txBody>
            <a:bodyPr wrap="square" rtlCol="0">
              <a:spAutoFit/>
            </a:bodyPr>
            <a:lstStyle/>
            <a:p>
              <a:pPr algn="ctr"/>
              <a:r>
                <a:rPr kumimoji="1" lang="en-US" altLang="zh-CN" sz="1200" dirty="0">
                  <a:solidFill>
                    <a:srgbClr val="0070C0"/>
                  </a:solidFill>
                  <a:latin typeface="Calibri" panose="020F0502020204030204" pitchFamily="34" charset="0"/>
                  <a:cs typeface="Calibri" panose="020F0502020204030204" pitchFamily="34" charset="0"/>
                </a:rPr>
                <a:t>location</a:t>
              </a:r>
              <a:endParaRPr kumimoji="1" lang="zh-CN" altLang="en-US" sz="1200" dirty="0">
                <a:solidFill>
                  <a:srgbClr val="0070C0"/>
                </a:solidFill>
                <a:latin typeface="Calibri" panose="020F0502020204030204" pitchFamily="34" charset="0"/>
                <a:cs typeface="Calibri" panose="020F0502020204030204" pitchFamily="34" charset="0"/>
              </a:endParaRPr>
            </a:p>
          </p:txBody>
        </p:sp>
        <p:sp>
          <p:nvSpPr>
            <p:cNvPr id="75" name="文本框 74">
              <a:extLst>
                <a:ext uri="{FF2B5EF4-FFF2-40B4-BE49-F238E27FC236}">
                  <a16:creationId xmlns:a16="http://schemas.microsoft.com/office/drawing/2014/main" id="{05FD63B3-1347-E44C-8166-DAB80A928BA8}"/>
                </a:ext>
              </a:extLst>
            </p:cNvPr>
            <p:cNvSpPr txBox="1"/>
            <p:nvPr/>
          </p:nvSpPr>
          <p:spPr>
            <a:xfrm>
              <a:off x="6828337" y="3776681"/>
              <a:ext cx="1719823" cy="352997"/>
            </a:xfrm>
            <a:prstGeom prst="rect">
              <a:avLst/>
            </a:prstGeom>
            <a:noFill/>
          </p:spPr>
          <p:txBody>
            <a:bodyPr wrap="square" rtlCol="0">
              <a:spAutoFit/>
            </a:bodyPr>
            <a:lstStyle/>
            <a:p>
              <a:pPr algn="ctr"/>
              <a:r>
                <a:rPr kumimoji="1" lang="en-US" altLang="zh-CN" sz="1200" dirty="0">
                  <a:solidFill>
                    <a:srgbClr val="0070C0"/>
                  </a:solidFill>
                  <a:latin typeface="Calibri" panose="020F0502020204030204" pitchFamily="34" charset="0"/>
                  <a:cs typeface="Calibri" panose="020F0502020204030204" pitchFamily="34" charset="0"/>
                </a:rPr>
                <a:t>manufacturer</a:t>
              </a:r>
              <a:endParaRPr kumimoji="1" lang="zh-CN" altLang="en-US" sz="1200" dirty="0">
                <a:solidFill>
                  <a:srgbClr val="0070C0"/>
                </a:solidFill>
                <a:latin typeface="Calibri" panose="020F0502020204030204" pitchFamily="34" charset="0"/>
                <a:cs typeface="Calibri" panose="020F0502020204030204" pitchFamily="34" charset="0"/>
              </a:endParaRPr>
            </a:p>
          </p:txBody>
        </p:sp>
        <p:sp>
          <p:nvSpPr>
            <p:cNvPr id="76" name="文本框 75">
              <a:extLst>
                <a:ext uri="{FF2B5EF4-FFF2-40B4-BE49-F238E27FC236}">
                  <a16:creationId xmlns:a16="http://schemas.microsoft.com/office/drawing/2014/main" id="{2CCA6B23-9E4A-FE4E-B535-9194F9E8168F}"/>
                </a:ext>
              </a:extLst>
            </p:cNvPr>
            <p:cNvSpPr txBox="1"/>
            <p:nvPr/>
          </p:nvSpPr>
          <p:spPr>
            <a:xfrm rot="1664235">
              <a:off x="5614207" y="5596086"/>
              <a:ext cx="1389484" cy="352997"/>
            </a:xfrm>
            <a:prstGeom prst="rect">
              <a:avLst/>
            </a:prstGeom>
            <a:noFill/>
          </p:spPr>
          <p:txBody>
            <a:bodyPr wrap="square" rtlCol="0">
              <a:spAutoFit/>
            </a:bodyPr>
            <a:lstStyle/>
            <a:p>
              <a:pPr algn="ctr"/>
              <a:r>
                <a:rPr kumimoji="1" lang="en-US" altLang="zh-CN" sz="1200" dirty="0">
                  <a:solidFill>
                    <a:srgbClr val="0070C0"/>
                  </a:solidFill>
                  <a:latin typeface="Calibri" panose="020F0502020204030204" pitchFamily="34" charset="0"/>
                  <a:cs typeface="Calibri" panose="020F0502020204030204" pitchFamily="34" charset="0"/>
                </a:rPr>
                <a:t>assembly</a:t>
              </a:r>
              <a:endParaRPr kumimoji="1" lang="zh-CN" altLang="en-US" sz="1200" dirty="0">
                <a:solidFill>
                  <a:srgbClr val="0070C0"/>
                </a:solidFill>
                <a:latin typeface="Calibri" panose="020F0502020204030204" pitchFamily="34" charset="0"/>
                <a:cs typeface="Calibri" panose="020F0502020204030204" pitchFamily="34" charset="0"/>
              </a:endParaRPr>
            </a:p>
          </p:txBody>
        </p:sp>
        <p:sp>
          <p:nvSpPr>
            <p:cNvPr id="77" name="文本框 76">
              <a:extLst>
                <a:ext uri="{FF2B5EF4-FFF2-40B4-BE49-F238E27FC236}">
                  <a16:creationId xmlns:a16="http://schemas.microsoft.com/office/drawing/2014/main" id="{96D4FF72-687B-4344-BB5B-192B7A304E20}"/>
                </a:ext>
              </a:extLst>
            </p:cNvPr>
            <p:cNvSpPr txBox="1"/>
            <p:nvPr/>
          </p:nvSpPr>
          <p:spPr>
            <a:xfrm rot="2134282">
              <a:off x="4096545" y="4552703"/>
              <a:ext cx="1389484" cy="352997"/>
            </a:xfrm>
            <a:prstGeom prst="rect">
              <a:avLst/>
            </a:prstGeom>
            <a:noFill/>
          </p:spPr>
          <p:txBody>
            <a:bodyPr wrap="square" rtlCol="0">
              <a:spAutoFit/>
            </a:bodyPr>
            <a:lstStyle/>
            <a:p>
              <a:pPr algn="ctr"/>
              <a:r>
                <a:rPr kumimoji="1" lang="en-US" altLang="zh-CN" sz="1200" dirty="0">
                  <a:solidFill>
                    <a:srgbClr val="0070C0"/>
                  </a:solidFill>
                  <a:latin typeface="Calibri" panose="020F0502020204030204" pitchFamily="34" charset="0"/>
                  <a:cs typeface="Calibri" panose="020F0502020204030204" pitchFamily="34" charset="0"/>
                </a:rPr>
                <a:t>country</a:t>
              </a:r>
              <a:endParaRPr kumimoji="1" lang="zh-CN" altLang="en-US" sz="1200" dirty="0">
                <a:solidFill>
                  <a:srgbClr val="0070C0"/>
                </a:solidFill>
                <a:latin typeface="Calibri" panose="020F0502020204030204" pitchFamily="34" charset="0"/>
                <a:cs typeface="Calibri" panose="020F0502020204030204" pitchFamily="34" charset="0"/>
              </a:endParaRPr>
            </a:p>
          </p:txBody>
        </p:sp>
        <p:pic>
          <p:nvPicPr>
            <p:cNvPr id="78" name="图片 77">
              <a:extLst>
                <a:ext uri="{FF2B5EF4-FFF2-40B4-BE49-F238E27FC236}">
                  <a16:creationId xmlns:a16="http://schemas.microsoft.com/office/drawing/2014/main" id="{7625462D-B2C0-E149-A225-FF042E39D37C}"/>
                </a:ext>
              </a:extLst>
            </p:cNvPr>
            <p:cNvPicPr>
              <a:picLocks noChangeAspect="1"/>
            </p:cNvPicPr>
            <p:nvPr/>
          </p:nvPicPr>
          <p:blipFill>
            <a:blip r:embed="rId3"/>
            <a:stretch>
              <a:fillRect/>
            </a:stretch>
          </p:blipFill>
          <p:spPr>
            <a:xfrm>
              <a:off x="1449917" y="2484536"/>
              <a:ext cx="710078" cy="405759"/>
            </a:xfrm>
            <a:prstGeom prst="rect">
              <a:avLst/>
            </a:prstGeom>
          </p:spPr>
        </p:pic>
        <p:sp>
          <p:nvSpPr>
            <p:cNvPr id="79" name="文本框 78">
              <a:extLst>
                <a:ext uri="{FF2B5EF4-FFF2-40B4-BE49-F238E27FC236}">
                  <a16:creationId xmlns:a16="http://schemas.microsoft.com/office/drawing/2014/main" id="{246B101D-9F0C-944D-8BB9-DA1E80568CA1}"/>
                </a:ext>
              </a:extLst>
            </p:cNvPr>
            <p:cNvSpPr txBox="1"/>
            <p:nvPr/>
          </p:nvSpPr>
          <p:spPr>
            <a:xfrm>
              <a:off x="999844" y="2800863"/>
              <a:ext cx="1567444" cy="392219"/>
            </a:xfrm>
            <a:prstGeom prst="rect">
              <a:avLst/>
            </a:prstGeom>
            <a:noFill/>
          </p:spPr>
          <p:txBody>
            <a:bodyPr wrap="square" rtlCol="0">
              <a:spAutoFit/>
            </a:bodyPr>
            <a:lstStyle/>
            <a:p>
              <a:pPr algn="ctr"/>
              <a:r>
                <a:rPr lang="en-US" altLang="zh-CN" sz="1400" dirty="0" err="1">
                  <a:solidFill>
                    <a:schemeClr val="tx1">
                      <a:lumMod val="75000"/>
                      <a:lumOff val="25000"/>
                    </a:schemeClr>
                  </a:solidFill>
                  <a:latin typeface="Calibri" panose="020F0502020204030204" pitchFamily="34" charset="0"/>
                  <a:cs typeface="Calibri" panose="020F0502020204030204" pitchFamily="34" charset="0"/>
                </a:rPr>
                <a:t>Lamando</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0" name="矩形 79">
              <a:extLst>
                <a:ext uri="{FF2B5EF4-FFF2-40B4-BE49-F238E27FC236}">
                  <a16:creationId xmlns:a16="http://schemas.microsoft.com/office/drawing/2014/main" id="{47266BE4-62CB-064D-97B5-E023415688B5}"/>
                </a:ext>
              </a:extLst>
            </p:cNvPr>
            <p:cNvSpPr/>
            <p:nvPr/>
          </p:nvSpPr>
          <p:spPr>
            <a:xfrm>
              <a:off x="1050078" y="3043450"/>
              <a:ext cx="1466977"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81" name="Picture 2" descr="Audi TT yellow 的图像结果">
              <a:extLst>
                <a:ext uri="{FF2B5EF4-FFF2-40B4-BE49-F238E27FC236}">
                  <a16:creationId xmlns:a16="http://schemas.microsoft.com/office/drawing/2014/main" id="{C8B065C8-1FDB-E744-9FE2-450E65DAB9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75" r="15119"/>
            <a:stretch/>
          </p:blipFill>
          <p:spPr bwMode="auto">
            <a:xfrm>
              <a:off x="1459759" y="3841621"/>
              <a:ext cx="741178" cy="377305"/>
            </a:xfrm>
            <a:prstGeom prst="rect">
              <a:avLst/>
            </a:prstGeom>
            <a:noFill/>
            <a:extLst>
              <a:ext uri="{909E8E84-426E-40DD-AFC4-6F175D3DCCD1}">
                <a14:hiddenFill xmlns:a14="http://schemas.microsoft.com/office/drawing/2010/main">
                  <a:solidFill>
                    <a:srgbClr val="FFFFFF"/>
                  </a:solidFill>
                </a14:hiddenFill>
              </a:ext>
            </a:extLst>
          </p:spPr>
        </p:pic>
        <p:sp>
          <p:nvSpPr>
            <p:cNvPr id="82" name="文本框 81">
              <a:extLst>
                <a:ext uri="{FF2B5EF4-FFF2-40B4-BE49-F238E27FC236}">
                  <a16:creationId xmlns:a16="http://schemas.microsoft.com/office/drawing/2014/main" id="{042FA0D4-6964-294F-91A9-F58F8D9CA960}"/>
                </a:ext>
              </a:extLst>
            </p:cNvPr>
            <p:cNvSpPr txBox="1"/>
            <p:nvPr/>
          </p:nvSpPr>
          <p:spPr>
            <a:xfrm>
              <a:off x="1079886" y="4155324"/>
              <a:ext cx="1567444" cy="392219"/>
            </a:xfrm>
            <a:prstGeom prst="rect">
              <a:avLst/>
            </a:prstGeom>
            <a:noFill/>
          </p:spPr>
          <p:txBody>
            <a:bodyPr wrap="square" rtlCol="0">
              <a:spAutoFit/>
            </a:bodyPr>
            <a:lstStyle/>
            <a:p>
              <a:pPr algn="ctr"/>
              <a:r>
                <a:rPr lang="en-US" altLang="zh-CN" sz="1400" dirty="0" err="1">
                  <a:solidFill>
                    <a:schemeClr val="tx1">
                      <a:lumMod val="75000"/>
                      <a:lumOff val="25000"/>
                    </a:schemeClr>
                  </a:solidFill>
                  <a:latin typeface="Calibri" panose="020F0502020204030204" pitchFamily="34" charset="0"/>
                  <a:cs typeface="Calibri" panose="020F0502020204030204" pitchFamily="34" charset="0"/>
                </a:rPr>
                <a:t>Audi_TT</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3" name="矩形 82">
              <a:extLst>
                <a:ext uri="{FF2B5EF4-FFF2-40B4-BE49-F238E27FC236}">
                  <a16:creationId xmlns:a16="http://schemas.microsoft.com/office/drawing/2014/main" id="{6AD8A98D-E5A6-AA42-B897-85D3AB0CFAF7}"/>
                </a:ext>
              </a:extLst>
            </p:cNvPr>
            <p:cNvSpPr/>
            <p:nvPr/>
          </p:nvSpPr>
          <p:spPr>
            <a:xfrm>
              <a:off x="1130118" y="4397912"/>
              <a:ext cx="1466977"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84" name="图片 83">
              <a:extLst>
                <a:ext uri="{FF2B5EF4-FFF2-40B4-BE49-F238E27FC236}">
                  <a16:creationId xmlns:a16="http://schemas.microsoft.com/office/drawing/2014/main" id="{D052087D-8431-EE41-AE15-647ED5B26C50}"/>
                </a:ext>
              </a:extLst>
            </p:cNvPr>
            <p:cNvPicPr>
              <a:picLocks noChangeAspect="1"/>
            </p:cNvPicPr>
            <p:nvPr/>
          </p:nvPicPr>
          <p:blipFill>
            <a:blip r:embed="rId5"/>
            <a:stretch>
              <a:fillRect/>
            </a:stretch>
          </p:blipFill>
          <p:spPr>
            <a:xfrm>
              <a:off x="1169689" y="5514309"/>
              <a:ext cx="900205" cy="375910"/>
            </a:xfrm>
            <a:prstGeom prst="rect">
              <a:avLst/>
            </a:prstGeom>
          </p:spPr>
        </p:pic>
        <p:sp>
          <p:nvSpPr>
            <p:cNvPr id="85" name="文本框 84">
              <a:extLst>
                <a:ext uri="{FF2B5EF4-FFF2-40B4-BE49-F238E27FC236}">
                  <a16:creationId xmlns:a16="http://schemas.microsoft.com/office/drawing/2014/main" id="{619640F2-5285-DE47-A4BD-7A9F0CC6808B}"/>
                </a:ext>
              </a:extLst>
            </p:cNvPr>
            <p:cNvSpPr txBox="1"/>
            <p:nvPr/>
          </p:nvSpPr>
          <p:spPr>
            <a:xfrm>
              <a:off x="878924" y="5830139"/>
              <a:ext cx="1567444" cy="392219"/>
            </a:xfrm>
            <a:prstGeom prst="rect">
              <a:avLst/>
            </a:prstGeom>
            <a:noFill/>
          </p:spPr>
          <p:txBody>
            <a:bodyPr wrap="square" rtlCol="0">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KIA_K5</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6" name="矩形 85">
              <a:extLst>
                <a:ext uri="{FF2B5EF4-FFF2-40B4-BE49-F238E27FC236}">
                  <a16:creationId xmlns:a16="http://schemas.microsoft.com/office/drawing/2014/main" id="{7077E3A2-456B-9143-A8F6-C3FD8B48298B}"/>
                </a:ext>
              </a:extLst>
            </p:cNvPr>
            <p:cNvSpPr/>
            <p:nvPr/>
          </p:nvSpPr>
          <p:spPr>
            <a:xfrm>
              <a:off x="929158" y="6072727"/>
              <a:ext cx="1466977"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87" name="图片 86">
              <a:extLst>
                <a:ext uri="{FF2B5EF4-FFF2-40B4-BE49-F238E27FC236}">
                  <a16:creationId xmlns:a16="http://schemas.microsoft.com/office/drawing/2014/main" id="{607F3CA1-96FD-284D-A618-8D28BAE2B48F}"/>
                </a:ext>
              </a:extLst>
            </p:cNvPr>
            <p:cNvPicPr>
              <a:picLocks noChangeAspect="1"/>
            </p:cNvPicPr>
            <p:nvPr/>
          </p:nvPicPr>
          <p:blipFill>
            <a:blip r:embed="rId6"/>
            <a:stretch>
              <a:fillRect/>
            </a:stretch>
          </p:blipFill>
          <p:spPr>
            <a:xfrm>
              <a:off x="4287175" y="2580193"/>
              <a:ext cx="558494" cy="605824"/>
            </a:xfrm>
            <a:prstGeom prst="rect">
              <a:avLst/>
            </a:prstGeom>
          </p:spPr>
        </p:pic>
        <p:grpSp>
          <p:nvGrpSpPr>
            <p:cNvPr id="88" name="组合 87">
              <a:extLst>
                <a:ext uri="{FF2B5EF4-FFF2-40B4-BE49-F238E27FC236}">
                  <a16:creationId xmlns:a16="http://schemas.microsoft.com/office/drawing/2014/main" id="{E30185CD-334D-3945-8A83-5F2BBD9A6096}"/>
                </a:ext>
              </a:extLst>
            </p:cNvPr>
            <p:cNvGrpSpPr/>
            <p:nvPr/>
          </p:nvGrpSpPr>
          <p:grpSpPr>
            <a:xfrm>
              <a:off x="3392799" y="2290624"/>
              <a:ext cx="2098207" cy="392998"/>
              <a:chOff x="4066288" y="2476458"/>
              <a:chExt cx="2098207" cy="392998"/>
            </a:xfrm>
          </p:grpSpPr>
          <p:sp>
            <p:nvSpPr>
              <p:cNvPr id="113" name="文本框 112">
                <a:extLst>
                  <a:ext uri="{FF2B5EF4-FFF2-40B4-BE49-F238E27FC236}">
                    <a16:creationId xmlns:a16="http://schemas.microsoft.com/office/drawing/2014/main" id="{ABA342CB-7633-B644-BA6A-B5236158E9D8}"/>
                  </a:ext>
                </a:extLst>
              </p:cNvPr>
              <p:cNvSpPr txBox="1"/>
              <p:nvPr/>
            </p:nvSpPr>
            <p:spPr>
              <a:xfrm>
                <a:off x="4066288" y="2476458"/>
                <a:ext cx="1327139" cy="392219"/>
              </a:xfrm>
              <a:prstGeom prst="rect">
                <a:avLst/>
              </a:prstGeom>
              <a:noFill/>
            </p:spPr>
            <p:txBody>
              <a:bodyPr wrap="square" rtlCol="0">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EA211_TSI</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14" name="矩形 113">
                <a:extLst>
                  <a:ext uri="{FF2B5EF4-FFF2-40B4-BE49-F238E27FC236}">
                    <a16:creationId xmlns:a16="http://schemas.microsoft.com/office/drawing/2014/main" id="{063FF219-26C5-FE45-B15E-D724A1E56519}"/>
                  </a:ext>
                </a:extLst>
              </p:cNvPr>
              <p:cNvSpPr/>
              <p:nvPr/>
            </p:nvSpPr>
            <p:spPr>
              <a:xfrm>
                <a:off x="5168343" y="2477237"/>
                <a:ext cx="996152"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(Device)</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grpSp>
        <p:pic>
          <p:nvPicPr>
            <p:cNvPr id="89" name="图片 88">
              <a:extLst>
                <a:ext uri="{FF2B5EF4-FFF2-40B4-BE49-F238E27FC236}">
                  <a16:creationId xmlns:a16="http://schemas.microsoft.com/office/drawing/2014/main" id="{9AF830E1-E6FB-8142-AF63-606A464FD8EE}"/>
                </a:ext>
              </a:extLst>
            </p:cNvPr>
            <p:cNvPicPr>
              <a:picLocks noChangeAspect="1"/>
            </p:cNvPicPr>
            <p:nvPr/>
          </p:nvPicPr>
          <p:blipFill>
            <a:blip r:embed="rId7"/>
            <a:stretch>
              <a:fillRect/>
            </a:stretch>
          </p:blipFill>
          <p:spPr>
            <a:xfrm>
              <a:off x="5041190" y="3659992"/>
              <a:ext cx="388059" cy="359664"/>
            </a:xfrm>
            <a:prstGeom prst="rect">
              <a:avLst/>
            </a:prstGeom>
          </p:spPr>
        </p:pic>
        <p:sp>
          <p:nvSpPr>
            <p:cNvPr id="90" name="文本框 89">
              <a:extLst>
                <a:ext uri="{FF2B5EF4-FFF2-40B4-BE49-F238E27FC236}">
                  <a16:creationId xmlns:a16="http://schemas.microsoft.com/office/drawing/2014/main" id="{E147C344-3341-464C-B553-45DC21D3CDE2}"/>
                </a:ext>
              </a:extLst>
            </p:cNvPr>
            <p:cNvSpPr txBox="1"/>
            <p:nvPr/>
          </p:nvSpPr>
          <p:spPr>
            <a:xfrm>
              <a:off x="4458954" y="3944725"/>
              <a:ext cx="1567444" cy="392219"/>
            </a:xfrm>
            <a:prstGeom prst="rect">
              <a:avLst/>
            </a:prstGeom>
            <a:noFill/>
          </p:spPr>
          <p:txBody>
            <a:bodyPr wrap="square" rtlCol="0">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Volkswagen</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91" name="矩形 90">
              <a:extLst>
                <a:ext uri="{FF2B5EF4-FFF2-40B4-BE49-F238E27FC236}">
                  <a16:creationId xmlns:a16="http://schemas.microsoft.com/office/drawing/2014/main" id="{E52AA757-C5C0-9443-9F7E-0939B04E102A}"/>
                </a:ext>
              </a:extLst>
            </p:cNvPr>
            <p:cNvSpPr/>
            <p:nvPr/>
          </p:nvSpPr>
          <p:spPr>
            <a:xfrm>
              <a:off x="4617458" y="4187313"/>
              <a:ext cx="1250442"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(Company)</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92" name="图片 91">
              <a:extLst>
                <a:ext uri="{FF2B5EF4-FFF2-40B4-BE49-F238E27FC236}">
                  <a16:creationId xmlns:a16="http://schemas.microsoft.com/office/drawing/2014/main" id="{0002D781-F07A-3F45-883B-99B88479D46B}"/>
                </a:ext>
              </a:extLst>
            </p:cNvPr>
            <p:cNvPicPr>
              <a:picLocks noChangeAspect="1"/>
            </p:cNvPicPr>
            <p:nvPr/>
          </p:nvPicPr>
          <p:blipFill>
            <a:blip r:embed="rId8"/>
            <a:stretch>
              <a:fillRect/>
            </a:stretch>
          </p:blipFill>
          <p:spPr>
            <a:xfrm>
              <a:off x="3610890" y="5378505"/>
              <a:ext cx="420481" cy="400458"/>
            </a:xfrm>
            <a:prstGeom prst="rect">
              <a:avLst/>
            </a:prstGeom>
          </p:spPr>
        </p:pic>
        <p:sp>
          <p:nvSpPr>
            <p:cNvPr id="93" name="文本框 92">
              <a:extLst>
                <a:ext uri="{FF2B5EF4-FFF2-40B4-BE49-F238E27FC236}">
                  <a16:creationId xmlns:a16="http://schemas.microsoft.com/office/drawing/2014/main" id="{C1E09BFD-22E6-0F4A-9098-F14C7E6687D7}"/>
                </a:ext>
              </a:extLst>
            </p:cNvPr>
            <p:cNvSpPr txBox="1"/>
            <p:nvPr/>
          </p:nvSpPr>
          <p:spPr>
            <a:xfrm>
              <a:off x="3055318" y="5724255"/>
              <a:ext cx="1567444" cy="666771"/>
            </a:xfrm>
            <a:prstGeom prst="rect">
              <a:avLst/>
            </a:prstGeom>
            <a:noFill/>
          </p:spPr>
          <p:txBody>
            <a:bodyPr wrap="square" rtlCol="0">
              <a:spAutoFit/>
            </a:bodyPr>
            <a:lstStyle/>
            <a:p>
              <a:pPr algn="ctr"/>
              <a:r>
                <a:rPr lang="en-US" altLang="zh-CN" sz="1400" dirty="0" err="1">
                  <a:solidFill>
                    <a:schemeClr val="tx1">
                      <a:lumMod val="75000"/>
                      <a:lumOff val="25000"/>
                    </a:schemeClr>
                  </a:solidFill>
                  <a:latin typeface="Calibri" panose="020F0502020204030204" pitchFamily="34" charset="0"/>
                  <a:cs typeface="Calibri" panose="020F0502020204030204" pitchFamily="34" charset="0"/>
                </a:rPr>
                <a:t>Peter_Schreyer</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94" name="矩形 93">
              <a:extLst>
                <a:ext uri="{FF2B5EF4-FFF2-40B4-BE49-F238E27FC236}">
                  <a16:creationId xmlns:a16="http://schemas.microsoft.com/office/drawing/2014/main" id="{48957DB4-E42B-0B4D-BB40-DE69E4336F50}"/>
                </a:ext>
              </a:extLst>
            </p:cNvPr>
            <p:cNvSpPr/>
            <p:nvPr/>
          </p:nvSpPr>
          <p:spPr>
            <a:xfrm>
              <a:off x="3334431" y="5966843"/>
              <a:ext cx="1009226"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(Person)</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95" name="组合 94">
              <a:extLst>
                <a:ext uri="{FF2B5EF4-FFF2-40B4-BE49-F238E27FC236}">
                  <a16:creationId xmlns:a16="http://schemas.microsoft.com/office/drawing/2014/main" id="{6A407563-ABE4-864D-BE4B-1D09FCC2A095}"/>
                </a:ext>
              </a:extLst>
            </p:cNvPr>
            <p:cNvGrpSpPr/>
            <p:nvPr/>
          </p:nvGrpSpPr>
          <p:grpSpPr>
            <a:xfrm>
              <a:off x="3236672" y="3291968"/>
              <a:ext cx="2020566" cy="352997"/>
              <a:chOff x="3676206" y="3527312"/>
              <a:chExt cx="2020566" cy="352997"/>
            </a:xfrm>
          </p:grpSpPr>
          <p:sp>
            <p:nvSpPr>
              <p:cNvPr id="111" name="矩形 110">
                <a:extLst>
                  <a:ext uri="{FF2B5EF4-FFF2-40B4-BE49-F238E27FC236}">
                    <a16:creationId xmlns:a16="http://schemas.microsoft.com/office/drawing/2014/main" id="{A4AA6B2B-09F4-BC4A-992E-F50177AF34B2}"/>
                  </a:ext>
                </a:extLst>
              </p:cNvPr>
              <p:cNvSpPr/>
              <p:nvPr/>
            </p:nvSpPr>
            <p:spPr>
              <a:xfrm>
                <a:off x="3979669" y="3631330"/>
                <a:ext cx="1396801" cy="156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2" name="文本框 111">
                <a:extLst>
                  <a:ext uri="{FF2B5EF4-FFF2-40B4-BE49-F238E27FC236}">
                    <a16:creationId xmlns:a16="http://schemas.microsoft.com/office/drawing/2014/main" id="{3C74C55A-C4DF-A046-B0DB-53C9F64DD21D}"/>
                  </a:ext>
                </a:extLst>
              </p:cNvPr>
              <p:cNvSpPr txBox="1"/>
              <p:nvPr/>
            </p:nvSpPr>
            <p:spPr>
              <a:xfrm>
                <a:off x="3676206" y="3527312"/>
                <a:ext cx="2020566" cy="352997"/>
              </a:xfrm>
              <a:prstGeom prst="rect">
                <a:avLst/>
              </a:prstGeom>
              <a:noFill/>
            </p:spPr>
            <p:txBody>
              <a:bodyPr wrap="square" rtlCol="0">
                <a:spAutoFit/>
              </a:bodyPr>
              <a:lstStyle/>
              <a:p>
                <a:pPr algn="ctr"/>
                <a:r>
                  <a:rPr kumimoji="1" lang="en-US" altLang="zh-CN" sz="1200" dirty="0" err="1">
                    <a:solidFill>
                      <a:srgbClr val="0070C0"/>
                    </a:solidFill>
                    <a:latin typeface="Calibri" panose="020F0502020204030204" pitchFamily="34" charset="0"/>
                    <a:cs typeface="Calibri" panose="020F0502020204030204" pitchFamily="34" charset="0"/>
                  </a:rPr>
                  <a:t>designCompany</a:t>
                </a:r>
                <a:endParaRPr kumimoji="1" lang="zh-CN" altLang="en-US" sz="1200" dirty="0">
                  <a:solidFill>
                    <a:srgbClr val="0070C0"/>
                  </a:solidFill>
                  <a:latin typeface="Calibri" panose="020F0502020204030204" pitchFamily="34" charset="0"/>
                  <a:cs typeface="Calibri" panose="020F0502020204030204" pitchFamily="34" charset="0"/>
                </a:endParaRPr>
              </a:p>
            </p:txBody>
          </p:sp>
        </p:grpSp>
        <p:pic>
          <p:nvPicPr>
            <p:cNvPr id="96" name="图片 95">
              <a:extLst>
                <a:ext uri="{FF2B5EF4-FFF2-40B4-BE49-F238E27FC236}">
                  <a16:creationId xmlns:a16="http://schemas.microsoft.com/office/drawing/2014/main" id="{84FACB3B-8D5B-3747-AECE-E10094291086}"/>
                </a:ext>
              </a:extLst>
            </p:cNvPr>
            <p:cNvPicPr>
              <a:picLocks noChangeAspect="1"/>
            </p:cNvPicPr>
            <p:nvPr/>
          </p:nvPicPr>
          <p:blipFill>
            <a:blip r:embed="rId9"/>
            <a:stretch>
              <a:fillRect/>
            </a:stretch>
          </p:blipFill>
          <p:spPr>
            <a:xfrm>
              <a:off x="6026398" y="4807633"/>
              <a:ext cx="385123" cy="248725"/>
            </a:xfrm>
            <a:prstGeom prst="rect">
              <a:avLst/>
            </a:prstGeom>
          </p:spPr>
        </p:pic>
        <p:grpSp>
          <p:nvGrpSpPr>
            <p:cNvPr id="97" name="组合 96">
              <a:extLst>
                <a:ext uri="{FF2B5EF4-FFF2-40B4-BE49-F238E27FC236}">
                  <a16:creationId xmlns:a16="http://schemas.microsoft.com/office/drawing/2014/main" id="{09E9E7B2-6A67-F241-900D-9C75F471F72C}"/>
                </a:ext>
              </a:extLst>
            </p:cNvPr>
            <p:cNvGrpSpPr/>
            <p:nvPr/>
          </p:nvGrpSpPr>
          <p:grpSpPr>
            <a:xfrm>
              <a:off x="5559706" y="5063567"/>
              <a:ext cx="2248135" cy="394170"/>
              <a:chOff x="6412930" y="5187860"/>
              <a:chExt cx="2248135" cy="394170"/>
            </a:xfrm>
          </p:grpSpPr>
          <p:sp>
            <p:nvSpPr>
              <p:cNvPr id="109" name="文本框 108">
                <a:extLst>
                  <a:ext uri="{FF2B5EF4-FFF2-40B4-BE49-F238E27FC236}">
                    <a16:creationId xmlns:a16="http://schemas.microsoft.com/office/drawing/2014/main" id="{DC787D34-D37B-3149-8568-1EFC963237A2}"/>
                  </a:ext>
                </a:extLst>
              </p:cNvPr>
              <p:cNvSpPr txBox="1"/>
              <p:nvPr/>
            </p:nvSpPr>
            <p:spPr>
              <a:xfrm>
                <a:off x="6412930" y="5189811"/>
                <a:ext cx="1567443" cy="392219"/>
              </a:xfrm>
              <a:prstGeom prst="rect">
                <a:avLst/>
              </a:prstGeom>
              <a:noFill/>
            </p:spPr>
            <p:txBody>
              <a:bodyPr wrap="square" rtlCol="0">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Germany</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10" name="矩形 109">
                <a:extLst>
                  <a:ext uri="{FF2B5EF4-FFF2-40B4-BE49-F238E27FC236}">
                    <a16:creationId xmlns:a16="http://schemas.microsoft.com/office/drawing/2014/main" id="{5B202459-9DF9-AA48-9AF0-FF93BE7B3DD3}"/>
                  </a:ext>
                </a:extLst>
              </p:cNvPr>
              <p:cNvSpPr/>
              <p:nvPr/>
            </p:nvSpPr>
            <p:spPr>
              <a:xfrm>
                <a:off x="7542181" y="5187860"/>
                <a:ext cx="1118884"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(Country)</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grpSp>
        <p:pic>
          <p:nvPicPr>
            <p:cNvPr id="98" name="图片 97">
              <a:extLst>
                <a:ext uri="{FF2B5EF4-FFF2-40B4-BE49-F238E27FC236}">
                  <a16:creationId xmlns:a16="http://schemas.microsoft.com/office/drawing/2014/main" id="{64BF029E-55E0-CE4C-9969-05FE35F14CA3}"/>
                </a:ext>
              </a:extLst>
            </p:cNvPr>
            <p:cNvPicPr>
              <a:picLocks noChangeAspect="1"/>
            </p:cNvPicPr>
            <p:nvPr/>
          </p:nvPicPr>
          <p:blipFill>
            <a:blip r:embed="rId10"/>
            <a:stretch>
              <a:fillRect/>
            </a:stretch>
          </p:blipFill>
          <p:spPr>
            <a:xfrm>
              <a:off x="6176611" y="3161829"/>
              <a:ext cx="437923" cy="409363"/>
            </a:xfrm>
            <a:prstGeom prst="rect">
              <a:avLst/>
            </a:prstGeom>
          </p:spPr>
        </p:pic>
        <p:sp>
          <p:nvSpPr>
            <p:cNvPr id="99" name="文本框 98">
              <a:extLst>
                <a:ext uri="{FF2B5EF4-FFF2-40B4-BE49-F238E27FC236}">
                  <a16:creationId xmlns:a16="http://schemas.microsoft.com/office/drawing/2014/main" id="{124EF2EA-FEE0-0149-ADAC-939E95C853D7}"/>
                </a:ext>
              </a:extLst>
            </p:cNvPr>
            <p:cNvSpPr txBox="1"/>
            <p:nvPr/>
          </p:nvSpPr>
          <p:spPr>
            <a:xfrm>
              <a:off x="6378032" y="3008852"/>
              <a:ext cx="1567444" cy="392219"/>
            </a:xfrm>
            <a:prstGeom prst="rect">
              <a:avLst/>
            </a:prstGeom>
            <a:noFill/>
          </p:spPr>
          <p:txBody>
            <a:bodyPr wrap="square" rtlCol="0">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Porsche</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0" name="矩形 99">
              <a:extLst>
                <a:ext uri="{FF2B5EF4-FFF2-40B4-BE49-F238E27FC236}">
                  <a16:creationId xmlns:a16="http://schemas.microsoft.com/office/drawing/2014/main" id="{D52D0E38-3E50-0240-8B29-55506177A760}"/>
                </a:ext>
              </a:extLst>
            </p:cNvPr>
            <p:cNvSpPr/>
            <p:nvPr/>
          </p:nvSpPr>
          <p:spPr>
            <a:xfrm>
              <a:off x="6536537" y="3251437"/>
              <a:ext cx="1250442"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(Company)</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101" name="图片 100">
              <a:extLst>
                <a:ext uri="{FF2B5EF4-FFF2-40B4-BE49-F238E27FC236}">
                  <a16:creationId xmlns:a16="http://schemas.microsoft.com/office/drawing/2014/main" id="{35984A58-E8F4-7D4A-8DC5-04C433DD80E4}"/>
                </a:ext>
              </a:extLst>
            </p:cNvPr>
            <p:cNvPicPr>
              <a:picLocks noChangeAspect="1"/>
            </p:cNvPicPr>
            <p:nvPr/>
          </p:nvPicPr>
          <p:blipFill>
            <a:blip r:embed="rId11"/>
            <a:stretch>
              <a:fillRect/>
            </a:stretch>
          </p:blipFill>
          <p:spPr>
            <a:xfrm>
              <a:off x="9343636" y="3473987"/>
              <a:ext cx="1044513" cy="392737"/>
            </a:xfrm>
            <a:prstGeom prst="rect">
              <a:avLst/>
            </a:prstGeom>
          </p:spPr>
        </p:pic>
        <p:sp>
          <p:nvSpPr>
            <p:cNvPr id="102" name="文本框 101">
              <a:extLst>
                <a:ext uri="{FF2B5EF4-FFF2-40B4-BE49-F238E27FC236}">
                  <a16:creationId xmlns:a16="http://schemas.microsoft.com/office/drawing/2014/main" id="{EF437580-49E1-0F42-B291-D37929223613}"/>
                </a:ext>
              </a:extLst>
            </p:cNvPr>
            <p:cNvSpPr txBox="1"/>
            <p:nvPr/>
          </p:nvSpPr>
          <p:spPr>
            <a:xfrm>
              <a:off x="9115972" y="3802688"/>
              <a:ext cx="1567444" cy="392219"/>
            </a:xfrm>
            <a:prstGeom prst="rect">
              <a:avLst/>
            </a:prstGeom>
            <a:noFill/>
          </p:spPr>
          <p:txBody>
            <a:bodyPr wrap="square" rtlCol="0">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Porsche_911</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3" name="矩形 102">
              <a:extLst>
                <a:ext uri="{FF2B5EF4-FFF2-40B4-BE49-F238E27FC236}">
                  <a16:creationId xmlns:a16="http://schemas.microsoft.com/office/drawing/2014/main" id="{53452052-2AF7-6740-B32A-9EC524F5A56E}"/>
                </a:ext>
              </a:extLst>
            </p:cNvPr>
            <p:cNvSpPr/>
            <p:nvPr/>
          </p:nvSpPr>
          <p:spPr>
            <a:xfrm>
              <a:off x="9166211" y="4045276"/>
              <a:ext cx="1466977"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104" name="图片 103">
              <a:extLst>
                <a:ext uri="{FF2B5EF4-FFF2-40B4-BE49-F238E27FC236}">
                  <a16:creationId xmlns:a16="http://schemas.microsoft.com/office/drawing/2014/main" id="{54ABD236-8BBC-434A-A816-8548C952C0BA}"/>
                </a:ext>
              </a:extLst>
            </p:cNvPr>
            <p:cNvPicPr>
              <a:picLocks noChangeAspect="1"/>
            </p:cNvPicPr>
            <p:nvPr/>
          </p:nvPicPr>
          <p:blipFill>
            <a:blip r:embed="rId12"/>
            <a:stretch>
              <a:fillRect/>
            </a:stretch>
          </p:blipFill>
          <p:spPr>
            <a:xfrm>
              <a:off x="7704338" y="5634835"/>
              <a:ext cx="849464" cy="369332"/>
            </a:xfrm>
            <a:prstGeom prst="rect">
              <a:avLst/>
            </a:prstGeom>
          </p:spPr>
        </p:pic>
        <p:sp>
          <p:nvSpPr>
            <p:cNvPr id="105" name="文本框 104">
              <a:extLst>
                <a:ext uri="{FF2B5EF4-FFF2-40B4-BE49-F238E27FC236}">
                  <a16:creationId xmlns:a16="http://schemas.microsoft.com/office/drawing/2014/main" id="{A56D65FD-02F0-DA41-AD47-2D7478F6034C}"/>
                </a:ext>
              </a:extLst>
            </p:cNvPr>
            <p:cNvSpPr txBox="1"/>
            <p:nvPr/>
          </p:nvSpPr>
          <p:spPr>
            <a:xfrm>
              <a:off x="7345347" y="6010596"/>
              <a:ext cx="1567444" cy="392219"/>
            </a:xfrm>
            <a:prstGeom prst="rect">
              <a:avLst/>
            </a:prstGeom>
            <a:noFill/>
          </p:spPr>
          <p:txBody>
            <a:bodyPr wrap="square" rtlCol="0">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BMW_320</a:t>
              </a:r>
              <a:endParaRPr lang="en-US" altLang="zh-CN"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6" name="矩形 105">
              <a:extLst>
                <a:ext uri="{FF2B5EF4-FFF2-40B4-BE49-F238E27FC236}">
                  <a16:creationId xmlns:a16="http://schemas.microsoft.com/office/drawing/2014/main" id="{DCE5FC5B-DE73-3E49-8E38-0205F8881933}"/>
                </a:ext>
              </a:extLst>
            </p:cNvPr>
            <p:cNvSpPr/>
            <p:nvPr/>
          </p:nvSpPr>
          <p:spPr>
            <a:xfrm>
              <a:off x="7395585" y="6253185"/>
              <a:ext cx="1466977" cy="392219"/>
            </a:xfrm>
            <a:prstGeom prst="rect">
              <a:avLst/>
            </a:prstGeom>
          </p:spPr>
          <p:txBody>
            <a:bodyPr wrap="none">
              <a:spAutoFit/>
            </a:bodyPr>
            <a:lstStyle/>
            <a:p>
              <a:pPr algn="ctr"/>
              <a:r>
                <a:rPr lang="en-US" altLang="zh-CN" sz="1400" dirty="0">
                  <a:solidFill>
                    <a:schemeClr val="tx1">
                      <a:lumMod val="75000"/>
                      <a:lumOff val="25000"/>
                    </a:schemeClr>
                  </a:solidFill>
                  <a:latin typeface="Calibri" panose="020F0502020204030204" pitchFamily="34" charset="0"/>
                  <a:cs typeface="Calibri" panose="020F0502020204030204" pitchFamily="34" charset="0"/>
                </a:rPr>
                <a:t>(Automobile)</a:t>
              </a:r>
              <a:endParaRPr lang="zh-CN"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cxnSp>
          <p:nvCxnSpPr>
            <p:cNvPr id="107" name="直接连接符 146">
              <a:extLst>
                <a:ext uri="{FF2B5EF4-FFF2-40B4-BE49-F238E27FC236}">
                  <a16:creationId xmlns:a16="http://schemas.microsoft.com/office/drawing/2014/main" id="{286EBA58-A135-2645-B279-4E5238A91D24}"/>
                </a:ext>
              </a:extLst>
            </p:cNvPr>
            <p:cNvCxnSpPr>
              <a:stCxn id="104" idx="3"/>
            </p:cNvCxnSpPr>
            <p:nvPr/>
          </p:nvCxnSpPr>
          <p:spPr>
            <a:xfrm flipV="1">
              <a:off x="8553802" y="5299411"/>
              <a:ext cx="562170" cy="52009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直接连接符 147">
              <a:extLst>
                <a:ext uri="{FF2B5EF4-FFF2-40B4-BE49-F238E27FC236}">
                  <a16:creationId xmlns:a16="http://schemas.microsoft.com/office/drawing/2014/main" id="{E95E25C0-5D6B-194C-ABEA-A8ED95EBEE07}"/>
                </a:ext>
              </a:extLst>
            </p:cNvPr>
            <p:cNvCxnSpPr>
              <a:stCxn id="104" idx="3"/>
            </p:cNvCxnSpPr>
            <p:nvPr/>
          </p:nvCxnSpPr>
          <p:spPr>
            <a:xfrm>
              <a:off x="8553802" y="5819501"/>
              <a:ext cx="569405" cy="56686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15" name="文本框 114">
            <a:extLst>
              <a:ext uri="{FF2B5EF4-FFF2-40B4-BE49-F238E27FC236}">
                <a16:creationId xmlns:a16="http://schemas.microsoft.com/office/drawing/2014/main" id="{E6DC0BEC-28A3-B74E-B959-9D78FC66BE62}"/>
              </a:ext>
            </a:extLst>
          </p:cNvPr>
          <p:cNvSpPr txBox="1"/>
          <p:nvPr/>
        </p:nvSpPr>
        <p:spPr>
          <a:xfrm>
            <a:off x="7612715" y="3170814"/>
            <a:ext cx="2730568" cy="461665"/>
          </a:xfrm>
          <a:prstGeom prst="rect">
            <a:avLst/>
          </a:prstGeom>
          <a:noFill/>
        </p:spPr>
        <p:txBody>
          <a:bodyPr wrap="square" rtlCol="0">
            <a:spAutoFit/>
          </a:bodyPr>
          <a:lstStyle/>
          <a:p>
            <a:pPr algn="ctr"/>
            <a:r>
              <a:rPr kumimoji="1" lang="en-US" altLang="zh-CN" sz="2400" b="1" dirty="0">
                <a:solidFill>
                  <a:srgbClr val="002060"/>
                </a:solidFill>
                <a:latin typeface="Agency FB" panose="020B0503020202020204" pitchFamily="34" charset="0"/>
                <a:cs typeface="Arial" panose="020B0604020202020204" pitchFamily="34" charset="0"/>
              </a:rPr>
              <a:t>Knowledge Graph</a:t>
            </a:r>
            <a:endParaRPr kumimoji="1" lang="zh-CN" altLang="en-US" sz="2400" b="1" dirty="0">
              <a:solidFill>
                <a:srgbClr val="002060"/>
              </a:solidFill>
              <a:latin typeface="Agency FB" panose="020B0503020202020204" pitchFamily="34" charset="0"/>
              <a:cs typeface="Arial" panose="020B0604020202020204" pitchFamily="34" charset="0"/>
            </a:endParaRPr>
          </a:p>
        </p:txBody>
      </p:sp>
      <p:sp>
        <p:nvSpPr>
          <p:cNvPr id="116" name="矩形 115">
            <a:extLst>
              <a:ext uri="{FF2B5EF4-FFF2-40B4-BE49-F238E27FC236}">
                <a16:creationId xmlns:a16="http://schemas.microsoft.com/office/drawing/2014/main" id="{AB2A9EC5-94A9-064B-827C-F227634E3677}"/>
              </a:ext>
            </a:extLst>
          </p:cNvPr>
          <p:cNvSpPr/>
          <p:nvPr/>
        </p:nvSpPr>
        <p:spPr>
          <a:xfrm>
            <a:off x="751841" y="1280161"/>
            <a:ext cx="4557535" cy="1565995"/>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a:extLst>
              <a:ext uri="{FF2B5EF4-FFF2-40B4-BE49-F238E27FC236}">
                <a16:creationId xmlns:a16="http://schemas.microsoft.com/office/drawing/2014/main" id="{659E0AB0-2C5C-1B42-A23F-1EE21EDAFED0}"/>
              </a:ext>
            </a:extLst>
          </p:cNvPr>
          <p:cNvSpPr txBox="1"/>
          <p:nvPr/>
        </p:nvSpPr>
        <p:spPr>
          <a:xfrm>
            <a:off x="1560363" y="1118608"/>
            <a:ext cx="2779252" cy="400110"/>
          </a:xfrm>
          <a:prstGeom prst="rect">
            <a:avLst/>
          </a:prstGeom>
          <a:solidFill>
            <a:schemeClr val="bg1">
              <a:lumMod val="95000"/>
            </a:schemeClr>
          </a:solidFill>
        </p:spPr>
        <p:txBody>
          <a:bodyPr wrap="square" rtlCol="0">
            <a:spAutoFit/>
          </a:bodyPr>
          <a:lstStyle/>
          <a:p>
            <a:pPr algn="ctr"/>
            <a:r>
              <a:rPr lang="en-US" altLang="zh-CN" sz="2000" b="1" dirty="0">
                <a:solidFill>
                  <a:srgbClr val="C00000"/>
                </a:solidFill>
                <a:latin typeface="Agency FB" panose="020B0503020202020204" pitchFamily="34" charset="0"/>
              </a:rPr>
              <a:t>Factoid Query </a:t>
            </a:r>
            <a:r>
              <a:rPr lang="zh-CN" altLang="en-US" sz="2000" b="1" dirty="0">
                <a:solidFill>
                  <a:srgbClr val="C00000"/>
                </a:solidFill>
                <a:latin typeface="Agency FB" panose="020B0503020202020204" pitchFamily="34" charset="0"/>
              </a:rPr>
              <a:t>事实型查询</a:t>
            </a:r>
          </a:p>
        </p:txBody>
      </p:sp>
      <p:sp>
        <p:nvSpPr>
          <p:cNvPr id="118" name="矩形 117">
            <a:extLst>
              <a:ext uri="{FF2B5EF4-FFF2-40B4-BE49-F238E27FC236}">
                <a16:creationId xmlns:a16="http://schemas.microsoft.com/office/drawing/2014/main" id="{D238B6B5-6484-9C45-AEE4-204C38B5D48E}"/>
              </a:ext>
            </a:extLst>
          </p:cNvPr>
          <p:cNvSpPr/>
          <p:nvPr/>
        </p:nvSpPr>
        <p:spPr>
          <a:xfrm>
            <a:off x="5942756" y="1281601"/>
            <a:ext cx="5367869" cy="1565995"/>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a:extLst>
              <a:ext uri="{FF2B5EF4-FFF2-40B4-BE49-F238E27FC236}">
                <a16:creationId xmlns:a16="http://schemas.microsoft.com/office/drawing/2014/main" id="{1A42B059-E8CB-534D-B9E6-8BA134193687}"/>
              </a:ext>
            </a:extLst>
          </p:cNvPr>
          <p:cNvSpPr txBox="1"/>
          <p:nvPr/>
        </p:nvSpPr>
        <p:spPr>
          <a:xfrm>
            <a:off x="7073403" y="1120048"/>
            <a:ext cx="3004251" cy="400110"/>
          </a:xfrm>
          <a:prstGeom prst="rect">
            <a:avLst/>
          </a:prstGeom>
          <a:solidFill>
            <a:schemeClr val="bg1">
              <a:lumMod val="95000"/>
            </a:schemeClr>
          </a:solidFill>
        </p:spPr>
        <p:txBody>
          <a:bodyPr wrap="square" rtlCol="0">
            <a:spAutoFit/>
          </a:bodyPr>
          <a:lstStyle/>
          <a:p>
            <a:pPr algn="ctr"/>
            <a:r>
              <a:rPr lang="en-US" altLang="zh-CN" sz="2000" b="1" dirty="0">
                <a:solidFill>
                  <a:srgbClr val="C00000"/>
                </a:solidFill>
                <a:latin typeface="Agency FB" panose="020B0503020202020204" pitchFamily="34" charset="0"/>
              </a:rPr>
              <a:t>Aggregate Query </a:t>
            </a:r>
            <a:r>
              <a:rPr lang="zh-CN" altLang="en-US" sz="2000" b="1" dirty="0">
                <a:solidFill>
                  <a:srgbClr val="C00000"/>
                </a:solidFill>
                <a:latin typeface="Agency FB" panose="020B0503020202020204" pitchFamily="34" charset="0"/>
              </a:rPr>
              <a:t>聚集型查询</a:t>
            </a:r>
          </a:p>
        </p:txBody>
      </p:sp>
      <p:sp>
        <p:nvSpPr>
          <p:cNvPr id="120" name="箭头: 右 159">
            <a:extLst>
              <a:ext uri="{FF2B5EF4-FFF2-40B4-BE49-F238E27FC236}">
                <a16:creationId xmlns:a16="http://schemas.microsoft.com/office/drawing/2014/main" id="{4C2BACD8-64FB-3646-99CC-E3B7B2A2BDB4}"/>
              </a:ext>
            </a:extLst>
          </p:cNvPr>
          <p:cNvSpPr/>
          <p:nvPr/>
        </p:nvSpPr>
        <p:spPr>
          <a:xfrm rot="16200000">
            <a:off x="2899379" y="2786712"/>
            <a:ext cx="199517" cy="31840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箭头: 右 160">
            <a:extLst>
              <a:ext uri="{FF2B5EF4-FFF2-40B4-BE49-F238E27FC236}">
                <a16:creationId xmlns:a16="http://schemas.microsoft.com/office/drawing/2014/main" id="{43A36B89-897B-4E41-B42A-33AF9A7F5052}"/>
              </a:ext>
            </a:extLst>
          </p:cNvPr>
          <p:cNvSpPr/>
          <p:nvPr/>
        </p:nvSpPr>
        <p:spPr>
          <a:xfrm rot="16200000">
            <a:off x="9093107" y="2786357"/>
            <a:ext cx="199517" cy="31840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a:extLst>
              <a:ext uri="{FF2B5EF4-FFF2-40B4-BE49-F238E27FC236}">
                <a16:creationId xmlns:a16="http://schemas.microsoft.com/office/drawing/2014/main" id="{16911B71-9A7E-014E-A301-6F263A99522A}"/>
              </a:ext>
            </a:extLst>
          </p:cNvPr>
          <p:cNvSpPr txBox="1"/>
          <p:nvPr/>
        </p:nvSpPr>
        <p:spPr>
          <a:xfrm>
            <a:off x="856648" y="1597795"/>
            <a:ext cx="4364669" cy="323165"/>
          </a:xfrm>
          <a:prstGeom prst="rect">
            <a:avLst/>
          </a:prstGeom>
          <a:noFill/>
        </p:spPr>
        <p:txBody>
          <a:bodyPr wrap="square" rtlCol="0">
            <a:spAutoFit/>
          </a:bodyPr>
          <a:lstStyle/>
          <a:p>
            <a:pPr algn="ctr"/>
            <a:r>
              <a:rPr lang="en-US" altLang="zh-CN" sz="1500" dirty="0">
                <a:latin typeface="Bahnschrift SemiLight" panose="020B0502040204020203" pitchFamily="34" charset="0"/>
                <a:cs typeface="Calibri" panose="020F0502020204030204" pitchFamily="34" charset="0"/>
              </a:rPr>
              <a:t>Find all cars produced in Germany</a:t>
            </a:r>
            <a:endParaRPr lang="zh-CN" altLang="en-US" sz="1500" dirty="0">
              <a:latin typeface="Bahnschrift SemiLight" panose="020B0502040204020203" pitchFamily="34" charset="0"/>
              <a:cs typeface="Calibri" panose="020F0502020204030204" pitchFamily="34" charset="0"/>
            </a:endParaRPr>
          </a:p>
        </p:txBody>
      </p:sp>
      <p:sp>
        <p:nvSpPr>
          <p:cNvPr id="123" name="文本框 122">
            <a:extLst>
              <a:ext uri="{FF2B5EF4-FFF2-40B4-BE49-F238E27FC236}">
                <a16:creationId xmlns:a16="http://schemas.microsoft.com/office/drawing/2014/main" id="{A43CB22F-B6D9-934C-8A17-01B178494C09}"/>
              </a:ext>
            </a:extLst>
          </p:cNvPr>
          <p:cNvSpPr txBox="1"/>
          <p:nvPr/>
        </p:nvSpPr>
        <p:spPr>
          <a:xfrm>
            <a:off x="870699" y="1952481"/>
            <a:ext cx="4364669" cy="323165"/>
          </a:xfrm>
          <a:prstGeom prst="rect">
            <a:avLst/>
          </a:prstGeom>
          <a:noFill/>
        </p:spPr>
        <p:txBody>
          <a:bodyPr wrap="square" rtlCol="0">
            <a:spAutoFit/>
          </a:bodyPr>
          <a:lstStyle/>
          <a:p>
            <a:pPr algn="ctr"/>
            <a:r>
              <a:rPr lang="en-US" altLang="zh-CN" sz="1500" dirty="0">
                <a:latin typeface="Bahnschrift SemiLight" panose="020B0502040204020203" pitchFamily="34" charset="0"/>
                <a:cs typeface="Calibri" panose="020F0502020204030204" pitchFamily="34" charset="0"/>
              </a:rPr>
              <a:t>Find all astronaut from USA</a:t>
            </a:r>
            <a:endParaRPr lang="zh-CN" altLang="en-US" sz="1500" dirty="0">
              <a:latin typeface="Bahnschrift SemiLight" panose="020B0502040204020203" pitchFamily="34" charset="0"/>
              <a:cs typeface="Calibri" panose="020F0502020204030204" pitchFamily="34" charset="0"/>
            </a:endParaRPr>
          </a:p>
        </p:txBody>
      </p:sp>
      <p:sp>
        <p:nvSpPr>
          <p:cNvPr id="124" name="文本框 123">
            <a:extLst>
              <a:ext uri="{FF2B5EF4-FFF2-40B4-BE49-F238E27FC236}">
                <a16:creationId xmlns:a16="http://schemas.microsoft.com/office/drawing/2014/main" id="{7150FBD2-0F2C-AA4D-A42C-816ABBB62D60}"/>
              </a:ext>
            </a:extLst>
          </p:cNvPr>
          <p:cNvSpPr txBox="1"/>
          <p:nvPr/>
        </p:nvSpPr>
        <p:spPr>
          <a:xfrm>
            <a:off x="870698" y="2286885"/>
            <a:ext cx="4364669" cy="323165"/>
          </a:xfrm>
          <a:prstGeom prst="rect">
            <a:avLst/>
          </a:prstGeom>
          <a:noFill/>
        </p:spPr>
        <p:txBody>
          <a:bodyPr wrap="square" rtlCol="0">
            <a:spAutoFit/>
          </a:bodyPr>
          <a:lstStyle/>
          <a:p>
            <a:pPr algn="ctr"/>
            <a:r>
              <a:rPr lang="en-US" altLang="zh-CN" sz="1500" dirty="0">
                <a:latin typeface="Bahnschrift SemiLight" panose="020B0502040204020203" pitchFamily="34" charset="0"/>
                <a:cs typeface="Calibri" panose="020F0502020204030204" pitchFamily="34" charset="0"/>
              </a:rPr>
              <a:t>What companies located in Munich? </a:t>
            </a:r>
            <a:endParaRPr lang="zh-CN" altLang="en-US" sz="1500" dirty="0">
              <a:latin typeface="Bahnschrift SemiLight" panose="020B0502040204020203" pitchFamily="34" charset="0"/>
              <a:cs typeface="Calibri" panose="020F0502020204030204" pitchFamily="34" charset="0"/>
            </a:endParaRPr>
          </a:p>
        </p:txBody>
      </p:sp>
      <p:sp>
        <p:nvSpPr>
          <p:cNvPr id="125" name="文本框 124">
            <a:extLst>
              <a:ext uri="{FF2B5EF4-FFF2-40B4-BE49-F238E27FC236}">
                <a16:creationId xmlns:a16="http://schemas.microsoft.com/office/drawing/2014/main" id="{F84BE7C8-B47A-9E46-A50B-94D39D222F1E}"/>
              </a:ext>
            </a:extLst>
          </p:cNvPr>
          <p:cNvSpPr txBox="1"/>
          <p:nvPr/>
        </p:nvSpPr>
        <p:spPr>
          <a:xfrm>
            <a:off x="6457772" y="1557126"/>
            <a:ext cx="4364669" cy="323165"/>
          </a:xfrm>
          <a:prstGeom prst="rect">
            <a:avLst/>
          </a:prstGeom>
          <a:noFill/>
        </p:spPr>
        <p:txBody>
          <a:bodyPr wrap="square" rtlCol="0">
            <a:spAutoFit/>
          </a:bodyPr>
          <a:lstStyle/>
          <a:p>
            <a:pPr algn="ctr"/>
            <a:r>
              <a:rPr lang="en-US" altLang="zh-CN" sz="1500" dirty="0">
                <a:solidFill>
                  <a:srgbClr val="7030A0"/>
                </a:solidFill>
                <a:latin typeface="Bahnschrift SemiLight" panose="020B0502040204020203" pitchFamily="34" charset="0"/>
                <a:cs typeface="Calibri" panose="020F0502020204030204" pitchFamily="34" charset="0"/>
              </a:rPr>
              <a:t>How many</a:t>
            </a:r>
            <a:r>
              <a:rPr lang="en-US" altLang="zh-CN" sz="1500" b="1" dirty="0">
                <a:solidFill>
                  <a:srgbClr val="7030A0"/>
                </a:solidFill>
                <a:latin typeface="Bahnschrift SemiLight" panose="020B0502040204020203" pitchFamily="34" charset="0"/>
                <a:cs typeface="Calibri" panose="020F0502020204030204" pitchFamily="34" charset="0"/>
              </a:rPr>
              <a:t> </a:t>
            </a:r>
            <a:r>
              <a:rPr lang="en-US" altLang="zh-CN" sz="1500" dirty="0">
                <a:latin typeface="Bahnschrift SemiLight" panose="020B0502040204020203" pitchFamily="34" charset="0"/>
                <a:cs typeface="Calibri" panose="020F0502020204030204" pitchFamily="34" charset="0"/>
              </a:rPr>
              <a:t>cars produced in Germany</a:t>
            </a:r>
            <a:endParaRPr lang="zh-CN" altLang="en-US" sz="1500" dirty="0">
              <a:latin typeface="Bahnschrift SemiLight" panose="020B0502040204020203" pitchFamily="34" charset="0"/>
              <a:cs typeface="Calibri" panose="020F0502020204030204" pitchFamily="34" charset="0"/>
            </a:endParaRPr>
          </a:p>
        </p:txBody>
      </p:sp>
      <p:sp>
        <p:nvSpPr>
          <p:cNvPr id="126" name="文本框 125">
            <a:extLst>
              <a:ext uri="{FF2B5EF4-FFF2-40B4-BE49-F238E27FC236}">
                <a16:creationId xmlns:a16="http://schemas.microsoft.com/office/drawing/2014/main" id="{E2A8F6E3-3014-9547-B3D8-F26DC7966548}"/>
              </a:ext>
            </a:extLst>
          </p:cNvPr>
          <p:cNvSpPr txBox="1"/>
          <p:nvPr/>
        </p:nvSpPr>
        <p:spPr>
          <a:xfrm>
            <a:off x="5905603" y="1940687"/>
            <a:ext cx="5469903" cy="323165"/>
          </a:xfrm>
          <a:prstGeom prst="rect">
            <a:avLst/>
          </a:prstGeom>
          <a:noFill/>
        </p:spPr>
        <p:txBody>
          <a:bodyPr wrap="square" rtlCol="0">
            <a:spAutoFit/>
          </a:bodyPr>
          <a:lstStyle/>
          <a:p>
            <a:pPr algn="ctr"/>
            <a:r>
              <a:rPr lang="en-US" altLang="zh-CN" sz="1500" dirty="0">
                <a:latin typeface="Bahnschrift SemiLight" panose="020B0502040204020203" pitchFamily="34" charset="0"/>
                <a:cs typeface="Calibri" panose="020F0502020204030204" pitchFamily="34" charset="0"/>
              </a:rPr>
              <a:t>What’s the </a:t>
            </a:r>
            <a:r>
              <a:rPr lang="en-US" altLang="zh-CN" sz="1500" dirty="0">
                <a:solidFill>
                  <a:srgbClr val="7030A0"/>
                </a:solidFill>
                <a:latin typeface="Bahnschrift SemiLight" panose="020B0502040204020203" pitchFamily="34" charset="0"/>
                <a:cs typeface="Calibri" panose="020F0502020204030204" pitchFamily="34" charset="0"/>
              </a:rPr>
              <a:t>average horsepower </a:t>
            </a:r>
            <a:r>
              <a:rPr lang="en-US" altLang="zh-CN" sz="1500" dirty="0">
                <a:latin typeface="Bahnschrift SemiLight" panose="020B0502040204020203" pitchFamily="34" charset="0"/>
                <a:cs typeface="Calibri" panose="020F0502020204030204" pitchFamily="34" charset="0"/>
              </a:rPr>
              <a:t>of cars produced in Germany</a:t>
            </a:r>
            <a:endParaRPr lang="zh-CN" altLang="en-US" sz="1500" dirty="0">
              <a:latin typeface="Bahnschrift SemiLight" panose="020B0502040204020203" pitchFamily="34" charset="0"/>
              <a:cs typeface="Calibri" panose="020F0502020204030204" pitchFamily="34" charset="0"/>
            </a:endParaRPr>
          </a:p>
        </p:txBody>
      </p:sp>
      <p:sp>
        <p:nvSpPr>
          <p:cNvPr id="127" name="文本框 126">
            <a:extLst>
              <a:ext uri="{FF2B5EF4-FFF2-40B4-BE49-F238E27FC236}">
                <a16:creationId xmlns:a16="http://schemas.microsoft.com/office/drawing/2014/main" id="{1B99C459-888D-6C49-AC12-C84238A51875}"/>
              </a:ext>
            </a:extLst>
          </p:cNvPr>
          <p:cNvSpPr txBox="1"/>
          <p:nvPr/>
        </p:nvSpPr>
        <p:spPr>
          <a:xfrm>
            <a:off x="6096000" y="2313716"/>
            <a:ext cx="5130701" cy="323165"/>
          </a:xfrm>
          <a:prstGeom prst="rect">
            <a:avLst/>
          </a:prstGeom>
          <a:noFill/>
        </p:spPr>
        <p:txBody>
          <a:bodyPr wrap="square" rtlCol="0">
            <a:spAutoFit/>
          </a:bodyPr>
          <a:lstStyle/>
          <a:p>
            <a:pPr algn="ctr"/>
            <a:r>
              <a:rPr lang="en-US" altLang="zh-CN" sz="1500" dirty="0">
                <a:latin typeface="Bahnschrift SemiLight" panose="020B0502040204020203" pitchFamily="34" charset="0"/>
                <a:cs typeface="Calibri" panose="020F0502020204030204" pitchFamily="34" charset="0"/>
              </a:rPr>
              <a:t>What’s the </a:t>
            </a:r>
            <a:r>
              <a:rPr lang="en-US" altLang="zh-CN" sz="1500" dirty="0">
                <a:solidFill>
                  <a:srgbClr val="7030A0"/>
                </a:solidFill>
                <a:latin typeface="Bahnschrift SemiLight" panose="020B0502040204020203" pitchFamily="34" charset="0"/>
                <a:cs typeface="Calibri" panose="020F0502020204030204" pitchFamily="34" charset="0"/>
              </a:rPr>
              <a:t>average height </a:t>
            </a:r>
            <a:r>
              <a:rPr lang="en-US" altLang="zh-CN" sz="1500" dirty="0">
                <a:latin typeface="Bahnschrift SemiLight" panose="020B0502040204020203" pitchFamily="34" charset="0"/>
                <a:cs typeface="Calibri" panose="020F0502020204030204" pitchFamily="34" charset="0"/>
              </a:rPr>
              <a:t>of basketball player form USA</a:t>
            </a:r>
            <a:endParaRPr lang="zh-CN" altLang="en-US" sz="1500" dirty="0">
              <a:latin typeface="Bahnschrift SemiLight" panose="020B0502040204020203" pitchFamily="34" charset="0"/>
              <a:cs typeface="Calibri" panose="020F0502020204030204" pitchFamily="34" charset="0"/>
            </a:endParaRPr>
          </a:p>
        </p:txBody>
      </p:sp>
    </p:spTree>
    <p:extLst>
      <p:ext uri="{BB962C8B-B14F-4D97-AF65-F5344CB8AC3E}">
        <p14:creationId xmlns:p14="http://schemas.microsoft.com/office/powerpoint/2010/main" val="54456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7E633D27-0E71-484F-A233-86D9D97F31DC}"/>
              </a:ext>
            </a:extLst>
          </p:cNvPr>
          <p:cNvPicPr>
            <a:picLocks noChangeAspect="1"/>
          </p:cNvPicPr>
          <p:nvPr/>
        </p:nvPicPr>
        <p:blipFill>
          <a:blip r:embed="rId3"/>
          <a:stretch>
            <a:fillRect/>
          </a:stretch>
        </p:blipFill>
        <p:spPr>
          <a:xfrm>
            <a:off x="1008987" y="1521027"/>
            <a:ext cx="4217532" cy="2127903"/>
          </a:xfrm>
          <a:prstGeom prst="rect">
            <a:avLst/>
          </a:prstGeom>
        </p:spPr>
      </p:pic>
      <p:sp>
        <p:nvSpPr>
          <p:cNvPr id="162" name="矩形 161">
            <a:extLst>
              <a:ext uri="{FF2B5EF4-FFF2-40B4-BE49-F238E27FC236}">
                <a16:creationId xmlns:a16="http://schemas.microsoft.com/office/drawing/2014/main" id="{3D297CE3-6A56-4557-8408-CFCF612A902C}"/>
              </a:ext>
            </a:extLst>
          </p:cNvPr>
          <p:cNvSpPr/>
          <p:nvPr/>
        </p:nvSpPr>
        <p:spPr>
          <a:xfrm>
            <a:off x="587971" y="1495967"/>
            <a:ext cx="4946555" cy="2148435"/>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a:extLst>
              <a:ext uri="{FF2B5EF4-FFF2-40B4-BE49-F238E27FC236}">
                <a16:creationId xmlns:a16="http://schemas.microsoft.com/office/drawing/2014/main" id="{583509DC-81E5-4461-B2E2-F6F8BC0F79A6}"/>
              </a:ext>
            </a:extLst>
          </p:cNvPr>
          <p:cNvSpPr txBox="1"/>
          <p:nvPr/>
        </p:nvSpPr>
        <p:spPr>
          <a:xfrm>
            <a:off x="1382935" y="1284306"/>
            <a:ext cx="3387991" cy="369332"/>
          </a:xfrm>
          <a:prstGeom prst="rect">
            <a:avLst/>
          </a:prstGeom>
          <a:solidFill>
            <a:schemeClr val="bg1">
              <a:lumMod val="95000"/>
            </a:schemeClr>
          </a:solidFill>
          <a:ln>
            <a:solidFill>
              <a:schemeClr val="bg1">
                <a:lumMod val="95000"/>
              </a:schemeClr>
            </a:solidFill>
          </a:ln>
        </p:spPr>
        <p:txBody>
          <a:bodyPr wrap="square" rtlCol="0">
            <a:spAutoFit/>
          </a:bodyPr>
          <a:lstStyle/>
          <a:p>
            <a:pPr algn="ctr"/>
            <a:r>
              <a:rPr lang="en-US" altLang="zh-CN" sz="1800" dirty="0">
                <a:solidFill>
                  <a:srgbClr val="0070C0"/>
                </a:solidFill>
                <a:latin typeface="+mn-ea"/>
              </a:rPr>
              <a:t>STEP 1: </a:t>
            </a:r>
            <a:r>
              <a:rPr lang="zh-CN" altLang="en-US" sz="1800" dirty="0">
                <a:solidFill>
                  <a:srgbClr val="0070C0"/>
                </a:solidFill>
                <a:latin typeface="+mn-ea"/>
              </a:rPr>
              <a:t>聚集查询近似估计模型</a:t>
            </a:r>
          </a:p>
        </p:txBody>
      </p:sp>
      <p:pic>
        <p:nvPicPr>
          <p:cNvPr id="5" name="图片 4">
            <a:extLst>
              <a:ext uri="{FF2B5EF4-FFF2-40B4-BE49-F238E27FC236}">
                <a16:creationId xmlns:a16="http://schemas.microsoft.com/office/drawing/2014/main" id="{89ACA11C-09DB-4030-83F1-562F69EB9E86}"/>
              </a:ext>
            </a:extLst>
          </p:cNvPr>
          <p:cNvPicPr>
            <a:picLocks noChangeAspect="1"/>
          </p:cNvPicPr>
          <p:nvPr/>
        </p:nvPicPr>
        <p:blipFill>
          <a:blip r:embed="rId4"/>
          <a:stretch>
            <a:fillRect/>
          </a:stretch>
        </p:blipFill>
        <p:spPr>
          <a:xfrm>
            <a:off x="1212785" y="4378154"/>
            <a:ext cx="9230627" cy="2346463"/>
          </a:xfrm>
          <a:prstGeom prst="rect">
            <a:avLst/>
          </a:prstGeom>
        </p:spPr>
      </p:pic>
      <p:sp>
        <p:nvSpPr>
          <p:cNvPr id="25" name="矩形 24">
            <a:extLst>
              <a:ext uri="{FF2B5EF4-FFF2-40B4-BE49-F238E27FC236}">
                <a16:creationId xmlns:a16="http://schemas.microsoft.com/office/drawing/2014/main" id="{1DEE6741-5665-4688-B2BD-372F84930F40}"/>
              </a:ext>
            </a:extLst>
          </p:cNvPr>
          <p:cNvSpPr/>
          <p:nvPr/>
        </p:nvSpPr>
        <p:spPr>
          <a:xfrm>
            <a:off x="587971" y="4112930"/>
            <a:ext cx="10586960" cy="2611679"/>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52B0F58-B92C-4407-B63C-BB8111337796}"/>
              </a:ext>
            </a:extLst>
          </p:cNvPr>
          <p:cNvSpPr txBox="1"/>
          <p:nvPr/>
        </p:nvSpPr>
        <p:spPr>
          <a:xfrm>
            <a:off x="3772128" y="3904286"/>
            <a:ext cx="4492347" cy="369332"/>
          </a:xfrm>
          <a:prstGeom prst="rect">
            <a:avLst/>
          </a:prstGeom>
          <a:solidFill>
            <a:schemeClr val="bg1">
              <a:lumMod val="95000"/>
            </a:schemeClr>
          </a:solidFill>
          <a:ln>
            <a:solidFill>
              <a:schemeClr val="bg1">
                <a:lumMod val="95000"/>
              </a:schemeClr>
            </a:solidFill>
          </a:ln>
        </p:spPr>
        <p:txBody>
          <a:bodyPr wrap="square" rtlCol="0">
            <a:spAutoFit/>
          </a:bodyPr>
          <a:lstStyle/>
          <a:p>
            <a:pPr algn="ctr"/>
            <a:r>
              <a:rPr lang="en-US" altLang="zh-CN" sz="1800" dirty="0">
                <a:solidFill>
                  <a:srgbClr val="0070C0"/>
                </a:solidFill>
                <a:latin typeface="+mn-ea"/>
              </a:rPr>
              <a:t>STEP 2: </a:t>
            </a:r>
            <a:r>
              <a:rPr lang="zh-CN" altLang="en-US" sz="1800" dirty="0">
                <a:solidFill>
                  <a:srgbClr val="0070C0"/>
                </a:solidFill>
                <a:latin typeface="+mn-ea"/>
              </a:rPr>
              <a:t>基于随机游走的语义近似聚集查询</a:t>
            </a:r>
          </a:p>
        </p:txBody>
      </p:sp>
      <p:sp>
        <p:nvSpPr>
          <p:cNvPr id="27" name="文本框 26">
            <a:extLst>
              <a:ext uri="{FF2B5EF4-FFF2-40B4-BE49-F238E27FC236}">
                <a16:creationId xmlns:a16="http://schemas.microsoft.com/office/drawing/2014/main" id="{6E79AA85-543B-44DC-851A-9D3B30A7A6BD}"/>
              </a:ext>
            </a:extLst>
          </p:cNvPr>
          <p:cNvSpPr txBox="1"/>
          <p:nvPr/>
        </p:nvSpPr>
        <p:spPr>
          <a:xfrm>
            <a:off x="6467217" y="1766693"/>
            <a:ext cx="4492347" cy="1916037"/>
          </a:xfrm>
          <a:prstGeom prst="rect">
            <a:avLst/>
          </a:prstGeom>
          <a:noFill/>
          <a:ln>
            <a:solidFill>
              <a:schemeClr val="tx1">
                <a:lumMod val="75000"/>
                <a:lumOff val="25000"/>
              </a:schemeClr>
            </a:solidFill>
            <a:prstDash val="sysDash"/>
          </a:ln>
        </p:spPr>
        <p:txBody>
          <a:bodyPr wrap="square" rtlCol="0">
            <a:spAutoFit/>
          </a:bodyPr>
          <a:lstStyle/>
          <a:p>
            <a:pPr algn="just"/>
            <a:endParaRPr lang="en-US" altLang="zh-CN" sz="1800" kern="0" dirty="0">
              <a:solidFill>
                <a:schemeClr val="accent1"/>
              </a:solidFill>
              <a:latin typeface="STKaiti" panose="02010600040101010101" pitchFamily="2" charset="-122"/>
              <a:ea typeface="STKaiti" panose="02010600040101010101" pitchFamily="2" charset="-122"/>
            </a:endParaRPr>
          </a:p>
          <a:p>
            <a:pPr algn="just"/>
            <a:r>
              <a:rPr lang="zh-CN" altLang="en-US" sz="1600" kern="0" dirty="0">
                <a:solidFill>
                  <a:schemeClr val="accent1"/>
                </a:solidFill>
                <a:latin typeface="STKaiti" panose="02010600040101010101" pitchFamily="2" charset="-122"/>
                <a:ea typeface="STKaiti" panose="02010600040101010101" pitchFamily="2" charset="-122"/>
              </a:rPr>
              <a:t>提出基于知识图谱嵌入的</a:t>
            </a:r>
            <a:r>
              <a:rPr lang="zh-CN" altLang="en-US" sz="1600" kern="0" dirty="0">
                <a:solidFill>
                  <a:srgbClr val="C00000"/>
                </a:solidFill>
                <a:latin typeface="STKaiti" panose="02010600040101010101" pitchFamily="2" charset="-122"/>
                <a:ea typeface="STKaiti" panose="02010600040101010101" pitchFamily="2" charset="-122"/>
              </a:rPr>
              <a:t>语义敏感的知识图谱随机游走采样算法 </a:t>
            </a:r>
            <a:endParaRPr lang="en-US" altLang="zh-CN" sz="1600" kern="0" dirty="0">
              <a:solidFill>
                <a:srgbClr val="C00000"/>
              </a:solidFill>
              <a:latin typeface="STKaiti" panose="02010600040101010101" pitchFamily="2" charset="-122"/>
              <a:ea typeface="STKaiti" panose="02010600040101010101" pitchFamily="2" charset="-122"/>
            </a:endParaRPr>
          </a:p>
          <a:p>
            <a:pPr algn="just"/>
            <a:endParaRPr lang="en-US" altLang="zh-CN" sz="1000" kern="0" dirty="0">
              <a:solidFill>
                <a:schemeClr val="accent1"/>
              </a:solidFill>
              <a:latin typeface="STKaiti" panose="02010600040101010101" pitchFamily="2" charset="-122"/>
              <a:ea typeface="STKaiti" panose="02010600040101010101" pitchFamily="2" charset="-122"/>
            </a:endParaRPr>
          </a:p>
          <a:p>
            <a:pPr algn="just"/>
            <a:r>
              <a:rPr lang="zh-CN" altLang="en-US" sz="1600" kern="0" dirty="0">
                <a:solidFill>
                  <a:schemeClr val="accent1"/>
                </a:solidFill>
                <a:latin typeface="STKaiti" panose="02010600040101010101" pitchFamily="2" charset="-122"/>
                <a:ea typeface="STKaiti" panose="02010600040101010101" pitchFamily="2" charset="-122"/>
              </a:rPr>
              <a:t>提出一种基于稳态概率的</a:t>
            </a:r>
            <a:r>
              <a:rPr lang="zh-CN" altLang="en-US" sz="1600" kern="0" dirty="0">
                <a:solidFill>
                  <a:srgbClr val="C00000"/>
                </a:solidFill>
                <a:latin typeface="STKaiti" panose="02010600040101010101" pitchFamily="2" charset="-122"/>
                <a:ea typeface="STKaiti" panose="02010600040101010101" pitchFamily="2" charset="-122"/>
              </a:rPr>
              <a:t>样本正确性验证方法</a:t>
            </a:r>
            <a:endParaRPr lang="en-US" altLang="zh-CN" sz="1600" kern="0" dirty="0">
              <a:solidFill>
                <a:srgbClr val="C00000"/>
              </a:solidFill>
              <a:latin typeface="STKaiti" panose="02010600040101010101" pitchFamily="2" charset="-122"/>
              <a:ea typeface="STKaiti" panose="02010600040101010101" pitchFamily="2" charset="-122"/>
            </a:endParaRPr>
          </a:p>
          <a:p>
            <a:pPr algn="just"/>
            <a:endParaRPr lang="en-US" altLang="zh-CN" sz="1051" kern="0" dirty="0">
              <a:solidFill>
                <a:schemeClr val="accent1"/>
              </a:solidFill>
              <a:latin typeface="STKaiti" panose="02010600040101010101" pitchFamily="2" charset="-122"/>
              <a:ea typeface="STKaiti" panose="02010600040101010101" pitchFamily="2" charset="-122"/>
            </a:endParaRPr>
          </a:p>
          <a:p>
            <a:pPr algn="just"/>
            <a:r>
              <a:rPr lang="zh-CN" altLang="en-US" sz="1600" kern="0" dirty="0">
                <a:solidFill>
                  <a:schemeClr val="accent1"/>
                </a:solidFill>
                <a:latin typeface="STKaiti" panose="02010600040101010101" pitchFamily="2" charset="-122"/>
                <a:ea typeface="STKaiti" panose="02010600040101010101" pitchFamily="2" charset="-122"/>
              </a:rPr>
              <a:t>提出针对常用聚集函数的</a:t>
            </a:r>
            <a:r>
              <a:rPr lang="zh-CN" altLang="en-US" sz="1600" kern="0" dirty="0">
                <a:solidFill>
                  <a:srgbClr val="C00000"/>
                </a:solidFill>
                <a:latin typeface="STKaiti" panose="02010600040101010101" pitchFamily="2" charset="-122"/>
                <a:ea typeface="STKaiti" panose="02010600040101010101" pitchFamily="2" charset="-122"/>
              </a:rPr>
              <a:t>无偏</a:t>
            </a:r>
            <a:r>
              <a:rPr lang="en-US" altLang="zh-CN" sz="1600" kern="0" dirty="0">
                <a:solidFill>
                  <a:srgbClr val="C00000"/>
                </a:solidFill>
                <a:latin typeface="STKaiti" panose="02010600040101010101" pitchFamily="2" charset="-122"/>
                <a:ea typeface="STKaiti" panose="02010600040101010101" pitchFamily="2" charset="-122"/>
              </a:rPr>
              <a:t>(</a:t>
            </a:r>
            <a:r>
              <a:rPr lang="zh-CN" altLang="en-US" sz="1600" kern="0" dirty="0">
                <a:solidFill>
                  <a:srgbClr val="C00000"/>
                </a:solidFill>
                <a:latin typeface="STKaiti" panose="02010600040101010101" pitchFamily="2" charset="-122"/>
                <a:ea typeface="STKaiti" panose="02010600040101010101" pitchFamily="2" charset="-122"/>
              </a:rPr>
              <a:t>一致</a:t>
            </a:r>
            <a:r>
              <a:rPr lang="en-US" altLang="zh-CN" sz="1600" kern="0" dirty="0">
                <a:solidFill>
                  <a:srgbClr val="C00000"/>
                </a:solidFill>
                <a:latin typeface="STKaiti" panose="02010600040101010101" pitchFamily="2" charset="-122"/>
                <a:ea typeface="STKaiti" panose="02010600040101010101" pitchFamily="2" charset="-122"/>
              </a:rPr>
              <a:t>)</a:t>
            </a:r>
            <a:r>
              <a:rPr lang="zh-CN" altLang="en-US" sz="1600" kern="0" dirty="0">
                <a:solidFill>
                  <a:srgbClr val="C00000"/>
                </a:solidFill>
                <a:latin typeface="STKaiti" panose="02010600040101010101" pitchFamily="2" charset="-122"/>
                <a:ea typeface="STKaiti" panose="02010600040101010101" pitchFamily="2" charset="-122"/>
              </a:rPr>
              <a:t>近似估计量</a:t>
            </a:r>
            <a:r>
              <a:rPr lang="zh-CN" altLang="en-US" sz="1600" kern="0" dirty="0">
                <a:solidFill>
                  <a:schemeClr val="accent1"/>
                </a:solidFill>
                <a:latin typeface="STKaiti" panose="02010600040101010101" pitchFamily="2" charset="-122"/>
                <a:ea typeface="STKaiti" panose="02010600040101010101" pitchFamily="2" charset="-122"/>
              </a:rPr>
              <a:t>，设计基于置信区间的</a:t>
            </a:r>
            <a:r>
              <a:rPr lang="zh-CN" altLang="en-US" sz="1600" kern="0" dirty="0">
                <a:solidFill>
                  <a:srgbClr val="C00000"/>
                </a:solidFill>
                <a:latin typeface="STKaiti" panose="02010600040101010101" pitchFamily="2" charset="-122"/>
                <a:ea typeface="STKaiti" panose="02010600040101010101" pitchFamily="2" charset="-122"/>
              </a:rPr>
              <a:t>近似查询结果精度保证机制</a:t>
            </a:r>
          </a:p>
        </p:txBody>
      </p:sp>
      <p:sp>
        <p:nvSpPr>
          <p:cNvPr id="28" name="文本框 27">
            <a:extLst>
              <a:ext uri="{FF2B5EF4-FFF2-40B4-BE49-F238E27FC236}">
                <a16:creationId xmlns:a16="http://schemas.microsoft.com/office/drawing/2014/main" id="{2934FA14-5086-41F9-9B17-8684C2590B02}"/>
              </a:ext>
            </a:extLst>
          </p:cNvPr>
          <p:cNvSpPr txBox="1"/>
          <p:nvPr/>
        </p:nvSpPr>
        <p:spPr>
          <a:xfrm>
            <a:off x="7172895" y="1431922"/>
            <a:ext cx="3084307" cy="615553"/>
          </a:xfrm>
          <a:prstGeom prst="rect">
            <a:avLst/>
          </a:prstGeom>
          <a:solidFill>
            <a:schemeClr val="bg1"/>
          </a:solidFill>
        </p:spPr>
        <p:txBody>
          <a:bodyPr wrap="square" rtlCol="0">
            <a:spAutoFit/>
          </a:bodyPr>
          <a:lstStyle/>
          <a:p>
            <a:pPr algn="ctr"/>
            <a:r>
              <a:rPr lang="zh-CN" altLang="en-US" sz="1700" u="sng" kern="0" dirty="0">
                <a:solidFill>
                  <a:schemeClr val="accent1"/>
                </a:solidFill>
                <a:latin typeface="STKaiti" panose="02010600040101010101" pitchFamily="2" charset="-122"/>
                <a:ea typeface="STKaiti" panose="02010600040101010101" pitchFamily="2" charset="-122"/>
              </a:rPr>
              <a:t>基于随机游走采样的知识图谱语义近似聚集查询算法</a:t>
            </a:r>
          </a:p>
        </p:txBody>
      </p:sp>
      <p:sp>
        <p:nvSpPr>
          <p:cNvPr id="29" name="文本框 28">
            <a:extLst>
              <a:ext uri="{FF2B5EF4-FFF2-40B4-BE49-F238E27FC236}">
                <a16:creationId xmlns:a16="http://schemas.microsoft.com/office/drawing/2014/main" id="{6E571EE8-B5D0-4C65-BEDD-039AD8AA96C9}"/>
              </a:ext>
            </a:extLst>
          </p:cNvPr>
          <p:cNvSpPr txBox="1"/>
          <p:nvPr/>
        </p:nvSpPr>
        <p:spPr>
          <a:xfrm>
            <a:off x="6874512" y="1110240"/>
            <a:ext cx="1769685" cy="276999"/>
          </a:xfrm>
          <a:prstGeom prst="rect">
            <a:avLst/>
          </a:prstGeom>
          <a:solidFill>
            <a:srgbClr val="C00000"/>
          </a:solidFill>
        </p:spPr>
        <p:txBody>
          <a:bodyPr wrap="square" rtlCol="0">
            <a:spAutoFit/>
          </a:bodyPr>
          <a:lstStyle/>
          <a:p>
            <a:pPr algn="ctr"/>
            <a:r>
              <a:rPr kumimoji="1" lang="en-US" altLang="zh-CN" sz="1200" dirty="0">
                <a:solidFill>
                  <a:schemeClr val="bg1"/>
                </a:solidFill>
              </a:rPr>
              <a:t>CCF A ICDE 2022</a:t>
            </a:r>
          </a:p>
        </p:txBody>
      </p:sp>
      <p:sp>
        <p:nvSpPr>
          <p:cNvPr id="30" name="文本框 29">
            <a:extLst>
              <a:ext uri="{FF2B5EF4-FFF2-40B4-BE49-F238E27FC236}">
                <a16:creationId xmlns:a16="http://schemas.microsoft.com/office/drawing/2014/main" id="{9CA3392F-EB0C-4DF8-8632-30F9FEA2FAD8}"/>
              </a:ext>
            </a:extLst>
          </p:cNvPr>
          <p:cNvSpPr txBox="1"/>
          <p:nvPr/>
        </p:nvSpPr>
        <p:spPr>
          <a:xfrm>
            <a:off x="8808480" y="1107693"/>
            <a:ext cx="1769685" cy="276999"/>
          </a:xfrm>
          <a:prstGeom prst="rect">
            <a:avLst/>
          </a:prstGeom>
          <a:solidFill>
            <a:srgbClr val="C00000"/>
          </a:solidFill>
        </p:spPr>
        <p:txBody>
          <a:bodyPr wrap="square" rtlCol="0">
            <a:spAutoFit/>
          </a:bodyPr>
          <a:lstStyle/>
          <a:p>
            <a:pPr algn="ctr"/>
            <a:r>
              <a:rPr kumimoji="1" lang="en-US" altLang="zh-CN" sz="1200" dirty="0">
                <a:solidFill>
                  <a:schemeClr val="bg1"/>
                </a:solidFill>
              </a:rPr>
              <a:t>CCF A VLDB 2021</a:t>
            </a:r>
          </a:p>
        </p:txBody>
      </p:sp>
      <p:sp>
        <p:nvSpPr>
          <p:cNvPr id="15" name="object 2">
            <a:extLst>
              <a:ext uri="{FF2B5EF4-FFF2-40B4-BE49-F238E27FC236}">
                <a16:creationId xmlns:a16="http://schemas.microsoft.com/office/drawing/2014/main" id="{6DFF2938-67A7-A14B-9AE8-B85339FE6A9B}"/>
              </a:ext>
            </a:extLst>
          </p:cNvPr>
          <p:cNvSpPr txBox="1"/>
          <p:nvPr/>
        </p:nvSpPr>
        <p:spPr>
          <a:xfrm>
            <a:off x="457199" y="381000"/>
            <a:ext cx="8807153"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知识图谱查询</a:t>
            </a:r>
            <a:endParaRPr lang="zh-CN" altLang="en-US" sz="2800" b="1" spc="-5"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31241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8782DA9-4334-D04C-BDE7-B1FD0CE8CB05}"/>
              </a:ext>
            </a:extLst>
          </p:cNvPr>
          <p:cNvPicPr>
            <a:picLocks noChangeAspect="1"/>
          </p:cNvPicPr>
          <p:nvPr/>
        </p:nvPicPr>
        <p:blipFill>
          <a:blip r:embed="rId3"/>
          <a:stretch>
            <a:fillRect/>
          </a:stretch>
        </p:blipFill>
        <p:spPr>
          <a:xfrm>
            <a:off x="4655841" y="980728"/>
            <a:ext cx="3078813" cy="5517232"/>
          </a:xfrm>
          <a:prstGeom prst="rect">
            <a:avLst/>
          </a:prstGeom>
        </p:spPr>
      </p:pic>
      <p:sp>
        <p:nvSpPr>
          <p:cNvPr id="10" name="object 2">
            <a:extLst>
              <a:ext uri="{FF2B5EF4-FFF2-40B4-BE49-F238E27FC236}">
                <a16:creationId xmlns:a16="http://schemas.microsoft.com/office/drawing/2014/main" id="{94D3984B-2EA5-B544-8ECF-258EA415F486}"/>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rPr>
              <a:t>Class</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rPr>
              <a:t>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rPr>
              <a:t>group</a:t>
            </a:r>
            <a:endParaRPr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5672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4" descr="See the source image">
            <a:extLst>
              <a:ext uri="{FF2B5EF4-FFF2-40B4-BE49-F238E27FC236}">
                <a16:creationId xmlns:a16="http://schemas.microsoft.com/office/drawing/2014/main" id="{F686BE90-E7E9-DA45-96B0-A973560B6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12347981" cy="6111679"/>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950B57DA-6BB0-1D48-BE83-BC05ED1AD55F}"/>
              </a:ext>
            </a:extLst>
          </p:cNvPr>
          <p:cNvPicPr>
            <a:picLocks noChangeAspect="1"/>
          </p:cNvPicPr>
          <p:nvPr/>
        </p:nvPicPr>
        <p:blipFill>
          <a:blip r:embed="rId3"/>
          <a:stretch>
            <a:fillRect/>
          </a:stretch>
        </p:blipFill>
        <p:spPr>
          <a:xfrm>
            <a:off x="1487942" y="1344013"/>
            <a:ext cx="9242811" cy="4776628"/>
          </a:xfrm>
          <a:prstGeom prst="rect">
            <a:avLst/>
          </a:prstGeom>
        </p:spPr>
      </p:pic>
      <p:sp>
        <p:nvSpPr>
          <p:cNvPr id="5" name="object 2">
            <a:extLst>
              <a:ext uri="{FF2B5EF4-FFF2-40B4-BE49-F238E27FC236}">
                <a16:creationId xmlns:a16="http://schemas.microsoft.com/office/drawing/2014/main" id="{AFB99209-8CAA-E641-8870-73BADBF98926}"/>
              </a:ext>
            </a:extLst>
          </p:cNvPr>
          <p:cNvSpPr txBox="1"/>
          <p:nvPr/>
        </p:nvSpPr>
        <p:spPr>
          <a:xfrm>
            <a:off x="457199" y="381000"/>
            <a:ext cx="8807153"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知识图谱查询</a:t>
            </a:r>
            <a:endParaRPr lang="zh-CN" altLang="en-US" sz="2800" b="1" spc="-5"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0125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object 2">
            <a:extLst>
              <a:ext uri="{FF2B5EF4-FFF2-40B4-BE49-F238E27FC236}">
                <a16:creationId xmlns:a16="http://schemas.microsoft.com/office/drawing/2014/main" id="{E64F4B41-1D50-4848-9860-062A23C63C72}"/>
              </a:ext>
            </a:extLst>
          </p:cNvPr>
          <p:cNvSpPr txBox="1"/>
          <p:nvPr/>
        </p:nvSpPr>
        <p:spPr>
          <a:xfrm>
            <a:off x="457199" y="381000"/>
            <a:ext cx="6564955"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文本表示学习</a:t>
            </a:r>
            <a:endParaRPr lang="zh-CN" altLang="en-US" sz="2800" b="1" spc="-5" dirty="0">
              <a:solidFill>
                <a:srgbClr val="C00000"/>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67891832-B19D-9D49-A17E-67C8A581C881}"/>
              </a:ext>
            </a:extLst>
          </p:cNvPr>
          <p:cNvSpPr txBox="1"/>
          <p:nvPr/>
        </p:nvSpPr>
        <p:spPr>
          <a:xfrm>
            <a:off x="861823" y="1416864"/>
            <a:ext cx="5611660" cy="369332"/>
          </a:xfrm>
          <a:prstGeom prst="rect">
            <a:avLst/>
          </a:prstGeom>
          <a:solidFill>
            <a:schemeClr val="accent2"/>
          </a:solidFill>
          <a:ln>
            <a:solidFill>
              <a:schemeClr val="accent2"/>
            </a:solidFill>
          </a:ln>
        </p:spPr>
        <p:txBody>
          <a:bodyPr wrap="square" rtlCol="0">
            <a:spAutoFit/>
          </a:bodyPr>
          <a:lstStyle/>
          <a:p>
            <a:pPr algn="ctr"/>
            <a:r>
              <a:rPr lang="zh-CN" altLang="en-US" sz="1800" dirty="0">
                <a:solidFill>
                  <a:schemeClr val="bg1"/>
                </a:solidFill>
                <a:latin typeface="Microsoft YaHei" panose="020B0503020204020204" pitchFamily="34" charset="-122"/>
                <a:ea typeface="Microsoft YaHei" panose="020B0503020204020204" pitchFamily="34" charset="-122"/>
              </a:rPr>
              <a:t>基于预训练模型的</a:t>
            </a:r>
            <a:r>
              <a:rPr lang="zh-CN" altLang="en-US" dirty="0">
                <a:solidFill>
                  <a:schemeClr val="bg1"/>
                </a:solidFill>
                <a:latin typeface="Microsoft YaHei" panose="020B0503020204020204" pitchFamily="34" charset="-122"/>
                <a:ea typeface="Microsoft YaHei" panose="020B0503020204020204" pitchFamily="34" charset="-122"/>
              </a:rPr>
              <a:t>科技文本</a:t>
            </a:r>
            <a:r>
              <a:rPr lang="zh-CN" altLang="en-US" sz="1800" dirty="0">
                <a:solidFill>
                  <a:schemeClr val="bg1"/>
                </a:solidFill>
                <a:latin typeface="Microsoft YaHei" panose="020B0503020204020204" pitchFamily="34" charset="-122"/>
                <a:ea typeface="Microsoft YaHei" panose="020B0503020204020204" pitchFamily="34" charset="-122"/>
              </a:rPr>
              <a:t>表示研究</a:t>
            </a:r>
          </a:p>
        </p:txBody>
      </p:sp>
      <p:sp>
        <p:nvSpPr>
          <p:cNvPr id="9" name="文本框 8">
            <a:extLst>
              <a:ext uri="{FF2B5EF4-FFF2-40B4-BE49-F238E27FC236}">
                <a16:creationId xmlns:a16="http://schemas.microsoft.com/office/drawing/2014/main" id="{4DA631E2-794B-AF41-8B26-C1C16F896F0E}"/>
              </a:ext>
            </a:extLst>
          </p:cNvPr>
          <p:cNvSpPr txBox="1"/>
          <p:nvPr/>
        </p:nvSpPr>
        <p:spPr>
          <a:xfrm>
            <a:off x="8940175" y="2674502"/>
            <a:ext cx="2630350" cy="2554545"/>
          </a:xfrm>
          <a:prstGeom prst="rect">
            <a:avLst/>
          </a:prstGeom>
          <a:noFill/>
          <a:ln>
            <a:solidFill>
              <a:schemeClr val="tx1"/>
            </a:solidFill>
            <a:prstDash val="sysDash"/>
          </a:ln>
        </p:spPr>
        <p:txBody>
          <a:bodyPr wrap="square" rtlCol="0">
            <a:spAutoFit/>
          </a:bodyPr>
          <a:lstStyle/>
          <a:p>
            <a:pPr algn="just"/>
            <a:r>
              <a:rPr lang="zh-CN" altLang="en-US" sz="1600" kern="0" dirty="0">
                <a:solidFill>
                  <a:schemeClr val="accent1"/>
                </a:solidFill>
                <a:latin typeface="STKaiti" panose="02010600040101010101" pitchFamily="2" charset="-122"/>
                <a:ea typeface="STKaiti" panose="02010600040101010101" pitchFamily="2" charset="-122"/>
              </a:rPr>
              <a:t>在预训练模型的基础之上，</a:t>
            </a:r>
            <a:r>
              <a:rPr lang="en-US" altLang="zh-CN" sz="1600" kern="0" dirty="0">
                <a:solidFill>
                  <a:schemeClr val="accent1"/>
                </a:solidFill>
                <a:latin typeface="STKaiti" panose="02010600040101010101" pitchFamily="2" charset="-122"/>
                <a:ea typeface="STKaiti" panose="02010600040101010101" pitchFamily="2" charset="-122"/>
              </a:rPr>
              <a:t> </a:t>
            </a:r>
            <a:r>
              <a:rPr lang="zh-CN" altLang="en-US" sz="1600" kern="0" dirty="0">
                <a:solidFill>
                  <a:schemeClr val="accent1"/>
                </a:solidFill>
                <a:latin typeface="STKaiti" panose="02010600040101010101" pitchFamily="2" charset="-122"/>
                <a:ea typeface="STKaiti" panose="02010600040101010101" pitchFamily="2" charset="-122"/>
              </a:rPr>
              <a:t>利用其强大的语义理解能力</a:t>
            </a:r>
            <a:r>
              <a:rPr lang="en-US" altLang="zh-CN" sz="1600" kern="0" dirty="0">
                <a:solidFill>
                  <a:schemeClr val="accent1"/>
                </a:solidFill>
                <a:latin typeface="STKaiti" panose="02010600040101010101" pitchFamily="2" charset="-122"/>
                <a:ea typeface="STKaiti" panose="02010600040101010101" pitchFamily="2" charset="-122"/>
              </a:rPr>
              <a:t>, </a:t>
            </a:r>
            <a:r>
              <a:rPr lang="zh-CN" altLang="en-US" sz="1600" kern="0" dirty="0">
                <a:solidFill>
                  <a:schemeClr val="accent1"/>
                </a:solidFill>
                <a:latin typeface="STKaiti" panose="02010600040101010101" pitchFamily="2" charset="-122"/>
                <a:ea typeface="STKaiti" panose="02010600040101010101" pitchFamily="2" charset="-122"/>
              </a:rPr>
              <a:t>对文本按照细粒度划分，将其分为</a:t>
            </a:r>
            <a:r>
              <a:rPr lang="zh-CN" altLang="en-US" sz="1600" kern="0" dirty="0">
                <a:solidFill>
                  <a:srgbClr val="FF0000"/>
                </a:solidFill>
                <a:latin typeface="STKaiti" panose="02010600040101010101" pitchFamily="2" charset="-122"/>
                <a:ea typeface="STKaiti" panose="02010600040101010101" pitchFamily="2" charset="-122"/>
              </a:rPr>
              <a:t>字词级别</a:t>
            </a:r>
            <a:r>
              <a:rPr lang="zh-CN" altLang="en-US" sz="1600" kern="0" dirty="0">
                <a:solidFill>
                  <a:schemeClr val="accent1"/>
                </a:solidFill>
                <a:latin typeface="STKaiti" panose="02010600040101010101" pitchFamily="2" charset="-122"/>
                <a:ea typeface="STKaiti" panose="02010600040101010101" pitchFamily="2" charset="-122"/>
              </a:rPr>
              <a:t>、</a:t>
            </a:r>
            <a:r>
              <a:rPr lang="zh-CN" altLang="en-US" sz="1600" kern="0" dirty="0">
                <a:solidFill>
                  <a:srgbClr val="FF0000"/>
                </a:solidFill>
                <a:latin typeface="STKaiti" panose="02010600040101010101" pitchFamily="2" charset="-122"/>
                <a:ea typeface="STKaiti" panose="02010600040101010101" pitchFamily="2" charset="-122"/>
              </a:rPr>
              <a:t>句子级别</a:t>
            </a:r>
            <a:r>
              <a:rPr lang="zh-CN" altLang="en-US" sz="1600" kern="0" dirty="0">
                <a:solidFill>
                  <a:schemeClr val="accent1"/>
                </a:solidFill>
                <a:latin typeface="STKaiti" panose="02010600040101010101" pitchFamily="2" charset="-122"/>
                <a:ea typeface="STKaiti" panose="02010600040101010101" pitchFamily="2" charset="-122"/>
              </a:rPr>
              <a:t>和</a:t>
            </a:r>
            <a:r>
              <a:rPr lang="zh-CN" altLang="en-US" sz="1600" kern="0" dirty="0">
                <a:solidFill>
                  <a:srgbClr val="FF0000"/>
                </a:solidFill>
                <a:latin typeface="STKaiti" panose="02010600040101010101" pitchFamily="2" charset="-122"/>
                <a:ea typeface="STKaiti" panose="02010600040101010101" pitchFamily="2" charset="-122"/>
              </a:rPr>
              <a:t>文章级别</a:t>
            </a:r>
            <a:r>
              <a:rPr lang="zh-CN" altLang="en-US" sz="1600" kern="0" dirty="0">
                <a:solidFill>
                  <a:schemeClr val="accent1"/>
                </a:solidFill>
                <a:latin typeface="STKaiti" panose="02010600040101010101" pitchFamily="2" charset="-122"/>
                <a:ea typeface="STKaiti" panose="02010600040101010101" pitchFamily="2" charset="-122"/>
              </a:rPr>
              <a:t>的文本表示。</a:t>
            </a:r>
            <a:endParaRPr lang="en-US" altLang="zh-CN" sz="1600" kern="0" dirty="0">
              <a:solidFill>
                <a:schemeClr val="accent1"/>
              </a:solidFill>
              <a:latin typeface="STKaiti" panose="02010600040101010101" pitchFamily="2" charset="-122"/>
              <a:ea typeface="STKaiti" panose="02010600040101010101" pitchFamily="2" charset="-122"/>
            </a:endParaRPr>
          </a:p>
          <a:p>
            <a:pPr algn="just"/>
            <a:endParaRPr lang="en-US" altLang="zh-CN" sz="1600" kern="0" dirty="0">
              <a:solidFill>
                <a:schemeClr val="accent1"/>
              </a:solidFill>
              <a:latin typeface="STKaiti" panose="02010600040101010101" pitchFamily="2" charset="-122"/>
              <a:ea typeface="STKaiti" panose="02010600040101010101" pitchFamily="2" charset="-122"/>
            </a:endParaRPr>
          </a:p>
          <a:p>
            <a:pPr algn="just"/>
            <a:r>
              <a:rPr lang="zh-CN" altLang="en-US" sz="1600" kern="0" dirty="0">
                <a:solidFill>
                  <a:schemeClr val="accent1"/>
                </a:solidFill>
                <a:latin typeface="STKaiti" panose="02010600040101010101" pitchFamily="2" charset="-122"/>
                <a:ea typeface="STKaiti" panose="02010600040101010101" pitchFamily="2" charset="-122"/>
              </a:rPr>
              <a:t>在不同的科技领域的任务当中，使用</a:t>
            </a:r>
            <a:r>
              <a:rPr lang="zh-CN" altLang="en-US" sz="1600" kern="0" dirty="0">
                <a:solidFill>
                  <a:srgbClr val="FF0000"/>
                </a:solidFill>
                <a:latin typeface="STKaiti" panose="02010600040101010101" pitchFamily="2" charset="-122"/>
                <a:ea typeface="STKaiti" panose="02010600040101010101" pitchFamily="2" charset="-122"/>
              </a:rPr>
              <a:t>不同粒度</a:t>
            </a:r>
            <a:r>
              <a:rPr lang="zh-CN" altLang="en-US" sz="1600" kern="0" dirty="0">
                <a:solidFill>
                  <a:schemeClr val="accent1"/>
                </a:solidFill>
                <a:latin typeface="STKaiti" panose="02010600040101010101" pitchFamily="2" charset="-122"/>
                <a:ea typeface="STKaiti" panose="02010600040101010101" pitchFamily="2" charset="-122"/>
              </a:rPr>
              <a:t>的文本表示，任务效果将起到积极作用。</a:t>
            </a:r>
            <a:endParaRPr lang="en-US" altLang="zh-CN" sz="1600" kern="0" dirty="0">
              <a:solidFill>
                <a:schemeClr val="accent1"/>
              </a:solidFill>
              <a:latin typeface="STKaiti" panose="02010600040101010101" pitchFamily="2" charset="-122"/>
              <a:ea typeface="STKaiti" panose="02010600040101010101" pitchFamily="2" charset="-122"/>
            </a:endParaRPr>
          </a:p>
        </p:txBody>
      </p:sp>
      <p:sp>
        <p:nvSpPr>
          <p:cNvPr id="10" name="文本框 9">
            <a:extLst>
              <a:ext uri="{FF2B5EF4-FFF2-40B4-BE49-F238E27FC236}">
                <a16:creationId xmlns:a16="http://schemas.microsoft.com/office/drawing/2014/main" id="{5B3E6A48-2ABB-4F40-B863-EC3E75361A44}"/>
              </a:ext>
            </a:extLst>
          </p:cNvPr>
          <p:cNvSpPr txBox="1"/>
          <p:nvPr/>
        </p:nvSpPr>
        <p:spPr>
          <a:xfrm>
            <a:off x="8923050" y="1916832"/>
            <a:ext cx="2630350" cy="646331"/>
          </a:xfrm>
          <a:prstGeom prst="rect">
            <a:avLst/>
          </a:prstGeom>
          <a:solidFill>
            <a:schemeClr val="bg1"/>
          </a:solidFill>
        </p:spPr>
        <p:txBody>
          <a:bodyPr wrap="square" rtlCol="0">
            <a:spAutoFit/>
          </a:bodyPr>
          <a:lstStyle/>
          <a:p>
            <a:pPr algn="ctr"/>
            <a:r>
              <a:rPr lang="zh-CN" altLang="en-US" sz="1800" u="sng" kern="0" dirty="0">
                <a:solidFill>
                  <a:schemeClr val="accent1"/>
                </a:solidFill>
                <a:latin typeface="STKaiti" panose="02010600040101010101" pitchFamily="2" charset="-122"/>
                <a:ea typeface="STKaiti" panose="02010600040101010101" pitchFamily="2" charset="-122"/>
              </a:rPr>
              <a:t>基于预训练模型的文本表示研究</a:t>
            </a:r>
          </a:p>
        </p:txBody>
      </p:sp>
      <p:pic>
        <p:nvPicPr>
          <p:cNvPr id="14" name="图片 13">
            <a:extLst>
              <a:ext uri="{FF2B5EF4-FFF2-40B4-BE49-F238E27FC236}">
                <a16:creationId xmlns:a16="http://schemas.microsoft.com/office/drawing/2014/main" id="{2D8FB4E0-389C-D14B-A3AA-45B9C507E1EF}"/>
              </a:ext>
            </a:extLst>
          </p:cNvPr>
          <p:cNvPicPr>
            <a:picLocks noChangeAspect="1"/>
          </p:cNvPicPr>
          <p:nvPr/>
        </p:nvPicPr>
        <p:blipFill>
          <a:blip r:embed="rId2"/>
          <a:stretch>
            <a:fillRect/>
          </a:stretch>
        </p:blipFill>
        <p:spPr>
          <a:xfrm>
            <a:off x="263352" y="2157129"/>
            <a:ext cx="8214782" cy="3186412"/>
          </a:xfrm>
          <a:prstGeom prst="rect">
            <a:avLst/>
          </a:prstGeom>
        </p:spPr>
      </p:pic>
    </p:spTree>
    <p:extLst>
      <p:ext uri="{BB962C8B-B14F-4D97-AF65-F5344CB8AC3E}">
        <p14:creationId xmlns:p14="http://schemas.microsoft.com/office/powerpoint/2010/main" val="4280829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36C3870C-EB43-444F-A39F-8D697BB3120F}"/>
              </a:ext>
            </a:extLst>
          </p:cNvPr>
          <p:cNvGrpSpPr/>
          <p:nvPr/>
        </p:nvGrpSpPr>
        <p:grpSpPr>
          <a:xfrm>
            <a:off x="818226" y="3699855"/>
            <a:ext cx="4680520" cy="3029202"/>
            <a:chOff x="0" y="0"/>
            <a:chExt cx="3486785" cy="2587843"/>
          </a:xfrm>
        </p:grpSpPr>
        <p:pic>
          <p:nvPicPr>
            <p:cNvPr id="74" name="图片 73">
              <a:extLst>
                <a:ext uri="{FF2B5EF4-FFF2-40B4-BE49-F238E27FC236}">
                  <a16:creationId xmlns:a16="http://schemas.microsoft.com/office/drawing/2014/main" id="{6884E433-A6ED-D344-98C1-71C62A814F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58203"/>
              <a:ext cx="3363595" cy="929640"/>
            </a:xfrm>
            <a:prstGeom prst="rect">
              <a:avLst/>
            </a:prstGeom>
          </p:spPr>
        </p:pic>
        <p:pic>
          <p:nvPicPr>
            <p:cNvPr id="128" name="图片 127">
              <a:extLst>
                <a:ext uri="{FF2B5EF4-FFF2-40B4-BE49-F238E27FC236}">
                  <a16:creationId xmlns:a16="http://schemas.microsoft.com/office/drawing/2014/main" id="{075B05BE-3495-304A-94E1-FC000C09B7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3486785" cy="1811020"/>
            </a:xfrm>
            <a:prstGeom prst="rect">
              <a:avLst/>
            </a:prstGeom>
          </p:spPr>
        </p:pic>
      </p:grpSp>
      <p:pic>
        <p:nvPicPr>
          <p:cNvPr id="4" name="图片 3">
            <a:extLst>
              <a:ext uri="{FF2B5EF4-FFF2-40B4-BE49-F238E27FC236}">
                <a16:creationId xmlns:a16="http://schemas.microsoft.com/office/drawing/2014/main" id="{6C4C6A2F-D7DE-0E40-ACA4-1BF58A0A5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4855" y="1088856"/>
            <a:ext cx="5679629" cy="2457645"/>
          </a:xfrm>
          <a:prstGeom prst="rect">
            <a:avLst/>
          </a:prstGeom>
        </p:spPr>
      </p:pic>
      <p:sp>
        <p:nvSpPr>
          <p:cNvPr id="5" name="文本框 4">
            <a:extLst>
              <a:ext uri="{FF2B5EF4-FFF2-40B4-BE49-F238E27FC236}">
                <a16:creationId xmlns:a16="http://schemas.microsoft.com/office/drawing/2014/main" id="{8429597E-80EB-6F43-8142-7EB2167F5B5D}"/>
              </a:ext>
            </a:extLst>
          </p:cNvPr>
          <p:cNvSpPr txBox="1"/>
          <p:nvPr/>
        </p:nvSpPr>
        <p:spPr>
          <a:xfrm>
            <a:off x="816671" y="2218544"/>
            <a:ext cx="4032448" cy="584775"/>
          </a:xfrm>
          <a:prstGeom prst="rect">
            <a:avLst/>
          </a:prstGeom>
          <a:solidFill>
            <a:srgbClr val="002060"/>
          </a:solidFill>
        </p:spPr>
        <p:txBody>
          <a:bodyPr wrap="square" rtlCol="0">
            <a:spAutoFit/>
          </a:bodyPr>
          <a:lstStyle/>
          <a:p>
            <a:pPr algn="ctr"/>
            <a:r>
              <a:rPr kumimoji="1" lang="zh-CN" altLang="en-US" sz="1600" dirty="0">
                <a:solidFill>
                  <a:schemeClr val="bg1"/>
                </a:solidFill>
                <a:latin typeface="DengXian Light" panose="02010600030101010101" pitchFamily="2" charset="-122"/>
                <a:ea typeface="DengXian Light" panose="02010600030101010101" pitchFamily="2" charset="-122"/>
              </a:rPr>
              <a:t>结构化与非结构化约束同时存在的查询</a:t>
            </a:r>
            <a:endParaRPr kumimoji="1" lang="en-US" altLang="zh-CN" sz="1600" dirty="0">
              <a:solidFill>
                <a:schemeClr val="bg1"/>
              </a:solidFill>
              <a:latin typeface="DengXian Light" panose="02010600030101010101" pitchFamily="2" charset="-122"/>
              <a:ea typeface="DengXian Light" panose="02010600030101010101" pitchFamily="2" charset="-122"/>
            </a:endParaRPr>
          </a:p>
          <a:p>
            <a:pPr algn="ctr"/>
            <a:r>
              <a:rPr kumimoji="1" lang="en-US" altLang="zh-CN" sz="1600" dirty="0">
                <a:solidFill>
                  <a:schemeClr val="bg1"/>
                </a:solidFill>
                <a:latin typeface="DengXian Light" panose="02010600030101010101" pitchFamily="2" charset="-122"/>
                <a:ea typeface="DengXian Light" panose="02010600030101010101" pitchFamily="2" charset="-122"/>
              </a:rPr>
              <a:t>Hybrid</a:t>
            </a:r>
            <a:r>
              <a:rPr kumimoji="1" lang="zh-CN" altLang="en-US" sz="1600" dirty="0">
                <a:solidFill>
                  <a:schemeClr val="bg1"/>
                </a:solidFill>
                <a:latin typeface="DengXian Light" panose="02010600030101010101" pitchFamily="2" charset="-122"/>
                <a:ea typeface="DengXian Light" panose="02010600030101010101" pitchFamily="2" charset="-122"/>
              </a:rPr>
              <a:t>查询（</a:t>
            </a:r>
            <a:r>
              <a:rPr kumimoji="1" lang="zh-CN" altLang="en-US" sz="1600" b="1" dirty="0">
                <a:solidFill>
                  <a:srgbClr val="FFC000"/>
                </a:solidFill>
                <a:latin typeface="DengXian Light" panose="02010600030101010101" pitchFamily="2" charset="-122"/>
                <a:ea typeface="DengXian Light" panose="02010600030101010101" pitchFamily="2" charset="-122"/>
              </a:rPr>
              <a:t>混合查询</a:t>
            </a:r>
            <a:r>
              <a:rPr kumimoji="1" lang="zh-CN" altLang="en-US" sz="1600" dirty="0">
                <a:solidFill>
                  <a:schemeClr val="bg1"/>
                </a:solidFill>
                <a:latin typeface="DengXian Light" panose="02010600030101010101" pitchFamily="2" charset="-122"/>
                <a:ea typeface="DengXian Light" panose="02010600030101010101" pitchFamily="2" charset="-122"/>
              </a:rPr>
              <a:t>）</a:t>
            </a:r>
          </a:p>
        </p:txBody>
      </p:sp>
      <p:sp>
        <p:nvSpPr>
          <p:cNvPr id="131" name="文本框 130">
            <a:extLst>
              <a:ext uri="{FF2B5EF4-FFF2-40B4-BE49-F238E27FC236}">
                <a16:creationId xmlns:a16="http://schemas.microsoft.com/office/drawing/2014/main" id="{F11D76E1-6C3B-9444-9566-05D7E140384A}"/>
              </a:ext>
            </a:extLst>
          </p:cNvPr>
          <p:cNvSpPr txBox="1"/>
          <p:nvPr/>
        </p:nvSpPr>
        <p:spPr>
          <a:xfrm>
            <a:off x="6528048" y="5234971"/>
            <a:ext cx="3845689" cy="584775"/>
          </a:xfrm>
          <a:prstGeom prst="rect">
            <a:avLst/>
          </a:prstGeom>
          <a:solidFill>
            <a:srgbClr val="002060"/>
          </a:solidFill>
        </p:spPr>
        <p:txBody>
          <a:bodyPr wrap="square" rtlCol="0">
            <a:spAutoFit/>
          </a:bodyPr>
          <a:lstStyle/>
          <a:p>
            <a:pPr algn="ctr"/>
            <a:r>
              <a:rPr kumimoji="1" lang="zh-CN" altLang="en-US" sz="1600" dirty="0">
                <a:solidFill>
                  <a:schemeClr val="bg1"/>
                </a:solidFill>
                <a:latin typeface="DengXian Light" panose="02010600030101010101" pitchFamily="2" charset="-122"/>
                <a:ea typeface="DengXian Light" panose="02010600030101010101" pitchFamily="2" charset="-122"/>
              </a:rPr>
              <a:t>提出基于混合数据的联合索引，取得了</a:t>
            </a:r>
            <a:r>
              <a:rPr kumimoji="1" lang="en-US" altLang="zh-CN" sz="1600" dirty="0">
                <a:solidFill>
                  <a:schemeClr val="bg1"/>
                </a:solidFill>
                <a:latin typeface="DengXian Light" panose="02010600030101010101" pitchFamily="2" charset="-122"/>
                <a:ea typeface="DengXian Light" panose="02010600030101010101" pitchFamily="2" charset="-122"/>
              </a:rPr>
              <a:t>State-of-the-art</a:t>
            </a:r>
            <a:r>
              <a:rPr kumimoji="1" lang="zh-CN" altLang="en-US" sz="1600" dirty="0">
                <a:solidFill>
                  <a:schemeClr val="bg1"/>
                </a:solidFill>
                <a:latin typeface="DengXian Light" panose="02010600030101010101" pitchFamily="2" charset="-122"/>
                <a:ea typeface="DengXian Light" panose="02010600030101010101" pitchFamily="2" charset="-122"/>
              </a:rPr>
              <a:t>的效果（精度和效率）</a:t>
            </a:r>
          </a:p>
        </p:txBody>
      </p:sp>
      <p:cxnSp>
        <p:nvCxnSpPr>
          <p:cNvPr id="3" name="直线连接符 2">
            <a:extLst>
              <a:ext uri="{FF2B5EF4-FFF2-40B4-BE49-F238E27FC236}">
                <a16:creationId xmlns:a16="http://schemas.microsoft.com/office/drawing/2014/main" id="{DD814FAE-52B7-6C46-9CEA-4C4EBC52107C}"/>
              </a:ext>
            </a:extLst>
          </p:cNvPr>
          <p:cNvCxnSpPr/>
          <p:nvPr/>
        </p:nvCxnSpPr>
        <p:spPr>
          <a:xfrm>
            <a:off x="119336" y="3573016"/>
            <a:ext cx="119533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bject 2">
            <a:extLst>
              <a:ext uri="{FF2B5EF4-FFF2-40B4-BE49-F238E27FC236}">
                <a16:creationId xmlns:a16="http://schemas.microsoft.com/office/drawing/2014/main" id="{969877EA-7CB6-5B40-9CBC-365590741C8D}"/>
              </a:ext>
            </a:extLst>
          </p:cNvPr>
          <p:cNvSpPr txBox="1"/>
          <p:nvPr/>
        </p:nvSpPr>
        <p:spPr>
          <a:xfrm>
            <a:off x="457199" y="381000"/>
            <a:ext cx="6564955"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高维向量检索</a:t>
            </a:r>
            <a:endParaRPr lang="zh-CN" altLang="en-US" sz="2800" b="1" spc="-5"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292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object 2">
            <a:extLst>
              <a:ext uri="{FF2B5EF4-FFF2-40B4-BE49-F238E27FC236}">
                <a16:creationId xmlns:a16="http://schemas.microsoft.com/office/drawing/2014/main" id="{E64F4B41-1D50-4848-9860-062A23C63C72}"/>
              </a:ext>
            </a:extLst>
          </p:cNvPr>
          <p:cNvSpPr txBox="1"/>
          <p:nvPr/>
        </p:nvSpPr>
        <p:spPr>
          <a:xfrm>
            <a:off x="457199" y="381000"/>
            <a:ext cx="6564955"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高维向量检索</a:t>
            </a:r>
            <a:endParaRPr lang="zh-CN" altLang="en-US" sz="2800" b="1" spc="-5" dirty="0">
              <a:solidFill>
                <a:srgbClr val="C00000"/>
              </a:solidFill>
              <a:latin typeface="Microsoft YaHei" panose="020B0503020204020204" pitchFamily="34" charset="-122"/>
              <a:ea typeface="Microsoft YaHei" panose="020B0503020204020204" pitchFamily="34" charset="-122"/>
            </a:endParaRPr>
          </a:p>
        </p:txBody>
      </p:sp>
      <p:sp>
        <p:nvSpPr>
          <p:cNvPr id="7" name="圆角矩形 6">
            <a:extLst>
              <a:ext uri="{FF2B5EF4-FFF2-40B4-BE49-F238E27FC236}">
                <a16:creationId xmlns:a16="http://schemas.microsoft.com/office/drawing/2014/main" id="{D2D7A8EE-94BD-FF49-97C2-090F032C20EC}"/>
              </a:ext>
            </a:extLst>
          </p:cNvPr>
          <p:cNvSpPr/>
          <p:nvPr/>
        </p:nvSpPr>
        <p:spPr>
          <a:xfrm>
            <a:off x="381000" y="1291995"/>
            <a:ext cx="5316761" cy="1657211"/>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4A1562-761E-DE4C-A37F-D2DE81A7DEE5}"/>
              </a:ext>
            </a:extLst>
          </p:cNvPr>
          <p:cNvSpPr/>
          <p:nvPr/>
        </p:nvSpPr>
        <p:spPr>
          <a:xfrm>
            <a:off x="551127" y="1245017"/>
            <a:ext cx="4987297" cy="1684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29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研究一种</a:t>
            </a:r>
            <a:r>
              <a:rPr lang="zh-CN" altLang="en-US" sz="1600" dirty="0">
                <a:solidFill>
                  <a:srgbClr val="FF0000"/>
                </a:solidFill>
                <a:latin typeface="微软雅黑" panose="020B0503020204020204" pitchFamily="34" charset="-122"/>
                <a:ea typeface="微软雅黑" panose="020B0503020204020204" pitchFamily="34" charset="-122"/>
              </a:rPr>
              <a:t>基于细胞打印技术</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zh-CN" altLang="en-US" sz="1600" dirty="0">
                <a:solidFill>
                  <a:srgbClr val="00B050"/>
                </a:solidFill>
                <a:latin typeface="微软雅黑" panose="020B0503020204020204" pitchFamily="34" charset="-122"/>
                <a:ea typeface="微软雅黑" panose="020B0503020204020204" pitchFamily="34" charset="-122"/>
              </a:rPr>
              <a:t>多传感器芯片技术</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相结合的</a:t>
            </a:r>
            <a:r>
              <a:rPr lang="zh-CN" altLang="en-US" sz="1600" dirty="0">
                <a:solidFill>
                  <a:srgbClr val="0070C0"/>
                </a:solidFill>
                <a:latin typeface="微软雅黑" panose="020B0503020204020204" pitchFamily="34" charset="-122"/>
                <a:ea typeface="微软雅黑" panose="020B0503020204020204" pitchFamily="34" charset="-122"/>
              </a:rPr>
              <a:t>细胞芯片技术</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。期望使用</a:t>
            </a:r>
            <a:r>
              <a:rPr lang="zh-CN" altLang="en-US" sz="1600" dirty="0">
                <a:solidFill>
                  <a:srgbClr val="7030A0"/>
                </a:solidFill>
                <a:latin typeface="微软雅黑" panose="020B0503020204020204" pitchFamily="34" charset="-122"/>
                <a:ea typeface="微软雅黑" panose="020B0503020204020204" pitchFamily="34" charset="-122"/>
              </a:rPr>
              <a:t>微电子技术实现电子元器件的加工</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，并使用细胞打印技术</a:t>
            </a:r>
            <a:r>
              <a:rPr lang="zh-CN" altLang="en-US" sz="1600" dirty="0">
                <a:solidFill>
                  <a:srgbClr val="FF0000"/>
                </a:solidFill>
                <a:latin typeface="微软雅黑" panose="020B0503020204020204" pitchFamily="34" charset="-122"/>
                <a:ea typeface="微软雅黑" panose="020B0503020204020204" pitchFamily="34" charset="-122"/>
              </a:rPr>
              <a:t>实现细胞芯片的构建</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。希望将该细胞芯片技术</a:t>
            </a:r>
            <a:r>
              <a:rPr lang="zh-CN" altLang="en-US" sz="1600" dirty="0">
                <a:solidFill>
                  <a:srgbClr val="00B050"/>
                </a:solidFill>
                <a:latin typeface="微软雅黑" panose="020B0503020204020204" pitchFamily="34" charset="-122"/>
                <a:ea typeface="微软雅黑" panose="020B0503020204020204" pitchFamily="34" charset="-122"/>
              </a:rPr>
              <a:t>用于药物筛选等领域</a:t>
            </a:r>
            <a:endParaRPr lang="en-US" altLang="zh-CN" sz="1600" dirty="0">
              <a:solidFill>
                <a:srgbClr val="00B050"/>
              </a:solidFill>
              <a:latin typeface="微软雅黑" panose="020B0503020204020204" pitchFamily="34" charset="-122"/>
              <a:ea typeface="微软雅黑" panose="020B0503020204020204" pitchFamily="34" charset="-122"/>
            </a:endParaRPr>
          </a:p>
        </p:txBody>
      </p:sp>
      <p:cxnSp>
        <p:nvCxnSpPr>
          <p:cNvPr id="11" name="肘形连接符 10">
            <a:extLst>
              <a:ext uri="{FF2B5EF4-FFF2-40B4-BE49-F238E27FC236}">
                <a16:creationId xmlns:a16="http://schemas.microsoft.com/office/drawing/2014/main" id="{BEAE384A-1636-D94F-BB7F-A2A4AE44806B}"/>
              </a:ext>
            </a:extLst>
          </p:cNvPr>
          <p:cNvCxnSpPr>
            <a:endCxn id="14" idx="1"/>
          </p:cNvCxnSpPr>
          <p:nvPr/>
        </p:nvCxnSpPr>
        <p:spPr>
          <a:xfrm rot="16200000" flipH="1">
            <a:off x="789028" y="3219419"/>
            <a:ext cx="1495919" cy="1240176"/>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2" descr="C:\Users\Administrator\Desktop\画册(1)\figure\屏幕快照 2018-01-20 下午5.22.03.png">
            <a:extLst>
              <a:ext uri="{FF2B5EF4-FFF2-40B4-BE49-F238E27FC236}">
                <a16:creationId xmlns:a16="http://schemas.microsoft.com/office/drawing/2014/main" id="{9A89EDC7-4F10-0649-B1F7-6530483E6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21" y="4078840"/>
            <a:ext cx="917136" cy="78536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44255BB7-6601-0A44-8169-F649D82CBCD6}"/>
              </a:ext>
            </a:extLst>
          </p:cNvPr>
          <p:cNvSpPr txBox="1"/>
          <p:nvPr/>
        </p:nvSpPr>
        <p:spPr>
          <a:xfrm>
            <a:off x="443094" y="4886809"/>
            <a:ext cx="1215190" cy="369332"/>
          </a:xfrm>
          <a:prstGeom prst="rect">
            <a:avLst/>
          </a:prstGeom>
          <a:noFill/>
        </p:spPr>
        <p:txBody>
          <a:bodyPr wrap="square" rtlCol="0">
            <a:spAutoFit/>
          </a:bodyPr>
          <a:lstStyle/>
          <a:p>
            <a:pPr algn="ctr"/>
            <a:r>
              <a:rPr kumimoji="1" lang="zh-CN" altLang="en-US" sz="1800" b="1" dirty="0">
                <a:solidFill>
                  <a:srgbClr val="FF0000"/>
                </a:solidFill>
                <a:latin typeface="STKaiti" panose="02010600040101010101" pitchFamily="2" charset="-122"/>
                <a:ea typeface="STKaiti" panose="02010600040101010101" pitchFamily="2" charset="-122"/>
              </a:rPr>
              <a:t>语义理解</a:t>
            </a:r>
          </a:p>
        </p:txBody>
      </p:sp>
      <p:sp>
        <p:nvSpPr>
          <p:cNvPr id="14" name="圆角矩形 13">
            <a:extLst>
              <a:ext uri="{FF2B5EF4-FFF2-40B4-BE49-F238E27FC236}">
                <a16:creationId xmlns:a16="http://schemas.microsoft.com/office/drawing/2014/main" id="{AC3FD162-8AAF-0A41-A0AB-969C27BBC609}"/>
              </a:ext>
            </a:extLst>
          </p:cNvPr>
          <p:cNvSpPr/>
          <p:nvPr/>
        </p:nvSpPr>
        <p:spPr>
          <a:xfrm>
            <a:off x="2157075" y="3493357"/>
            <a:ext cx="6309997" cy="2188219"/>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a:extLst>
              <a:ext uri="{FF2B5EF4-FFF2-40B4-BE49-F238E27FC236}">
                <a16:creationId xmlns:a16="http://schemas.microsoft.com/office/drawing/2014/main" id="{37B2A557-A20E-984E-882C-080F109FCFF9}"/>
              </a:ext>
            </a:extLst>
          </p:cNvPr>
          <p:cNvPicPr>
            <a:picLocks noChangeAspect="1"/>
          </p:cNvPicPr>
          <p:nvPr/>
        </p:nvPicPr>
        <p:blipFill>
          <a:blip r:embed="rId3"/>
          <a:stretch>
            <a:fillRect/>
          </a:stretch>
        </p:blipFill>
        <p:spPr>
          <a:xfrm>
            <a:off x="5695424" y="3749956"/>
            <a:ext cx="2527069" cy="1581265"/>
          </a:xfrm>
          <a:prstGeom prst="rect">
            <a:avLst/>
          </a:prstGeom>
        </p:spPr>
      </p:pic>
      <p:sp>
        <p:nvSpPr>
          <p:cNvPr id="20" name="文本框 19">
            <a:extLst>
              <a:ext uri="{FF2B5EF4-FFF2-40B4-BE49-F238E27FC236}">
                <a16:creationId xmlns:a16="http://schemas.microsoft.com/office/drawing/2014/main" id="{91475FEF-D07C-0049-A93E-6F4AA3F2143C}"/>
              </a:ext>
            </a:extLst>
          </p:cNvPr>
          <p:cNvSpPr txBox="1"/>
          <p:nvPr/>
        </p:nvSpPr>
        <p:spPr>
          <a:xfrm>
            <a:off x="4898832" y="4341359"/>
            <a:ext cx="911546" cy="577278"/>
          </a:xfrm>
          <a:prstGeom prst="rect">
            <a:avLst/>
          </a:prstGeom>
          <a:noFill/>
        </p:spPr>
        <p:txBody>
          <a:bodyPr wrap="square" rtlCol="0">
            <a:spAutoFit/>
          </a:bodyPr>
          <a:lstStyle/>
          <a:p>
            <a:pPr algn="ctr"/>
            <a:r>
              <a:rPr kumimoji="1" lang="en-US" altLang="zh-CN" dirty="0">
                <a:solidFill>
                  <a:schemeClr val="accent2"/>
                </a:solidFill>
                <a:latin typeface="Impact" panose="020B0806030902050204" pitchFamily="34" charset="0"/>
              </a:rPr>
              <a:t>+</a:t>
            </a:r>
            <a:endParaRPr kumimoji="1" lang="zh-CN" altLang="en-US" dirty="0">
              <a:solidFill>
                <a:schemeClr val="accent2"/>
              </a:solidFill>
              <a:latin typeface="Impact" panose="020B0806030902050204" pitchFamily="34" charset="0"/>
            </a:endParaRPr>
          </a:p>
        </p:txBody>
      </p:sp>
      <p:grpSp>
        <p:nvGrpSpPr>
          <p:cNvPr id="21" name="组合 20">
            <a:extLst>
              <a:ext uri="{FF2B5EF4-FFF2-40B4-BE49-F238E27FC236}">
                <a16:creationId xmlns:a16="http://schemas.microsoft.com/office/drawing/2014/main" id="{F03DABEA-C32B-AF46-B657-F7828C8C3FFE}"/>
              </a:ext>
            </a:extLst>
          </p:cNvPr>
          <p:cNvGrpSpPr>
            <a:grpSpLocks noChangeAspect="1"/>
          </p:cNvGrpSpPr>
          <p:nvPr/>
        </p:nvGrpSpPr>
        <p:grpSpPr>
          <a:xfrm>
            <a:off x="8485639" y="3357881"/>
            <a:ext cx="1879342" cy="3325051"/>
            <a:chOff x="8460362" y="1368028"/>
            <a:chExt cx="2956222" cy="5230335"/>
          </a:xfrm>
        </p:grpSpPr>
        <p:grpSp>
          <p:nvGrpSpPr>
            <p:cNvPr id="22" name="组合 21">
              <a:extLst>
                <a:ext uri="{FF2B5EF4-FFF2-40B4-BE49-F238E27FC236}">
                  <a16:creationId xmlns:a16="http://schemas.microsoft.com/office/drawing/2014/main" id="{11E8B438-CC29-F44B-B4A3-BB84A4CF6C02}"/>
                </a:ext>
              </a:extLst>
            </p:cNvPr>
            <p:cNvGrpSpPr/>
            <p:nvPr/>
          </p:nvGrpSpPr>
          <p:grpSpPr>
            <a:xfrm>
              <a:off x="9961568" y="1368028"/>
              <a:ext cx="1411101" cy="995844"/>
              <a:chOff x="9940303" y="1389292"/>
              <a:chExt cx="1411101" cy="995844"/>
            </a:xfrm>
          </p:grpSpPr>
          <p:sp>
            <p:nvSpPr>
              <p:cNvPr id="65" name="矩形: 圆角 2">
                <a:extLst>
                  <a:ext uri="{FF2B5EF4-FFF2-40B4-BE49-F238E27FC236}">
                    <a16:creationId xmlns:a16="http://schemas.microsoft.com/office/drawing/2014/main" id="{5A55C506-39D8-B543-BB06-8342DF86CB8D}"/>
                  </a:ext>
                </a:extLst>
              </p:cNvPr>
              <p:cNvSpPr/>
              <p:nvPr/>
            </p:nvSpPr>
            <p:spPr>
              <a:xfrm>
                <a:off x="9940303" y="1696251"/>
                <a:ext cx="1411101" cy="688884"/>
              </a:xfrm>
              <a:prstGeom prst="roundRect">
                <a:avLst>
                  <a:gd name="adj" fmla="val 215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66" name="Freeform 8">
                <a:extLst>
                  <a:ext uri="{FF2B5EF4-FFF2-40B4-BE49-F238E27FC236}">
                    <a16:creationId xmlns:a16="http://schemas.microsoft.com/office/drawing/2014/main" id="{2F74E05B-6792-4E40-AB37-DAB9C5CAC4AC}"/>
                  </a:ext>
                </a:extLst>
              </p:cNvPr>
              <p:cNvSpPr/>
              <p:nvPr/>
            </p:nvSpPr>
            <p:spPr bwMode="auto">
              <a:xfrm>
                <a:off x="9995127" y="1389292"/>
                <a:ext cx="572182" cy="995844"/>
              </a:xfrm>
              <a:custGeom>
                <a:avLst/>
                <a:gdLst>
                  <a:gd name="T0" fmla="*/ 60 w 538"/>
                  <a:gd name="T1" fmla="*/ 934 h 934"/>
                  <a:gd name="T2" fmla="*/ 94 w 538"/>
                  <a:gd name="T3" fmla="*/ 813 h 934"/>
                  <a:gd name="T4" fmla="*/ 76 w 538"/>
                  <a:gd name="T5" fmla="*/ 815 h 934"/>
                  <a:gd name="T6" fmla="*/ 63 w 538"/>
                  <a:gd name="T7" fmla="*/ 811 h 934"/>
                  <a:gd name="T8" fmla="*/ 62 w 538"/>
                  <a:gd name="T9" fmla="*/ 788 h 934"/>
                  <a:gd name="T10" fmla="*/ 77 w 538"/>
                  <a:gd name="T11" fmla="*/ 753 h 934"/>
                  <a:gd name="T12" fmla="*/ 62 w 538"/>
                  <a:gd name="T13" fmla="*/ 753 h 934"/>
                  <a:gd name="T14" fmla="*/ 23 w 538"/>
                  <a:gd name="T15" fmla="*/ 731 h 934"/>
                  <a:gd name="T16" fmla="*/ 6 w 538"/>
                  <a:gd name="T17" fmla="*/ 678 h 934"/>
                  <a:gd name="T18" fmla="*/ 1 w 538"/>
                  <a:gd name="T19" fmla="*/ 648 h 934"/>
                  <a:gd name="T20" fmla="*/ 1 w 538"/>
                  <a:gd name="T21" fmla="*/ 636 h 934"/>
                  <a:gd name="T22" fmla="*/ 20 w 538"/>
                  <a:gd name="T23" fmla="*/ 520 h 934"/>
                  <a:gd name="T24" fmla="*/ 36 w 538"/>
                  <a:gd name="T25" fmla="*/ 429 h 934"/>
                  <a:gd name="T26" fmla="*/ 50 w 538"/>
                  <a:gd name="T27" fmla="*/ 389 h 934"/>
                  <a:gd name="T28" fmla="*/ 84 w 538"/>
                  <a:gd name="T29" fmla="*/ 366 h 934"/>
                  <a:gd name="T30" fmla="*/ 85 w 538"/>
                  <a:gd name="T31" fmla="*/ 366 h 934"/>
                  <a:gd name="T32" fmla="*/ 108 w 538"/>
                  <a:gd name="T33" fmla="*/ 345 h 934"/>
                  <a:gd name="T34" fmla="*/ 119 w 538"/>
                  <a:gd name="T35" fmla="*/ 270 h 934"/>
                  <a:gd name="T36" fmla="*/ 130 w 538"/>
                  <a:gd name="T37" fmla="*/ 165 h 934"/>
                  <a:gd name="T38" fmla="*/ 140 w 538"/>
                  <a:gd name="T39" fmla="*/ 99 h 934"/>
                  <a:gd name="T40" fmla="*/ 179 w 538"/>
                  <a:gd name="T41" fmla="*/ 28 h 934"/>
                  <a:gd name="T42" fmla="*/ 244 w 538"/>
                  <a:gd name="T43" fmla="*/ 5 h 934"/>
                  <a:gd name="T44" fmla="*/ 284 w 538"/>
                  <a:gd name="T45" fmla="*/ 12 h 934"/>
                  <a:gd name="T46" fmla="*/ 348 w 538"/>
                  <a:gd name="T47" fmla="*/ 82 h 934"/>
                  <a:gd name="T48" fmla="*/ 367 w 538"/>
                  <a:gd name="T49" fmla="*/ 187 h 934"/>
                  <a:gd name="T50" fmla="*/ 377 w 538"/>
                  <a:gd name="T51" fmla="*/ 305 h 934"/>
                  <a:gd name="T52" fmla="*/ 377 w 538"/>
                  <a:gd name="T53" fmla="*/ 320 h 934"/>
                  <a:gd name="T54" fmla="*/ 392 w 538"/>
                  <a:gd name="T55" fmla="*/ 337 h 934"/>
                  <a:gd name="T56" fmla="*/ 430 w 538"/>
                  <a:gd name="T57" fmla="*/ 340 h 934"/>
                  <a:gd name="T58" fmla="*/ 472 w 538"/>
                  <a:gd name="T59" fmla="*/ 374 h 934"/>
                  <a:gd name="T60" fmla="*/ 494 w 538"/>
                  <a:gd name="T61" fmla="*/ 507 h 934"/>
                  <a:gd name="T62" fmla="*/ 496 w 538"/>
                  <a:gd name="T63" fmla="*/ 528 h 934"/>
                  <a:gd name="T64" fmla="*/ 515 w 538"/>
                  <a:gd name="T65" fmla="*/ 533 h 934"/>
                  <a:gd name="T66" fmla="*/ 510 w 538"/>
                  <a:gd name="T67" fmla="*/ 539 h 934"/>
                  <a:gd name="T68" fmla="*/ 504 w 538"/>
                  <a:gd name="T69" fmla="*/ 553 h 934"/>
                  <a:gd name="T70" fmla="*/ 515 w 538"/>
                  <a:gd name="T71" fmla="*/ 562 h 934"/>
                  <a:gd name="T72" fmla="*/ 538 w 538"/>
                  <a:gd name="T73" fmla="*/ 571 h 934"/>
                  <a:gd name="T74" fmla="*/ 510 w 538"/>
                  <a:gd name="T75" fmla="*/ 577 h 934"/>
                  <a:gd name="T76" fmla="*/ 521 w 538"/>
                  <a:gd name="T77" fmla="*/ 603 h 934"/>
                  <a:gd name="T78" fmla="*/ 530 w 538"/>
                  <a:gd name="T79" fmla="*/ 613 h 934"/>
                  <a:gd name="T80" fmla="*/ 518 w 538"/>
                  <a:gd name="T81" fmla="*/ 619 h 934"/>
                  <a:gd name="T82" fmla="*/ 508 w 538"/>
                  <a:gd name="T83" fmla="*/ 711 h 934"/>
                  <a:gd name="T84" fmla="*/ 494 w 538"/>
                  <a:gd name="T85" fmla="*/ 743 h 934"/>
                  <a:gd name="T86" fmla="*/ 458 w 538"/>
                  <a:gd name="T87" fmla="*/ 755 h 934"/>
                  <a:gd name="T88" fmla="*/ 439 w 538"/>
                  <a:gd name="T89" fmla="*/ 796 h 934"/>
                  <a:gd name="T90" fmla="*/ 430 w 538"/>
                  <a:gd name="T91" fmla="*/ 827 h 934"/>
                  <a:gd name="T92" fmla="*/ 436 w 538"/>
                  <a:gd name="T93" fmla="*/ 855 h 934"/>
                  <a:gd name="T94" fmla="*/ 446 w 538"/>
                  <a:gd name="T95" fmla="*/ 885 h 934"/>
                  <a:gd name="T96" fmla="*/ 458 w 538"/>
                  <a:gd name="T97" fmla="*/ 934 h 934"/>
                  <a:gd name="T98" fmla="*/ 60 w 538"/>
                  <a:gd name="T99" fmla="*/ 93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8" h="934">
                    <a:moveTo>
                      <a:pt x="60" y="934"/>
                    </a:moveTo>
                    <a:cubicBezTo>
                      <a:pt x="62" y="892"/>
                      <a:pt x="74" y="853"/>
                      <a:pt x="94" y="813"/>
                    </a:cubicBezTo>
                    <a:cubicBezTo>
                      <a:pt x="86" y="814"/>
                      <a:pt x="80" y="813"/>
                      <a:pt x="76" y="815"/>
                    </a:cubicBezTo>
                    <a:cubicBezTo>
                      <a:pt x="70" y="817"/>
                      <a:pt x="67" y="817"/>
                      <a:pt x="63" y="811"/>
                    </a:cubicBezTo>
                    <a:cubicBezTo>
                      <a:pt x="59" y="803"/>
                      <a:pt x="59" y="796"/>
                      <a:pt x="62" y="788"/>
                    </a:cubicBezTo>
                    <a:cubicBezTo>
                      <a:pt x="67" y="777"/>
                      <a:pt x="72" y="766"/>
                      <a:pt x="77" y="753"/>
                    </a:cubicBezTo>
                    <a:cubicBezTo>
                      <a:pt x="72" y="753"/>
                      <a:pt x="67" y="753"/>
                      <a:pt x="62" y="753"/>
                    </a:cubicBezTo>
                    <a:cubicBezTo>
                      <a:pt x="45" y="754"/>
                      <a:pt x="32" y="746"/>
                      <a:pt x="23" y="731"/>
                    </a:cubicBezTo>
                    <a:cubicBezTo>
                      <a:pt x="12" y="715"/>
                      <a:pt x="8" y="697"/>
                      <a:pt x="6" y="678"/>
                    </a:cubicBezTo>
                    <a:cubicBezTo>
                      <a:pt x="5" y="668"/>
                      <a:pt x="3" y="658"/>
                      <a:pt x="1" y="648"/>
                    </a:cubicBezTo>
                    <a:cubicBezTo>
                      <a:pt x="0" y="644"/>
                      <a:pt x="0" y="640"/>
                      <a:pt x="1" y="636"/>
                    </a:cubicBezTo>
                    <a:cubicBezTo>
                      <a:pt x="7" y="597"/>
                      <a:pt x="13" y="559"/>
                      <a:pt x="20" y="520"/>
                    </a:cubicBezTo>
                    <a:cubicBezTo>
                      <a:pt x="25" y="490"/>
                      <a:pt x="29" y="459"/>
                      <a:pt x="36" y="429"/>
                    </a:cubicBezTo>
                    <a:cubicBezTo>
                      <a:pt x="38" y="415"/>
                      <a:pt x="42" y="400"/>
                      <a:pt x="50" y="389"/>
                    </a:cubicBezTo>
                    <a:cubicBezTo>
                      <a:pt x="57" y="377"/>
                      <a:pt x="70" y="369"/>
                      <a:pt x="84" y="366"/>
                    </a:cubicBezTo>
                    <a:cubicBezTo>
                      <a:pt x="84" y="366"/>
                      <a:pt x="85" y="366"/>
                      <a:pt x="85" y="366"/>
                    </a:cubicBezTo>
                    <a:cubicBezTo>
                      <a:pt x="105" y="364"/>
                      <a:pt x="105" y="364"/>
                      <a:pt x="108" y="345"/>
                    </a:cubicBezTo>
                    <a:cubicBezTo>
                      <a:pt x="113" y="320"/>
                      <a:pt x="117" y="295"/>
                      <a:pt x="119" y="270"/>
                    </a:cubicBezTo>
                    <a:cubicBezTo>
                      <a:pt x="124" y="235"/>
                      <a:pt x="126" y="200"/>
                      <a:pt x="130" y="165"/>
                    </a:cubicBezTo>
                    <a:cubicBezTo>
                      <a:pt x="133" y="143"/>
                      <a:pt x="136" y="121"/>
                      <a:pt x="140" y="99"/>
                    </a:cubicBezTo>
                    <a:cubicBezTo>
                      <a:pt x="144" y="70"/>
                      <a:pt x="157" y="46"/>
                      <a:pt x="179" y="28"/>
                    </a:cubicBezTo>
                    <a:cubicBezTo>
                      <a:pt x="197" y="12"/>
                      <a:pt x="220" y="0"/>
                      <a:pt x="244" y="5"/>
                    </a:cubicBezTo>
                    <a:cubicBezTo>
                      <a:pt x="257" y="8"/>
                      <a:pt x="271" y="7"/>
                      <a:pt x="284" y="12"/>
                    </a:cubicBezTo>
                    <a:cubicBezTo>
                      <a:pt x="317" y="24"/>
                      <a:pt x="338" y="48"/>
                      <a:pt x="348" y="82"/>
                    </a:cubicBezTo>
                    <a:cubicBezTo>
                      <a:pt x="359" y="117"/>
                      <a:pt x="364" y="152"/>
                      <a:pt x="367" y="187"/>
                    </a:cubicBezTo>
                    <a:cubicBezTo>
                      <a:pt x="371" y="227"/>
                      <a:pt x="374" y="266"/>
                      <a:pt x="377" y="305"/>
                    </a:cubicBezTo>
                    <a:cubicBezTo>
                      <a:pt x="378" y="310"/>
                      <a:pt x="377" y="315"/>
                      <a:pt x="377" y="320"/>
                    </a:cubicBezTo>
                    <a:cubicBezTo>
                      <a:pt x="377" y="330"/>
                      <a:pt x="382" y="336"/>
                      <a:pt x="392" y="337"/>
                    </a:cubicBezTo>
                    <a:cubicBezTo>
                      <a:pt x="405" y="338"/>
                      <a:pt x="417" y="339"/>
                      <a:pt x="430" y="340"/>
                    </a:cubicBezTo>
                    <a:cubicBezTo>
                      <a:pt x="447" y="341"/>
                      <a:pt x="467" y="358"/>
                      <a:pt x="472" y="374"/>
                    </a:cubicBezTo>
                    <a:cubicBezTo>
                      <a:pt x="486" y="417"/>
                      <a:pt x="493" y="461"/>
                      <a:pt x="494" y="507"/>
                    </a:cubicBezTo>
                    <a:cubicBezTo>
                      <a:pt x="495" y="514"/>
                      <a:pt x="495" y="521"/>
                      <a:pt x="496" y="528"/>
                    </a:cubicBezTo>
                    <a:cubicBezTo>
                      <a:pt x="502" y="530"/>
                      <a:pt x="508" y="532"/>
                      <a:pt x="515" y="533"/>
                    </a:cubicBezTo>
                    <a:cubicBezTo>
                      <a:pt x="513" y="536"/>
                      <a:pt x="512" y="539"/>
                      <a:pt x="510" y="539"/>
                    </a:cubicBezTo>
                    <a:cubicBezTo>
                      <a:pt x="504" y="542"/>
                      <a:pt x="503" y="546"/>
                      <a:pt x="504" y="553"/>
                    </a:cubicBezTo>
                    <a:cubicBezTo>
                      <a:pt x="505" y="560"/>
                      <a:pt x="510" y="560"/>
                      <a:pt x="515" y="562"/>
                    </a:cubicBezTo>
                    <a:cubicBezTo>
                      <a:pt x="522" y="564"/>
                      <a:pt x="529" y="567"/>
                      <a:pt x="538" y="571"/>
                    </a:cubicBezTo>
                    <a:cubicBezTo>
                      <a:pt x="530" y="585"/>
                      <a:pt x="519" y="576"/>
                      <a:pt x="510" y="577"/>
                    </a:cubicBezTo>
                    <a:cubicBezTo>
                      <a:pt x="508" y="592"/>
                      <a:pt x="510" y="596"/>
                      <a:pt x="521" y="603"/>
                    </a:cubicBezTo>
                    <a:cubicBezTo>
                      <a:pt x="525" y="606"/>
                      <a:pt x="527" y="610"/>
                      <a:pt x="530" y="613"/>
                    </a:cubicBezTo>
                    <a:cubicBezTo>
                      <a:pt x="526" y="615"/>
                      <a:pt x="522" y="617"/>
                      <a:pt x="518" y="619"/>
                    </a:cubicBezTo>
                    <a:cubicBezTo>
                      <a:pt x="514" y="649"/>
                      <a:pt x="510" y="680"/>
                      <a:pt x="508" y="711"/>
                    </a:cubicBezTo>
                    <a:cubicBezTo>
                      <a:pt x="507" y="724"/>
                      <a:pt x="507" y="735"/>
                      <a:pt x="494" y="743"/>
                    </a:cubicBezTo>
                    <a:cubicBezTo>
                      <a:pt x="483" y="749"/>
                      <a:pt x="472" y="757"/>
                      <a:pt x="458" y="755"/>
                    </a:cubicBezTo>
                    <a:cubicBezTo>
                      <a:pt x="462" y="774"/>
                      <a:pt x="453" y="785"/>
                      <a:pt x="439" y="796"/>
                    </a:cubicBezTo>
                    <a:cubicBezTo>
                      <a:pt x="423" y="808"/>
                      <a:pt x="424" y="808"/>
                      <a:pt x="430" y="827"/>
                    </a:cubicBezTo>
                    <a:cubicBezTo>
                      <a:pt x="433" y="836"/>
                      <a:pt x="434" y="846"/>
                      <a:pt x="436" y="855"/>
                    </a:cubicBezTo>
                    <a:cubicBezTo>
                      <a:pt x="439" y="865"/>
                      <a:pt x="442" y="875"/>
                      <a:pt x="446" y="885"/>
                    </a:cubicBezTo>
                    <a:cubicBezTo>
                      <a:pt x="454" y="900"/>
                      <a:pt x="458" y="916"/>
                      <a:pt x="458" y="934"/>
                    </a:cubicBezTo>
                    <a:cubicBezTo>
                      <a:pt x="326" y="934"/>
                      <a:pt x="193" y="934"/>
                      <a:pt x="60" y="934"/>
                    </a:cubicBezTo>
                    <a:close/>
                  </a:path>
                </a:pathLst>
              </a:custGeom>
              <a:solidFill>
                <a:srgbClr val="F4909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a:cs typeface="+mn-cs"/>
                </a:endParaRPr>
              </a:p>
            </p:txBody>
          </p:sp>
          <p:grpSp>
            <p:nvGrpSpPr>
              <p:cNvPr id="67" name="组合 66">
                <a:extLst>
                  <a:ext uri="{FF2B5EF4-FFF2-40B4-BE49-F238E27FC236}">
                    <a16:creationId xmlns:a16="http://schemas.microsoft.com/office/drawing/2014/main" id="{B20F70FD-2194-5443-9C1F-AB2F93556E25}"/>
                  </a:ext>
                </a:extLst>
              </p:cNvPr>
              <p:cNvGrpSpPr/>
              <p:nvPr/>
            </p:nvGrpSpPr>
            <p:grpSpPr>
              <a:xfrm>
                <a:off x="10677462" y="1788608"/>
                <a:ext cx="585717" cy="504169"/>
                <a:chOff x="3314130" y="2730595"/>
                <a:chExt cx="2139249" cy="1841406"/>
              </a:xfrm>
            </p:grpSpPr>
            <p:sp>
              <p:nvSpPr>
                <p:cNvPr id="68" name="矩形 67">
                  <a:extLst>
                    <a:ext uri="{FF2B5EF4-FFF2-40B4-BE49-F238E27FC236}">
                      <a16:creationId xmlns:a16="http://schemas.microsoft.com/office/drawing/2014/main" id="{26108AC1-C340-D44E-94C9-706CB6927160}"/>
                    </a:ext>
                  </a:extLst>
                </p:cNvPr>
                <p:cNvSpPr/>
                <p:nvPr/>
              </p:nvSpPr>
              <p:spPr>
                <a:xfrm>
                  <a:off x="3314131" y="2730595"/>
                  <a:ext cx="1222230" cy="4110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00" b="0" i="0" u="none" strike="noStrike" kern="1200" cap="none" spc="0" normalizeH="0" baseline="0" noProof="0" dirty="0">
                    <a:ln>
                      <a:noFill/>
                    </a:ln>
                    <a:solidFill>
                      <a:schemeClr val="tx1"/>
                    </a:solidFill>
                    <a:effectLst/>
                    <a:uLnTx/>
                    <a:uFillTx/>
                    <a:latin typeface="Arial" panose="020B0604020202090204"/>
                    <a:ea typeface="微软雅黑 Light"/>
                    <a:cs typeface="+mn-cs"/>
                  </a:endParaRPr>
                </a:p>
              </p:txBody>
            </p:sp>
            <p:sp>
              <p:nvSpPr>
                <p:cNvPr id="69" name="矩形 68">
                  <a:extLst>
                    <a:ext uri="{FF2B5EF4-FFF2-40B4-BE49-F238E27FC236}">
                      <a16:creationId xmlns:a16="http://schemas.microsoft.com/office/drawing/2014/main" id="{4BA86278-D09B-BA4F-BB10-96E23C886503}"/>
                    </a:ext>
                  </a:extLst>
                </p:cNvPr>
                <p:cNvSpPr/>
                <p:nvPr/>
              </p:nvSpPr>
              <p:spPr>
                <a:xfrm>
                  <a:off x="3314131" y="3210230"/>
                  <a:ext cx="1222230" cy="1775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grpSp>
              <p:nvGrpSpPr>
                <p:cNvPr id="70" name="组合 69">
                  <a:extLst>
                    <a:ext uri="{FF2B5EF4-FFF2-40B4-BE49-F238E27FC236}">
                      <a16:creationId xmlns:a16="http://schemas.microsoft.com/office/drawing/2014/main" id="{BED28CAD-0F8C-2B43-A461-C95A0CE69EAB}"/>
                    </a:ext>
                  </a:extLst>
                </p:cNvPr>
                <p:cNvGrpSpPr/>
                <p:nvPr/>
              </p:nvGrpSpPr>
              <p:grpSpPr>
                <a:xfrm>
                  <a:off x="3314130" y="3565443"/>
                  <a:ext cx="2139249" cy="1006558"/>
                  <a:chOff x="3314130" y="3565442"/>
                  <a:chExt cx="2139249" cy="1095201"/>
                </a:xfrm>
              </p:grpSpPr>
              <p:sp>
                <p:nvSpPr>
                  <p:cNvPr id="71" name="矩形 70">
                    <a:extLst>
                      <a:ext uri="{FF2B5EF4-FFF2-40B4-BE49-F238E27FC236}">
                        <a16:creationId xmlns:a16="http://schemas.microsoft.com/office/drawing/2014/main" id="{1CBC1055-B778-2144-A42D-69515ED008E6}"/>
                      </a:ext>
                    </a:extLst>
                  </p:cNvPr>
                  <p:cNvSpPr/>
                  <p:nvPr/>
                </p:nvSpPr>
                <p:spPr>
                  <a:xfrm>
                    <a:off x="3314130" y="3565442"/>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72" name="矩形 71">
                    <a:extLst>
                      <a:ext uri="{FF2B5EF4-FFF2-40B4-BE49-F238E27FC236}">
                        <a16:creationId xmlns:a16="http://schemas.microsoft.com/office/drawing/2014/main" id="{43DE9B0C-71E5-E442-978C-B90CE495CD1A}"/>
                      </a:ext>
                    </a:extLst>
                  </p:cNvPr>
                  <p:cNvSpPr/>
                  <p:nvPr/>
                </p:nvSpPr>
                <p:spPr>
                  <a:xfrm>
                    <a:off x="3314130" y="3794850"/>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73" name="矩形 72">
                    <a:extLst>
                      <a:ext uri="{FF2B5EF4-FFF2-40B4-BE49-F238E27FC236}">
                        <a16:creationId xmlns:a16="http://schemas.microsoft.com/office/drawing/2014/main" id="{CED0E291-71A8-0942-902B-FBE1E21D3C24}"/>
                      </a:ext>
                    </a:extLst>
                  </p:cNvPr>
                  <p:cNvSpPr/>
                  <p:nvPr/>
                </p:nvSpPr>
                <p:spPr>
                  <a:xfrm>
                    <a:off x="3314130" y="4024258"/>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74" name="矩形 73">
                    <a:extLst>
                      <a:ext uri="{FF2B5EF4-FFF2-40B4-BE49-F238E27FC236}">
                        <a16:creationId xmlns:a16="http://schemas.microsoft.com/office/drawing/2014/main" id="{9B0A02C9-2198-184F-A222-73776358C0D2}"/>
                      </a:ext>
                    </a:extLst>
                  </p:cNvPr>
                  <p:cNvSpPr/>
                  <p:nvPr/>
                </p:nvSpPr>
                <p:spPr>
                  <a:xfrm>
                    <a:off x="3314130" y="4253666"/>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75" name="矩形 74">
                    <a:extLst>
                      <a:ext uri="{FF2B5EF4-FFF2-40B4-BE49-F238E27FC236}">
                        <a16:creationId xmlns:a16="http://schemas.microsoft.com/office/drawing/2014/main" id="{27E46345-DEA4-A643-845F-AEE430BC31C7}"/>
                      </a:ext>
                    </a:extLst>
                  </p:cNvPr>
                  <p:cNvSpPr/>
                  <p:nvPr/>
                </p:nvSpPr>
                <p:spPr>
                  <a:xfrm>
                    <a:off x="3314130" y="4483074"/>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grpSp>
          </p:grpSp>
        </p:grpSp>
        <p:grpSp>
          <p:nvGrpSpPr>
            <p:cNvPr id="23" name="组合 22">
              <a:extLst>
                <a:ext uri="{FF2B5EF4-FFF2-40B4-BE49-F238E27FC236}">
                  <a16:creationId xmlns:a16="http://schemas.microsoft.com/office/drawing/2014/main" id="{1F07125F-057E-CB4F-9534-498638FCC13B}"/>
                </a:ext>
              </a:extLst>
            </p:cNvPr>
            <p:cNvGrpSpPr/>
            <p:nvPr/>
          </p:nvGrpSpPr>
          <p:grpSpPr>
            <a:xfrm>
              <a:off x="9961568" y="2735903"/>
              <a:ext cx="1411101" cy="1023221"/>
              <a:chOff x="9994091" y="3866623"/>
              <a:chExt cx="1411101" cy="1023221"/>
            </a:xfrm>
          </p:grpSpPr>
          <p:sp>
            <p:nvSpPr>
              <p:cNvPr id="54" name="矩形: 圆角 1">
                <a:extLst>
                  <a:ext uri="{FF2B5EF4-FFF2-40B4-BE49-F238E27FC236}">
                    <a16:creationId xmlns:a16="http://schemas.microsoft.com/office/drawing/2014/main" id="{FA897559-00C2-DF4A-9D94-6E656CA4FF2B}"/>
                  </a:ext>
                </a:extLst>
              </p:cNvPr>
              <p:cNvSpPr/>
              <p:nvPr/>
            </p:nvSpPr>
            <p:spPr>
              <a:xfrm>
                <a:off x="9994091" y="4200960"/>
                <a:ext cx="1411101" cy="688884"/>
              </a:xfrm>
              <a:prstGeom prst="roundRect">
                <a:avLst>
                  <a:gd name="adj" fmla="val 215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55" name="Freeform 10">
                <a:extLst>
                  <a:ext uri="{FF2B5EF4-FFF2-40B4-BE49-F238E27FC236}">
                    <a16:creationId xmlns:a16="http://schemas.microsoft.com/office/drawing/2014/main" id="{90D99576-EB39-D74F-A27D-7CA9C9C0ED69}"/>
                  </a:ext>
                </a:extLst>
              </p:cNvPr>
              <p:cNvSpPr/>
              <p:nvPr/>
            </p:nvSpPr>
            <p:spPr bwMode="auto">
              <a:xfrm>
                <a:off x="10044176" y="3866623"/>
                <a:ext cx="588608" cy="1023221"/>
              </a:xfrm>
              <a:custGeom>
                <a:avLst/>
                <a:gdLst>
                  <a:gd name="T0" fmla="*/ 17 w 553"/>
                  <a:gd name="T1" fmla="*/ 954 h 959"/>
                  <a:gd name="T2" fmla="*/ 33 w 553"/>
                  <a:gd name="T3" fmla="*/ 858 h 959"/>
                  <a:gd name="T4" fmla="*/ 13 w 553"/>
                  <a:gd name="T5" fmla="*/ 830 h 959"/>
                  <a:gd name="T6" fmla="*/ 16 w 553"/>
                  <a:gd name="T7" fmla="*/ 802 h 959"/>
                  <a:gd name="T8" fmla="*/ 59 w 553"/>
                  <a:gd name="T9" fmla="*/ 767 h 959"/>
                  <a:gd name="T10" fmla="*/ 28 w 553"/>
                  <a:gd name="T11" fmla="*/ 708 h 959"/>
                  <a:gd name="T12" fmla="*/ 1 w 553"/>
                  <a:gd name="T13" fmla="*/ 472 h 959"/>
                  <a:gd name="T14" fmla="*/ 16 w 553"/>
                  <a:gd name="T15" fmla="*/ 396 h 959"/>
                  <a:gd name="T16" fmla="*/ 159 w 553"/>
                  <a:gd name="T17" fmla="*/ 324 h 959"/>
                  <a:gd name="T18" fmla="*/ 186 w 553"/>
                  <a:gd name="T19" fmla="*/ 292 h 959"/>
                  <a:gd name="T20" fmla="*/ 158 w 553"/>
                  <a:gd name="T21" fmla="*/ 227 h 959"/>
                  <a:gd name="T22" fmla="*/ 131 w 553"/>
                  <a:gd name="T23" fmla="*/ 171 h 959"/>
                  <a:gd name="T24" fmla="*/ 129 w 553"/>
                  <a:gd name="T25" fmla="*/ 110 h 959"/>
                  <a:gd name="T26" fmla="*/ 144 w 553"/>
                  <a:gd name="T27" fmla="*/ 49 h 959"/>
                  <a:gd name="T28" fmla="*/ 227 w 553"/>
                  <a:gd name="T29" fmla="*/ 1 h 959"/>
                  <a:gd name="T30" fmla="*/ 329 w 553"/>
                  <a:gd name="T31" fmla="*/ 53 h 959"/>
                  <a:gd name="T32" fmla="*/ 353 w 553"/>
                  <a:gd name="T33" fmla="*/ 125 h 959"/>
                  <a:gd name="T34" fmla="*/ 350 w 553"/>
                  <a:gd name="T35" fmla="*/ 153 h 959"/>
                  <a:gd name="T36" fmla="*/ 337 w 553"/>
                  <a:gd name="T37" fmla="*/ 213 h 959"/>
                  <a:gd name="T38" fmla="*/ 317 w 553"/>
                  <a:gd name="T39" fmla="*/ 272 h 959"/>
                  <a:gd name="T40" fmla="*/ 327 w 553"/>
                  <a:gd name="T41" fmla="*/ 296 h 959"/>
                  <a:gd name="T42" fmla="*/ 324 w 553"/>
                  <a:gd name="T43" fmla="*/ 310 h 959"/>
                  <a:gd name="T44" fmla="*/ 408 w 553"/>
                  <a:gd name="T45" fmla="*/ 358 h 959"/>
                  <a:gd name="T46" fmla="*/ 469 w 553"/>
                  <a:gd name="T47" fmla="*/ 370 h 959"/>
                  <a:gd name="T48" fmla="*/ 501 w 553"/>
                  <a:gd name="T49" fmla="*/ 385 h 959"/>
                  <a:gd name="T50" fmla="*/ 542 w 553"/>
                  <a:gd name="T51" fmla="*/ 523 h 959"/>
                  <a:gd name="T52" fmla="*/ 550 w 553"/>
                  <a:gd name="T53" fmla="*/ 666 h 959"/>
                  <a:gd name="T54" fmla="*/ 532 w 553"/>
                  <a:gd name="T55" fmla="*/ 787 h 959"/>
                  <a:gd name="T56" fmla="*/ 471 w 553"/>
                  <a:gd name="T57" fmla="*/ 814 h 959"/>
                  <a:gd name="T58" fmla="*/ 479 w 553"/>
                  <a:gd name="T59" fmla="*/ 876 h 959"/>
                  <a:gd name="T60" fmla="*/ 484 w 553"/>
                  <a:gd name="T61" fmla="*/ 934 h 959"/>
                  <a:gd name="T62" fmla="*/ 17 w 553"/>
                  <a:gd name="T63"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3" h="959">
                    <a:moveTo>
                      <a:pt x="17" y="959"/>
                    </a:moveTo>
                    <a:cubicBezTo>
                      <a:pt x="17" y="957"/>
                      <a:pt x="16" y="956"/>
                      <a:pt x="17" y="954"/>
                    </a:cubicBezTo>
                    <a:cubicBezTo>
                      <a:pt x="23" y="926"/>
                      <a:pt x="30" y="898"/>
                      <a:pt x="37" y="870"/>
                    </a:cubicBezTo>
                    <a:cubicBezTo>
                      <a:pt x="38" y="865"/>
                      <a:pt x="38" y="862"/>
                      <a:pt x="33" y="858"/>
                    </a:cubicBezTo>
                    <a:cubicBezTo>
                      <a:pt x="27" y="854"/>
                      <a:pt x="21" y="848"/>
                      <a:pt x="16" y="842"/>
                    </a:cubicBezTo>
                    <a:cubicBezTo>
                      <a:pt x="14" y="839"/>
                      <a:pt x="13" y="834"/>
                      <a:pt x="13" y="830"/>
                    </a:cubicBezTo>
                    <a:cubicBezTo>
                      <a:pt x="13" y="822"/>
                      <a:pt x="14" y="814"/>
                      <a:pt x="14" y="807"/>
                    </a:cubicBezTo>
                    <a:cubicBezTo>
                      <a:pt x="14" y="805"/>
                      <a:pt x="15" y="803"/>
                      <a:pt x="16" y="802"/>
                    </a:cubicBezTo>
                    <a:cubicBezTo>
                      <a:pt x="27" y="792"/>
                      <a:pt x="32" y="774"/>
                      <a:pt x="50" y="771"/>
                    </a:cubicBezTo>
                    <a:cubicBezTo>
                      <a:pt x="52" y="771"/>
                      <a:pt x="55" y="769"/>
                      <a:pt x="59" y="767"/>
                    </a:cubicBezTo>
                    <a:cubicBezTo>
                      <a:pt x="56" y="762"/>
                      <a:pt x="53" y="757"/>
                      <a:pt x="50" y="753"/>
                    </a:cubicBezTo>
                    <a:cubicBezTo>
                      <a:pt x="37" y="741"/>
                      <a:pt x="30" y="727"/>
                      <a:pt x="28" y="708"/>
                    </a:cubicBezTo>
                    <a:cubicBezTo>
                      <a:pt x="23" y="662"/>
                      <a:pt x="14" y="615"/>
                      <a:pt x="8" y="568"/>
                    </a:cubicBezTo>
                    <a:cubicBezTo>
                      <a:pt x="4" y="536"/>
                      <a:pt x="3" y="504"/>
                      <a:pt x="1" y="472"/>
                    </a:cubicBezTo>
                    <a:cubicBezTo>
                      <a:pt x="0" y="453"/>
                      <a:pt x="1" y="435"/>
                      <a:pt x="1" y="416"/>
                    </a:cubicBezTo>
                    <a:cubicBezTo>
                      <a:pt x="2" y="406"/>
                      <a:pt x="6" y="400"/>
                      <a:pt x="16" y="396"/>
                    </a:cubicBezTo>
                    <a:cubicBezTo>
                      <a:pt x="53" y="383"/>
                      <a:pt x="89" y="368"/>
                      <a:pt x="126" y="353"/>
                    </a:cubicBezTo>
                    <a:cubicBezTo>
                      <a:pt x="140" y="347"/>
                      <a:pt x="151" y="337"/>
                      <a:pt x="159" y="324"/>
                    </a:cubicBezTo>
                    <a:cubicBezTo>
                      <a:pt x="163" y="317"/>
                      <a:pt x="168" y="312"/>
                      <a:pt x="176" y="310"/>
                    </a:cubicBezTo>
                    <a:cubicBezTo>
                      <a:pt x="186" y="307"/>
                      <a:pt x="189" y="303"/>
                      <a:pt x="186" y="292"/>
                    </a:cubicBezTo>
                    <a:cubicBezTo>
                      <a:pt x="180" y="272"/>
                      <a:pt x="173" y="251"/>
                      <a:pt x="166" y="231"/>
                    </a:cubicBezTo>
                    <a:cubicBezTo>
                      <a:pt x="165" y="226"/>
                      <a:pt x="162" y="224"/>
                      <a:pt x="158" y="227"/>
                    </a:cubicBezTo>
                    <a:cubicBezTo>
                      <a:pt x="152" y="230"/>
                      <a:pt x="149" y="227"/>
                      <a:pt x="145" y="223"/>
                    </a:cubicBezTo>
                    <a:cubicBezTo>
                      <a:pt x="131" y="208"/>
                      <a:pt x="128" y="191"/>
                      <a:pt x="131" y="171"/>
                    </a:cubicBezTo>
                    <a:cubicBezTo>
                      <a:pt x="132" y="167"/>
                      <a:pt x="136" y="164"/>
                      <a:pt x="140" y="160"/>
                    </a:cubicBezTo>
                    <a:cubicBezTo>
                      <a:pt x="137" y="144"/>
                      <a:pt x="136" y="126"/>
                      <a:pt x="129" y="110"/>
                    </a:cubicBezTo>
                    <a:cubicBezTo>
                      <a:pt x="119" y="87"/>
                      <a:pt x="128" y="70"/>
                      <a:pt x="141" y="53"/>
                    </a:cubicBezTo>
                    <a:cubicBezTo>
                      <a:pt x="142" y="52"/>
                      <a:pt x="143" y="51"/>
                      <a:pt x="144" y="49"/>
                    </a:cubicBezTo>
                    <a:cubicBezTo>
                      <a:pt x="152" y="29"/>
                      <a:pt x="171" y="20"/>
                      <a:pt x="188" y="10"/>
                    </a:cubicBezTo>
                    <a:cubicBezTo>
                      <a:pt x="199" y="4"/>
                      <a:pt x="214" y="2"/>
                      <a:pt x="227" y="1"/>
                    </a:cubicBezTo>
                    <a:cubicBezTo>
                      <a:pt x="246" y="0"/>
                      <a:pt x="266" y="3"/>
                      <a:pt x="282" y="15"/>
                    </a:cubicBezTo>
                    <a:cubicBezTo>
                      <a:pt x="298" y="27"/>
                      <a:pt x="316" y="38"/>
                      <a:pt x="329" y="53"/>
                    </a:cubicBezTo>
                    <a:cubicBezTo>
                      <a:pt x="341" y="65"/>
                      <a:pt x="348" y="82"/>
                      <a:pt x="356" y="97"/>
                    </a:cubicBezTo>
                    <a:cubicBezTo>
                      <a:pt x="361" y="106"/>
                      <a:pt x="359" y="115"/>
                      <a:pt x="353" y="125"/>
                    </a:cubicBezTo>
                    <a:cubicBezTo>
                      <a:pt x="349" y="132"/>
                      <a:pt x="343" y="141"/>
                      <a:pt x="350" y="151"/>
                    </a:cubicBezTo>
                    <a:cubicBezTo>
                      <a:pt x="350" y="151"/>
                      <a:pt x="350" y="152"/>
                      <a:pt x="350" y="153"/>
                    </a:cubicBezTo>
                    <a:cubicBezTo>
                      <a:pt x="350" y="166"/>
                      <a:pt x="351" y="179"/>
                      <a:pt x="349" y="192"/>
                    </a:cubicBezTo>
                    <a:cubicBezTo>
                      <a:pt x="348" y="200"/>
                      <a:pt x="347" y="210"/>
                      <a:pt x="337" y="213"/>
                    </a:cubicBezTo>
                    <a:cubicBezTo>
                      <a:pt x="335" y="214"/>
                      <a:pt x="334" y="217"/>
                      <a:pt x="334" y="220"/>
                    </a:cubicBezTo>
                    <a:cubicBezTo>
                      <a:pt x="328" y="237"/>
                      <a:pt x="322" y="254"/>
                      <a:pt x="317" y="272"/>
                    </a:cubicBezTo>
                    <a:cubicBezTo>
                      <a:pt x="316" y="276"/>
                      <a:pt x="314" y="282"/>
                      <a:pt x="316" y="286"/>
                    </a:cubicBezTo>
                    <a:cubicBezTo>
                      <a:pt x="317" y="290"/>
                      <a:pt x="323" y="292"/>
                      <a:pt x="327" y="296"/>
                    </a:cubicBezTo>
                    <a:cubicBezTo>
                      <a:pt x="326" y="297"/>
                      <a:pt x="325" y="299"/>
                      <a:pt x="324" y="301"/>
                    </a:cubicBezTo>
                    <a:cubicBezTo>
                      <a:pt x="324" y="304"/>
                      <a:pt x="323" y="309"/>
                      <a:pt x="324" y="310"/>
                    </a:cubicBezTo>
                    <a:cubicBezTo>
                      <a:pt x="333" y="320"/>
                      <a:pt x="341" y="331"/>
                      <a:pt x="351" y="337"/>
                    </a:cubicBezTo>
                    <a:cubicBezTo>
                      <a:pt x="369" y="346"/>
                      <a:pt x="389" y="351"/>
                      <a:pt x="408" y="358"/>
                    </a:cubicBezTo>
                    <a:cubicBezTo>
                      <a:pt x="413" y="360"/>
                      <a:pt x="419" y="360"/>
                      <a:pt x="424" y="362"/>
                    </a:cubicBezTo>
                    <a:cubicBezTo>
                      <a:pt x="438" y="368"/>
                      <a:pt x="452" y="372"/>
                      <a:pt x="469" y="370"/>
                    </a:cubicBezTo>
                    <a:cubicBezTo>
                      <a:pt x="477" y="369"/>
                      <a:pt x="487" y="375"/>
                      <a:pt x="495" y="378"/>
                    </a:cubicBezTo>
                    <a:cubicBezTo>
                      <a:pt x="498" y="379"/>
                      <a:pt x="500" y="382"/>
                      <a:pt x="501" y="385"/>
                    </a:cubicBezTo>
                    <a:cubicBezTo>
                      <a:pt x="515" y="420"/>
                      <a:pt x="533" y="454"/>
                      <a:pt x="539" y="492"/>
                    </a:cubicBezTo>
                    <a:cubicBezTo>
                      <a:pt x="540" y="502"/>
                      <a:pt x="540" y="513"/>
                      <a:pt x="542" y="523"/>
                    </a:cubicBezTo>
                    <a:cubicBezTo>
                      <a:pt x="547" y="548"/>
                      <a:pt x="546" y="574"/>
                      <a:pt x="550" y="600"/>
                    </a:cubicBezTo>
                    <a:cubicBezTo>
                      <a:pt x="553" y="621"/>
                      <a:pt x="551" y="644"/>
                      <a:pt x="550" y="666"/>
                    </a:cubicBezTo>
                    <a:cubicBezTo>
                      <a:pt x="549" y="692"/>
                      <a:pt x="548" y="718"/>
                      <a:pt x="544" y="743"/>
                    </a:cubicBezTo>
                    <a:cubicBezTo>
                      <a:pt x="542" y="758"/>
                      <a:pt x="536" y="772"/>
                      <a:pt x="532" y="787"/>
                    </a:cubicBezTo>
                    <a:cubicBezTo>
                      <a:pt x="528" y="798"/>
                      <a:pt x="519" y="805"/>
                      <a:pt x="507" y="807"/>
                    </a:cubicBezTo>
                    <a:cubicBezTo>
                      <a:pt x="495" y="808"/>
                      <a:pt x="483" y="812"/>
                      <a:pt x="471" y="814"/>
                    </a:cubicBezTo>
                    <a:cubicBezTo>
                      <a:pt x="464" y="815"/>
                      <a:pt x="463" y="819"/>
                      <a:pt x="465" y="825"/>
                    </a:cubicBezTo>
                    <a:cubicBezTo>
                      <a:pt x="470" y="842"/>
                      <a:pt x="474" y="859"/>
                      <a:pt x="479" y="876"/>
                    </a:cubicBezTo>
                    <a:cubicBezTo>
                      <a:pt x="480" y="878"/>
                      <a:pt x="481" y="880"/>
                      <a:pt x="480" y="881"/>
                    </a:cubicBezTo>
                    <a:cubicBezTo>
                      <a:pt x="474" y="899"/>
                      <a:pt x="485" y="916"/>
                      <a:pt x="484" y="934"/>
                    </a:cubicBezTo>
                    <a:cubicBezTo>
                      <a:pt x="484" y="942"/>
                      <a:pt x="485" y="950"/>
                      <a:pt x="486" y="959"/>
                    </a:cubicBezTo>
                    <a:cubicBezTo>
                      <a:pt x="329" y="959"/>
                      <a:pt x="173" y="959"/>
                      <a:pt x="17" y="959"/>
                    </a:cubicBezTo>
                    <a:close/>
                  </a:path>
                </a:pathLst>
              </a:custGeom>
              <a:solidFill>
                <a:srgbClr val="0070C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a:cs typeface="+mn-cs"/>
                </a:endParaRPr>
              </a:p>
            </p:txBody>
          </p:sp>
          <p:grpSp>
            <p:nvGrpSpPr>
              <p:cNvPr id="56" name="组合 55">
                <a:extLst>
                  <a:ext uri="{FF2B5EF4-FFF2-40B4-BE49-F238E27FC236}">
                    <a16:creationId xmlns:a16="http://schemas.microsoft.com/office/drawing/2014/main" id="{366F97B2-F81B-9B4C-9B43-D4B3F457DED6}"/>
                  </a:ext>
                </a:extLst>
              </p:cNvPr>
              <p:cNvGrpSpPr/>
              <p:nvPr/>
            </p:nvGrpSpPr>
            <p:grpSpPr>
              <a:xfrm>
                <a:off x="10731250" y="4289065"/>
                <a:ext cx="585717" cy="504169"/>
                <a:chOff x="3314130" y="2730595"/>
                <a:chExt cx="2139249" cy="1841406"/>
              </a:xfrm>
            </p:grpSpPr>
            <p:sp>
              <p:nvSpPr>
                <p:cNvPr id="57" name="矩形 56">
                  <a:extLst>
                    <a:ext uri="{FF2B5EF4-FFF2-40B4-BE49-F238E27FC236}">
                      <a16:creationId xmlns:a16="http://schemas.microsoft.com/office/drawing/2014/main" id="{F6DE06F9-8395-2C40-B057-4360002D39F2}"/>
                    </a:ext>
                  </a:extLst>
                </p:cNvPr>
                <p:cNvSpPr/>
                <p:nvPr/>
              </p:nvSpPr>
              <p:spPr>
                <a:xfrm>
                  <a:off x="3314131" y="2730595"/>
                  <a:ext cx="1222230" cy="4110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58" name="矩形 57">
                  <a:extLst>
                    <a:ext uri="{FF2B5EF4-FFF2-40B4-BE49-F238E27FC236}">
                      <a16:creationId xmlns:a16="http://schemas.microsoft.com/office/drawing/2014/main" id="{6869968A-2226-294A-9709-1DF55DDEFED7}"/>
                    </a:ext>
                  </a:extLst>
                </p:cNvPr>
                <p:cNvSpPr/>
                <p:nvPr/>
              </p:nvSpPr>
              <p:spPr>
                <a:xfrm>
                  <a:off x="3314131" y="3210230"/>
                  <a:ext cx="1222230" cy="1775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grpSp>
              <p:nvGrpSpPr>
                <p:cNvPr id="59" name="组合 58">
                  <a:extLst>
                    <a:ext uri="{FF2B5EF4-FFF2-40B4-BE49-F238E27FC236}">
                      <a16:creationId xmlns:a16="http://schemas.microsoft.com/office/drawing/2014/main" id="{26A2465F-2CA8-1B4F-969F-07B4805F4F76}"/>
                    </a:ext>
                  </a:extLst>
                </p:cNvPr>
                <p:cNvGrpSpPr/>
                <p:nvPr/>
              </p:nvGrpSpPr>
              <p:grpSpPr>
                <a:xfrm>
                  <a:off x="3314130" y="3565443"/>
                  <a:ext cx="2139249" cy="1006558"/>
                  <a:chOff x="3314130" y="3565442"/>
                  <a:chExt cx="2139249" cy="1095201"/>
                </a:xfrm>
              </p:grpSpPr>
              <p:sp>
                <p:nvSpPr>
                  <p:cNvPr id="60" name="矩形 59">
                    <a:extLst>
                      <a:ext uri="{FF2B5EF4-FFF2-40B4-BE49-F238E27FC236}">
                        <a16:creationId xmlns:a16="http://schemas.microsoft.com/office/drawing/2014/main" id="{5D82F0BC-8FB8-4140-A052-6E6A239AA7A3}"/>
                      </a:ext>
                    </a:extLst>
                  </p:cNvPr>
                  <p:cNvSpPr/>
                  <p:nvPr/>
                </p:nvSpPr>
                <p:spPr>
                  <a:xfrm>
                    <a:off x="3314130" y="3565442"/>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61" name="矩形 60">
                    <a:extLst>
                      <a:ext uri="{FF2B5EF4-FFF2-40B4-BE49-F238E27FC236}">
                        <a16:creationId xmlns:a16="http://schemas.microsoft.com/office/drawing/2014/main" id="{B4633763-9EEC-984B-AECD-065235E6E670}"/>
                      </a:ext>
                    </a:extLst>
                  </p:cNvPr>
                  <p:cNvSpPr/>
                  <p:nvPr/>
                </p:nvSpPr>
                <p:spPr>
                  <a:xfrm>
                    <a:off x="3314130" y="3794850"/>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62" name="矩形 61">
                    <a:extLst>
                      <a:ext uri="{FF2B5EF4-FFF2-40B4-BE49-F238E27FC236}">
                        <a16:creationId xmlns:a16="http://schemas.microsoft.com/office/drawing/2014/main" id="{A383A4B6-9A08-1A40-B8F5-12BCE80D0579}"/>
                      </a:ext>
                    </a:extLst>
                  </p:cNvPr>
                  <p:cNvSpPr/>
                  <p:nvPr/>
                </p:nvSpPr>
                <p:spPr>
                  <a:xfrm>
                    <a:off x="3314130" y="4024258"/>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63" name="矩形 62">
                    <a:extLst>
                      <a:ext uri="{FF2B5EF4-FFF2-40B4-BE49-F238E27FC236}">
                        <a16:creationId xmlns:a16="http://schemas.microsoft.com/office/drawing/2014/main" id="{B8B4858D-485C-194A-A016-C1C31592DA10}"/>
                      </a:ext>
                    </a:extLst>
                  </p:cNvPr>
                  <p:cNvSpPr/>
                  <p:nvPr/>
                </p:nvSpPr>
                <p:spPr>
                  <a:xfrm>
                    <a:off x="3314130" y="4253666"/>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64" name="矩形 63">
                    <a:extLst>
                      <a:ext uri="{FF2B5EF4-FFF2-40B4-BE49-F238E27FC236}">
                        <a16:creationId xmlns:a16="http://schemas.microsoft.com/office/drawing/2014/main" id="{9CC5E972-D311-FF4C-88F8-16C54FB26438}"/>
                      </a:ext>
                    </a:extLst>
                  </p:cNvPr>
                  <p:cNvSpPr/>
                  <p:nvPr/>
                </p:nvSpPr>
                <p:spPr>
                  <a:xfrm>
                    <a:off x="3314130" y="4483074"/>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grpSp>
          </p:grpSp>
        </p:grpSp>
        <p:grpSp>
          <p:nvGrpSpPr>
            <p:cNvPr id="24" name="组合 23">
              <a:extLst>
                <a:ext uri="{FF2B5EF4-FFF2-40B4-BE49-F238E27FC236}">
                  <a16:creationId xmlns:a16="http://schemas.microsoft.com/office/drawing/2014/main" id="{1FB02B13-D794-EE4E-8355-4D4DA613307F}"/>
                </a:ext>
              </a:extLst>
            </p:cNvPr>
            <p:cNvGrpSpPr/>
            <p:nvPr/>
          </p:nvGrpSpPr>
          <p:grpSpPr>
            <a:xfrm>
              <a:off x="9993176" y="4197341"/>
              <a:ext cx="1411101" cy="995844"/>
              <a:chOff x="9940303" y="1389292"/>
              <a:chExt cx="1411101" cy="995844"/>
            </a:xfrm>
          </p:grpSpPr>
          <p:sp>
            <p:nvSpPr>
              <p:cNvPr id="43" name="矩形: 圆角 2">
                <a:extLst>
                  <a:ext uri="{FF2B5EF4-FFF2-40B4-BE49-F238E27FC236}">
                    <a16:creationId xmlns:a16="http://schemas.microsoft.com/office/drawing/2014/main" id="{2B39822D-6879-334E-982F-9C3421989CA9}"/>
                  </a:ext>
                </a:extLst>
              </p:cNvPr>
              <p:cNvSpPr/>
              <p:nvPr/>
            </p:nvSpPr>
            <p:spPr>
              <a:xfrm>
                <a:off x="9940303" y="1696251"/>
                <a:ext cx="1411101" cy="688884"/>
              </a:xfrm>
              <a:prstGeom prst="roundRect">
                <a:avLst>
                  <a:gd name="adj" fmla="val 215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44" name="Freeform 8">
                <a:extLst>
                  <a:ext uri="{FF2B5EF4-FFF2-40B4-BE49-F238E27FC236}">
                    <a16:creationId xmlns:a16="http://schemas.microsoft.com/office/drawing/2014/main" id="{5185DEC4-E8EF-E242-806C-BF81C78D7339}"/>
                  </a:ext>
                </a:extLst>
              </p:cNvPr>
              <p:cNvSpPr/>
              <p:nvPr/>
            </p:nvSpPr>
            <p:spPr bwMode="auto">
              <a:xfrm>
                <a:off x="9995127" y="1389292"/>
                <a:ext cx="572182" cy="995844"/>
              </a:xfrm>
              <a:custGeom>
                <a:avLst/>
                <a:gdLst>
                  <a:gd name="T0" fmla="*/ 60 w 538"/>
                  <a:gd name="T1" fmla="*/ 934 h 934"/>
                  <a:gd name="T2" fmla="*/ 94 w 538"/>
                  <a:gd name="T3" fmla="*/ 813 h 934"/>
                  <a:gd name="T4" fmla="*/ 76 w 538"/>
                  <a:gd name="T5" fmla="*/ 815 h 934"/>
                  <a:gd name="T6" fmla="*/ 63 w 538"/>
                  <a:gd name="T7" fmla="*/ 811 h 934"/>
                  <a:gd name="T8" fmla="*/ 62 w 538"/>
                  <a:gd name="T9" fmla="*/ 788 h 934"/>
                  <a:gd name="T10" fmla="*/ 77 w 538"/>
                  <a:gd name="T11" fmla="*/ 753 h 934"/>
                  <a:gd name="T12" fmla="*/ 62 w 538"/>
                  <a:gd name="T13" fmla="*/ 753 h 934"/>
                  <a:gd name="T14" fmla="*/ 23 w 538"/>
                  <a:gd name="T15" fmla="*/ 731 h 934"/>
                  <a:gd name="T16" fmla="*/ 6 w 538"/>
                  <a:gd name="T17" fmla="*/ 678 h 934"/>
                  <a:gd name="T18" fmla="*/ 1 w 538"/>
                  <a:gd name="T19" fmla="*/ 648 h 934"/>
                  <a:gd name="T20" fmla="*/ 1 w 538"/>
                  <a:gd name="T21" fmla="*/ 636 h 934"/>
                  <a:gd name="T22" fmla="*/ 20 w 538"/>
                  <a:gd name="T23" fmla="*/ 520 h 934"/>
                  <a:gd name="T24" fmla="*/ 36 w 538"/>
                  <a:gd name="T25" fmla="*/ 429 h 934"/>
                  <a:gd name="T26" fmla="*/ 50 w 538"/>
                  <a:gd name="T27" fmla="*/ 389 h 934"/>
                  <a:gd name="T28" fmla="*/ 84 w 538"/>
                  <a:gd name="T29" fmla="*/ 366 h 934"/>
                  <a:gd name="T30" fmla="*/ 85 w 538"/>
                  <a:gd name="T31" fmla="*/ 366 h 934"/>
                  <a:gd name="T32" fmla="*/ 108 w 538"/>
                  <a:gd name="T33" fmla="*/ 345 h 934"/>
                  <a:gd name="T34" fmla="*/ 119 w 538"/>
                  <a:gd name="T35" fmla="*/ 270 h 934"/>
                  <a:gd name="T36" fmla="*/ 130 w 538"/>
                  <a:gd name="T37" fmla="*/ 165 h 934"/>
                  <a:gd name="T38" fmla="*/ 140 w 538"/>
                  <a:gd name="T39" fmla="*/ 99 h 934"/>
                  <a:gd name="T40" fmla="*/ 179 w 538"/>
                  <a:gd name="T41" fmla="*/ 28 h 934"/>
                  <a:gd name="T42" fmla="*/ 244 w 538"/>
                  <a:gd name="T43" fmla="*/ 5 h 934"/>
                  <a:gd name="T44" fmla="*/ 284 w 538"/>
                  <a:gd name="T45" fmla="*/ 12 h 934"/>
                  <a:gd name="T46" fmla="*/ 348 w 538"/>
                  <a:gd name="T47" fmla="*/ 82 h 934"/>
                  <a:gd name="T48" fmla="*/ 367 w 538"/>
                  <a:gd name="T49" fmla="*/ 187 h 934"/>
                  <a:gd name="T50" fmla="*/ 377 w 538"/>
                  <a:gd name="T51" fmla="*/ 305 h 934"/>
                  <a:gd name="T52" fmla="*/ 377 w 538"/>
                  <a:gd name="T53" fmla="*/ 320 h 934"/>
                  <a:gd name="T54" fmla="*/ 392 w 538"/>
                  <a:gd name="T55" fmla="*/ 337 h 934"/>
                  <a:gd name="T56" fmla="*/ 430 w 538"/>
                  <a:gd name="T57" fmla="*/ 340 h 934"/>
                  <a:gd name="T58" fmla="*/ 472 w 538"/>
                  <a:gd name="T59" fmla="*/ 374 h 934"/>
                  <a:gd name="T60" fmla="*/ 494 w 538"/>
                  <a:gd name="T61" fmla="*/ 507 h 934"/>
                  <a:gd name="T62" fmla="*/ 496 w 538"/>
                  <a:gd name="T63" fmla="*/ 528 h 934"/>
                  <a:gd name="T64" fmla="*/ 515 w 538"/>
                  <a:gd name="T65" fmla="*/ 533 h 934"/>
                  <a:gd name="T66" fmla="*/ 510 w 538"/>
                  <a:gd name="T67" fmla="*/ 539 h 934"/>
                  <a:gd name="T68" fmla="*/ 504 w 538"/>
                  <a:gd name="T69" fmla="*/ 553 h 934"/>
                  <a:gd name="T70" fmla="*/ 515 w 538"/>
                  <a:gd name="T71" fmla="*/ 562 h 934"/>
                  <a:gd name="T72" fmla="*/ 538 w 538"/>
                  <a:gd name="T73" fmla="*/ 571 h 934"/>
                  <a:gd name="T74" fmla="*/ 510 w 538"/>
                  <a:gd name="T75" fmla="*/ 577 h 934"/>
                  <a:gd name="T76" fmla="*/ 521 w 538"/>
                  <a:gd name="T77" fmla="*/ 603 h 934"/>
                  <a:gd name="T78" fmla="*/ 530 w 538"/>
                  <a:gd name="T79" fmla="*/ 613 h 934"/>
                  <a:gd name="T80" fmla="*/ 518 w 538"/>
                  <a:gd name="T81" fmla="*/ 619 h 934"/>
                  <a:gd name="T82" fmla="*/ 508 w 538"/>
                  <a:gd name="T83" fmla="*/ 711 h 934"/>
                  <a:gd name="T84" fmla="*/ 494 w 538"/>
                  <a:gd name="T85" fmla="*/ 743 h 934"/>
                  <a:gd name="T86" fmla="*/ 458 w 538"/>
                  <a:gd name="T87" fmla="*/ 755 h 934"/>
                  <a:gd name="T88" fmla="*/ 439 w 538"/>
                  <a:gd name="T89" fmla="*/ 796 h 934"/>
                  <a:gd name="T90" fmla="*/ 430 w 538"/>
                  <a:gd name="T91" fmla="*/ 827 h 934"/>
                  <a:gd name="T92" fmla="*/ 436 w 538"/>
                  <a:gd name="T93" fmla="*/ 855 h 934"/>
                  <a:gd name="T94" fmla="*/ 446 w 538"/>
                  <a:gd name="T95" fmla="*/ 885 h 934"/>
                  <a:gd name="T96" fmla="*/ 458 w 538"/>
                  <a:gd name="T97" fmla="*/ 934 h 934"/>
                  <a:gd name="T98" fmla="*/ 60 w 538"/>
                  <a:gd name="T99" fmla="*/ 93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8" h="934">
                    <a:moveTo>
                      <a:pt x="60" y="934"/>
                    </a:moveTo>
                    <a:cubicBezTo>
                      <a:pt x="62" y="892"/>
                      <a:pt x="74" y="853"/>
                      <a:pt x="94" y="813"/>
                    </a:cubicBezTo>
                    <a:cubicBezTo>
                      <a:pt x="86" y="814"/>
                      <a:pt x="80" y="813"/>
                      <a:pt x="76" y="815"/>
                    </a:cubicBezTo>
                    <a:cubicBezTo>
                      <a:pt x="70" y="817"/>
                      <a:pt x="67" y="817"/>
                      <a:pt x="63" y="811"/>
                    </a:cubicBezTo>
                    <a:cubicBezTo>
                      <a:pt x="59" y="803"/>
                      <a:pt x="59" y="796"/>
                      <a:pt x="62" y="788"/>
                    </a:cubicBezTo>
                    <a:cubicBezTo>
                      <a:pt x="67" y="777"/>
                      <a:pt x="72" y="766"/>
                      <a:pt x="77" y="753"/>
                    </a:cubicBezTo>
                    <a:cubicBezTo>
                      <a:pt x="72" y="753"/>
                      <a:pt x="67" y="753"/>
                      <a:pt x="62" y="753"/>
                    </a:cubicBezTo>
                    <a:cubicBezTo>
                      <a:pt x="45" y="754"/>
                      <a:pt x="32" y="746"/>
                      <a:pt x="23" y="731"/>
                    </a:cubicBezTo>
                    <a:cubicBezTo>
                      <a:pt x="12" y="715"/>
                      <a:pt x="8" y="697"/>
                      <a:pt x="6" y="678"/>
                    </a:cubicBezTo>
                    <a:cubicBezTo>
                      <a:pt x="5" y="668"/>
                      <a:pt x="3" y="658"/>
                      <a:pt x="1" y="648"/>
                    </a:cubicBezTo>
                    <a:cubicBezTo>
                      <a:pt x="0" y="644"/>
                      <a:pt x="0" y="640"/>
                      <a:pt x="1" y="636"/>
                    </a:cubicBezTo>
                    <a:cubicBezTo>
                      <a:pt x="7" y="597"/>
                      <a:pt x="13" y="559"/>
                      <a:pt x="20" y="520"/>
                    </a:cubicBezTo>
                    <a:cubicBezTo>
                      <a:pt x="25" y="490"/>
                      <a:pt x="29" y="459"/>
                      <a:pt x="36" y="429"/>
                    </a:cubicBezTo>
                    <a:cubicBezTo>
                      <a:pt x="38" y="415"/>
                      <a:pt x="42" y="400"/>
                      <a:pt x="50" y="389"/>
                    </a:cubicBezTo>
                    <a:cubicBezTo>
                      <a:pt x="57" y="377"/>
                      <a:pt x="70" y="369"/>
                      <a:pt x="84" y="366"/>
                    </a:cubicBezTo>
                    <a:cubicBezTo>
                      <a:pt x="84" y="366"/>
                      <a:pt x="85" y="366"/>
                      <a:pt x="85" y="366"/>
                    </a:cubicBezTo>
                    <a:cubicBezTo>
                      <a:pt x="105" y="364"/>
                      <a:pt x="105" y="364"/>
                      <a:pt x="108" y="345"/>
                    </a:cubicBezTo>
                    <a:cubicBezTo>
                      <a:pt x="113" y="320"/>
                      <a:pt x="117" y="295"/>
                      <a:pt x="119" y="270"/>
                    </a:cubicBezTo>
                    <a:cubicBezTo>
                      <a:pt x="124" y="235"/>
                      <a:pt x="126" y="200"/>
                      <a:pt x="130" y="165"/>
                    </a:cubicBezTo>
                    <a:cubicBezTo>
                      <a:pt x="133" y="143"/>
                      <a:pt x="136" y="121"/>
                      <a:pt x="140" y="99"/>
                    </a:cubicBezTo>
                    <a:cubicBezTo>
                      <a:pt x="144" y="70"/>
                      <a:pt x="157" y="46"/>
                      <a:pt x="179" y="28"/>
                    </a:cubicBezTo>
                    <a:cubicBezTo>
                      <a:pt x="197" y="12"/>
                      <a:pt x="220" y="0"/>
                      <a:pt x="244" y="5"/>
                    </a:cubicBezTo>
                    <a:cubicBezTo>
                      <a:pt x="257" y="8"/>
                      <a:pt x="271" y="7"/>
                      <a:pt x="284" y="12"/>
                    </a:cubicBezTo>
                    <a:cubicBezTo>
                      <a:pt x="317" y="24"/>
                      <a:pt x="338" y="48"/>
                      <a:pt x="348" y="82"/>
                    </a:cubicBezTo>
                    <a:cubicBezTo>
                      <a:pt x="359" y="117"/>
                      <a:pt x="364" y="152"/>
                      <a:pt x="367" y="187"/>
                    </a:cubicBezTo>
                    <a:cubicBezTo>
                      <a:pt x="371" y="227"/>
                      <a:pt x="374" y="266"/>
                      <a:pt x="377" y="305"/>
                    </a:cubicBezTo>
                    <a:cubicBezTo>
                      <a:pt x="378" y="310"/>
                      <a:pt x="377" y="315"/>
                      <a:pt x="377" y="320"/>
                    </a:cubicBezTo>
                    <a:cubicBezTo>
                      <a:pt x="377" y="330"/>
                      <a:pt x="382" y="336"/>
                      <a:pt x="392" y="337"/>
                    </a:cubicBezTo>
                    <a:cubicBezTo>
                      <a:pt x="405" y="338"/>
                      <a:pt x="417" y="339"/>
                      <a:pt x="430" y="340"/>
                    </a:cubicBezTo>
                    <a:cubicBezTo>
                      <a:pt x="447" y="341"/>
                      <a:pt x="467" y="358"/>
                      <a:pt x="472" y="374"/>
                    </a:cubicBezTo>
                    <a:cubicBezTo>
                      <a:pt x="486" y="417"/>
                      <a:pt x="493" y="461"/>
                      <a:pt x="494" y="507"/>
                    </a:cubicBezTo>
                    <a:cubicBezTo>
                      <a:pt x="495" y="514"/>
                      <a:pt x="495" y="521"/>
                      <a:pt x="496" y="528"/>
                    </a:cubicBezTo>
                    <a:cubicBezTo>
                      <a:pt x="502" y="530"/>
                      <a:pt x="508" y="532"/>
                      <a:pt x="515" y="533"/>
                    </a:cubicBezTo>
                    <a:cubicBezTo>
                      <a:pt x="513" y="536"/>
                      <a:pt x="512" y="539"/>
                      <a:pt x="510" y="539"/>
                    </a:cubicBezTo>
                    <a:cubicBezTo>
                      <a:pt x="504" y="542"/>
                      <a:pt x="503" y="546"/>
                      <a:pt x="504" y="553"/>
                    </a:cubicBezTo>
                    <a:cubicBezTo>
                      <a:pt x="505" y="560"/>
                      <a:pt x="510" y="560"/>
                      <a:pt x="515" y="562"/>
                    </a:cubicBezTo>
                    <a:cubicBezTo>
                      <a:pt x="522" y="564"/>
                      <a:pt x="529" y="567"/>
                      <a:pt x="538" y="571"/>
                    </a:cubicBezTo>
                    <a:cubicBezTo>
                      <a:pt x="530" y="585"/>
                      <a:pt x="519" y="576"/>
                      <a:pt x="510" y="577"/>
                    </a:cubicBezTo>
                    <a:cubicBezTo>
                      <a:pt x="508" y="592"/>
                      <a:pt x="510" y="596"/>
                      <a:pt x="521" y="603"/>
                    </a:cubicBezTo>
                    <a:cubicBezTo>
                      <a:pt x="525" y="606"/>
                      <a:pt x="527" y="610"/>
                      <a:pt x="530" y="613"/>
                    </a:cubicBezTo>
                    <a:cubicBezTo>
                      <a:pt x="526" y="615"/>
                      <a:pt x="522" y="617"/>
                      <a:pt x="518" y="619"/>
                    </a:cubicBezTo>
                    <a:cubicBezTo>
                      <a:pt x="514" y="649"/>
                      <a:pt x="510" y="680"/>
                      <a:pt x="508" y="711"/>
                    </a:cubicBezTo>
                    <a:cubicBezTo>
                      <a:pt x="507" y="724"/>
                      <a:pt x="507" y="735"/>
                      <a:pt x="494" y="743"/>
                    </a:cubicBezTo>
                    <a:cubicBezTo>
                      <a:pt x="483" y="749"/>
                      <a:pt x="472" y="757"/>
                      <a:pt x="458" y="755"/>
                    </a:cubicBezTo>
                    <a:cubicBezTo>
                      <a:pt x="462" y="774"/>
                      <a:pt x="453" y="785"/>
                      <a:pt x="439" y="796"/>
                    </a:cubicBezTo>
                    <a:cubicBezTo>
                      <a:pt x="423" y="808"/>
                      <a:pt x="424" y="808"/>
                      <a:pt x="430" y="827"/>
                    </a:cubicBezTo>
                    <a:cubicBezTo>
                      <a:pt x="433" y="836"/>
                      <a:pt x="434" y="846"/>
                      <a:pt x="436" y="855"/>
                    </a:cubicBezTo>
                    <a:cubicBezTo>
                      <a:pt x="439" y="865"/>
                      <a:pt x="442" y="875"/>
                      <a:pt x="446" y="885"/>
                    </a:cubicBezTo>
                    <a:cubicBezTo>
                      <a:pt x="454" y="900"/>
                      <a:pt x="458" y="916"/>
                      <a:pt x="458" y="934"/>
                    </a:cubicBezTo>
                    <a:cubicBezTo>
                      <a:pt x="326" y="934"/>
                      <a:pt x="193" y="934"/>
                      <a:pt x="60" y="934"/>
                    </a:cubicBezTo>
                    <a:close/>
                  </a:path>
                </a:pathLst>
              </a:custGeom>
              <a:solidFill>
                <a:srgbClr val="F4909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a:cs typeface="+mn-cs"/>
                </a:endParaRPr>
              </a:p>
            </p:txBody>
          </p:sp>
          <p:grpSp>
            <p:nvGrpSpPr>
              <p:cNvPr id="45" name="组合 44">
                <a:extLst>
                  <a:ext uri="{FF2B5EF4-FFF2-40B4-BE49-F238E27FC236}">
                    <a16:creationId xmlns:a16="http://schemas.microsoft.com/office/drawing/2014/main" id="{AE85526B-3164-BC4C-B8F8-1D0EED9FAAB9}"/>
                  </a:ext>
                </a:extLst>
              </p:cNvPr>
              <p:cNvGrpSpPr/>
              <p:nvPr/>
            </p:nvGrpSpPr>
            <p:grpSpPr>
              <a:xfrm>
                <a:off x="10677462" y="1788608"/>
                <a:ext cx="585717" cy="504169"/>
                <a:chOff x="3314130" y="2730595"/>
                <a:chExt cx="2139249" cy="1841406"/>
              </a:xfrm>
            </p:grpSpPr>
            <p:sp>
              <p:nvSpPr>
                <p:cNvPr id="46" name="矩形 45">
                  <a:extLst>
                    <a:ext uri="{FF2B5EF4-FFF2-40B4-BE49-F238E27FC236}">
                      <a16:creationId xmlns:a16="http://schemas.microsoft.com/office/drawing/2014/main" id="{A2A4AA06-49D7-354B-AF0A-9A06FE7254D5}"/>
                    </a:ext>
                  </a:extLst>
                </p:cNvPr>
                <p:cNvSpPr/>
                <p:nvPr/>
              </p:nvSpPr>
              <p:spPr>
                <a:xfrm>
                  <a:off x="3314131" y="2730595"/>
                  <a:ext cx="1222230" cy="4110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47" name="矩形 46">
                  <a:extLst>
                    <a:ext uri="{FF2B5EF4-FFF2-40B4-BE49-F238E27FC236}">
                      <a16:creationId xmlns:a16="http://schemas.microsoft.com/office/drawing/2014/main" id="{5B691E1A-EE5B-1248-8FCA-3583A129761B}"/>
                    </a:ext>
                  </a:extLst>
                </p:cNvPr>
                <p:cNvSpPr/>
                <p:nvPr/>
              </p:nvSpPr>
              <p:spPr>
                <a:xfrm>
                  <a:off x="3314131" y="3210230"/>
                  <a:ext cx="1222230" cy="1775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grpSp>
              <p:nvGrpSpPr>
                <p:cNvPr id="48" name="组合 47">
                  <a:extLst>
                    <a:ext uri="{FF2B5EF4-FFF2-40B4-BE49-F238E27FC236}">
                      <a16:creationId xmlns:a16="http://schemas.microsoft.com/office/drawing/2014/main" id="{3A024503-DC03-DF4F-B65E-18B1FC466DFC}"/>
                    </a:ext>
                  </a:extLst>
                </p:cNvPr>
                <p:cNvGrpSpPr/>
                <p:nvPr/>
              </p:nvGrpSpPr>
              <p:grpSpPr>
                <a:xfrm>
                  <a:off x="3314130" y="3565443"/>
                  <a:ext cx="2139249" cy="1006558"/>
                  <a:chOff x="3314130" y="3565442"/>
                  <a:chExt cx="2139249" cy="1095201"/>
                </a:xfrm>
              </p:grpSpPr>
              <p:sp>
                <p:nvSpPr>
                  <p:cNvPr id="49" name="矩形 48">
                    <a:extLst>
                      <a:ext uri="{FF2B5EF4-FFF2-40B4-BE49-F238E27FC236}">
                        <a16:creationId xmlns:a16="http://schemas.microsoft.com/office/drawing/2014/main" id="{57C3BAC2-BD86-A64F-B03A-4ECD89E2D10A}"/>
                      </a:ext>
                    </a:extLst>
                  </p:cNvPr>
                  <p:cNvSpPr/>
                  <p:nvPr/>
                </p:nvSpPr>
                <p:spPr>
                  <a:xfrm>
                    <a:off x="3314130" y="3565442"/>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50" name="矩形 49">
                    <a:extLst>
                      <a:ext uri="{FF2B5EF4-FFF2-40B4-BE49-F238E27FC236}">
                        <a16:creationId xmlns:a16="http://schemas.microsoft.com/office/drawing/2014/main" id="{26A640DB-1D26-2744-B20E-D3D130D18D97}"/>
                      </a:ext>
                    </a:extLst>
                  </p:cNvPr>
                  <p:cNvSpPr/>
                  <p:nvPr/>
                </p:nvSpPr>
                <p:spPr>
                  <a:xfrm>
                    <a:off x="3314130" y="3794850"/>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51" name="矩形 50">
                    <a:extLst>
                      <a:ext uri="{FF2B5EF4-FFF2-40B4-BE49-F238E27FC236}">
                        <a16:creationId xmlns:a16="http://schemas.microsoft.com/office/drawing/2014/main" id="{9D6603BE-C6C7-314A-84F6-EE72047D7CB8}"/>
                      </a:ext>
                    </a:extLst>
                  </p:cNvPr>
                  <p:cNvSpPr/>
                  <p:nvPr/>
                </p:nvSpPr>
                <p:spPr>
                  <a:xfrm>
                    <a:off x="3314130" y="4024258"/>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52" name="矩形 51">
                    <a:extLst>
                      <a:ext uri="{FF2B5EF4-FFF2-40B4-BE49-F238E27FC236}">
                        <a16:creationId xmlns:a16="http://schemas.microsoft.com/office/drawing/2014/main" id="{C5C78155-75A9-5C4A-8FE2-E15F8EACD177}"/>
                      </a:ext>
                    </a:extLst>
                  </p:cNvPr>
                  <p:cNvSpPr/>
                  <p:nvPr/>
                </p:nvSpPr>
                <p:spPr>
                  <a:xfrm>
                    <a:off x="3314130" y="4253666"/>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53" name="矩形 52">
                    <a:extLst>
                      <a:ext uri="{FF2B5EF4-FFF2-40B4-BE49-F238E27FC236}">
                        <a16:creationId xmlns:a16="http://schemas.microsoft.com/office/drawing/2014/main" id="{CD323AD3-8209-AE4B-B48B-34698FFEC594}"/>
                      </a:ext>
                    </a:extLst>
                  </p:cNvPr>
                  <p:cNvSpPr/>
                  <p:nvPr/>
                </p:nvSpPr>
                <p:spPr>
                  <a:xfrm>
                    <a:off x="3314130" y="4483074"/>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grpSp>
          </p:grpSp>
        </p:grpSp>
        <p:grpSp>
          <p:nvGrpSpPr>
            <p:cNvPr id="25" name="组合 24">
              <a:extLst>
                <a:ext uri="{FF2B5EF4-FFF2-40B4-BE49-F238E27FC236}">
                  <a16:creationId xmlns:a16="http://schemas.microsoft.com/office/drawing/2014/main" id="{1974BC72-00D2-D143-8791-3481F21DE4B9}"/>
                </a:ext>
              </a:extLst>
            </p:cNvPr>
            <p:cNvGrpSpPr/>
            <p:nvPr/>
          </p:nvGrpSpPr>
          <p:grpSpPr>
            <a:xfrm>
              <a:off x="10005483" y="5575142"/>
              <a:ext cx="1411101" cy="1023221"/>
              <a:chOff x="9994091" y="3866623"/>
              <a:chExt cx="1411101" cy="1023221"/>
            </a:xfrm>
          </p:grpSpPr>
          <p:sp>
            <p:nvSpPr>
              <p:cNvPr id="32" name="矩形: 圆角 1">
                <a:extLst>
                  <a:ext uri="{FF2B5EF4-FFF2-40B4-BE49-F238E27FC236}">
                    <a16:creationId xmlns:a16="http://schemas.microsoft.com/office/drawing/2014/main" id="{FAEE52EF-67D5-FA40-BE69-03F005D5BC56}"/>
                  </a:ext>
                </a:extLst>
              </p:cNvPr>
              <p:cNvSpPr/>
              <p:nvPr/>
            </p:nvSpPr>
            <p:spPr>
              <a:xfrm>
                <a:off x="9994091" y="4200960"/>
                <a:ext cx="1411101" cy="688884"/>
              </a:xfrm>
              <a:prstGeom prst="roundRect">
                <a:avLst>
                  <a:gd name="adj" fmla="val 215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33" name="Freeform 10">
                <a:extLst>
                  <a:ext uri="{FF2B5EF4-FFF2-40B4-BE49-F238E27FC236}">
                    <a16:creationId xmlns:a16="http://schemas.microsoft.com/office/drawing/2014/main" id="{0EB3ABD5-0F2D-B547-86EC-3677D5D2C52A}"/>
                  </a:ext>
                </a:extLst>
              </p:cNvPr>
              <p:cNvSpPr/>
              <p:nvPr/>
            </p:nvSpPr>
            <p:spPr bwMode="auto">
              <a:xfrm>
                <a:off x="10044176" y="3866623"/>
                <a:ext cx="588608" cy="1023221"/>
              </a:xfrm>
              <a:custGeom>
                <a:avLst/>
                <a:gdLst>
                  <a:gd name="T0" fmla="*/ 17 w 553"/>
                  <a:gd name="T1" fmla="*/ 954 h 959"/>
                  <a:gd name="T2" fmla="*/ 33 w 553"/>
                  <a:gd name="T3" fmla="*/ 858 h 959"/>
                  <a:gd name="T4" fmla="*/ 13 w 553"/>
                  <a:gd name="T5" fmla="*/ 830 h 959"/>
                  <a:gd name="T6" fmla="*/ 16 w 553"/>
                  <a:gd name="T7" fmla="*/ 802 h 959"/>
                  <a:gd name="T8" fmla="*/ 59 w 553"/>
                  <a:gd name="T9" fmla="*/ 767 h 959"/>
                  <a:gd name="T10" fmla="*/ 28 w 553"/>
                  <a:gd name="T11" fmla="*/ 708 h 959"/>
                  <a:gd name="T12" fmla="*/ 1 w 553"/>
                  <a:gd name="T13" fmla="*/ 472 h 959"/>
                  <a:gd name="T14" fmla="*/ 16 w 553"/>
                  <a:gd name="T15" fmla="*/ 396 h 959"/>
                  <a:gd name="T16" fmla="*/ 159 w 553"/>
                  <a:gd name="T17" fmla="*/ 324 h 959"/>
                  <a:gd name="T18" fmla="*/ 186 w 553"/>
                  <a:gd name="T19" fmla="*/ 292 h 959"/>
                  <a:gd name="T20" fmla="*/ 158 w 553"/>
                  <a:gd name="T21" fmla="*/ 227 h 959"/>
                  <a:gd name="T22" fmla="*/ 131 w 553"/>
                  <a:gd name="T23" fmla="*/ 171 h 959"/>
                  <a:gd name="T24" fmla="*/ 129 w 553"/>
                  <a:gd name="T25" fmla="*/ 110 h 959"/>
                  <a:gd name="T26" fmla="*/ 144 w 553"/>
                  <a:gd name="T27" fmla="*/ 49 h 959"/>
                  <a:gd name="T28" fmla="*/ 227 w 553"/>
                  <a:gd name="T29" fmla="*/ 1 h 959"/>
                  <a:gd name="T30" fmla="*/ 329 w 553"/>
                  <a:gd name="T31" fmla="*/ 53 h 959"/>
                  <a:gd name="T32" fmla="*/ 353 w 553"/>
                  <a:gd name="T33" fmla="*/ 125 h 959"/>
                  <a:gd name="T34" fmla="*/ 350 w 553"/>
                  <a:gd name="T35" fmla="*/ 153 h 959"/>
                  <a:gd name="T36" fmla="*/ 337 w 553"/>
                  <a:gd name="T37" fmla="*/ 213 h 959"/>
                  <a:gd name="T38" fmla="*/ 317 w 553"/>
                  <a:gd name="T39" fmla="*/ 272 h 959"/>
                  <a:gd name="T40" fmla="*/ 327 w 553"/>
                  <a:gd name="T41" fmla="*/ 296 h 959"/>
                  <a:gd name="T42" fmla="*/ 324 w 553"/>
                  <a:gd name="T43" fmla="*/ 310 h 959"/>
                  <a:gd name="T44" fmla="*/ 408 w 553"/>
                  <a:gd name="T45" fmla="*/ 358 h 959"/>
                  <a:gd name="T46" fmla="*/ 469 w 553"/>
                  <a:gd name="T47" fmla="*/ 370 h 959"/>
                  <a:gd name="T48" fmla="*/ 501 w 553"/>
                  <a:gd name="T49" fmla="*/ 385 h 959"/>
                  <a:gd name="T50" fmla="*/ 542 w 553"/>
                  <a:gd name="T51" fmla="*/ 523 h 959"/>
                  <a:gd name="T52" fmla="*/ 550 w 553"/>
                  <a:gd name="T53" fmla="*/ 666 h 959"/>
                  <a:gd name="T54" fmla="*/ 532 w 553"/>
                  <a:gd name="T55" fmla="*/ 787 h 959"/>
                  <a:gd name="T56" fmla="*/ 471 w 553"/>
                  <a:gd name="T57" fmla="*/ 814 h 959"/>
                  <a:gd name="T58" fmla="*/ 479 w 553"/>
                  <a:gd name="T59" fmla="*/ 876 h 959"/>
                  <a:gd name="T60" fmla="*/ 484 w 553"/>
                  <a:gd name="T61" fmla="*/ 934 h 959"/>
                  <a:gd name="T62" fmla="*/ 17 w 553"/>
                  <a:gd name="T63"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3" h="959">
                    <a:moveTo>
                      <a:pt x="17" y="959"/>
                    </a:moveTo>
                    <a:cubicBezTo>
                      <a:pt x="17" y="957"/>
                      <a:pt x="16" y="956"/>
                      <a:pt x="17" y="954"/>
                    </a:cubicBezTo>
                    <a:cubicBezTo>
                      <a:pt x="23" y="926"/>
                      <a:pt x="30" y="898"/>
                      <a:pt x="37" y="870"/>
                    </a:cubicBezTo>
                    <a:cubicBezTo>
                      <a:pt x="38" y="865"/>
                      <a:pt x="38" y="862"/>
                      <a:pt x="33" y="858"/>
                    </a:cubicBezTo>
                    <a:cubicBezTo>
                      <a:pt x="27" y="854"/>
                      <a:pt x="21" y="848"/>
                      <a:pt x="16" y="842"/>
                    </a:cubicBezTo>
                    <a:cubicBezTo>
                      <a:pt x="14" y="839"/>
                      <a:pt x="13" y="834"/>
                      <a:pt x="13" y="830"/>
                    </a:cubicBezTo>
                    <a:cubicBezTo>
                      <a:pt x="13" y="822"/>
                      <a:pt x="14" y="814"/>
                      <a:pt x="14" y="807"/>
                    </a:cubicBezTo>
                    <a:cubicBezTo>
                      <a:pt x="14" y="805"/>
                      <a:pt x="15" y="803"/>
                      <a:pt x="16" y="802"/>
                    </a:cubicBezTo>
                    <a:cubicBezTo>
                      <a:pt x="27" y="792"/>
                      <a:pt x="32" y="774"/>
                      <a:pt x="50" y="771"/>
                    </a:cubicBezTo>
                    <a:cubicBezTo>
                      <a:pt x="52" y="771"/>
                      <a:pt x="55" y="769"/>
                      <a:pt x="59" y="767"/>
                    </a:cubicBezTo>
                    <a:cubicBezTo>
                      <a:pt x="56" y="762"/>
                      <a:pt x="53" y="757"/>
                      <a:pt x="50" y="753"/>
                    </a:cubicBezTo>
                    <a:cubicBezTo>
                      <a:pt x="37" y="741"/>
                      <a:pt x="30" y="727"/>
                      <a:pt x="28" y="708"/>
                    </a:cubicBezTo>
                    <a:cubicBezTo>
                      <a:pt x="23" y="662"/>
                      <a:pt x="14" y="615"/>
                      <a:pt x="8" y="568"/>
                    </a:cubicBezTo>
                    <a:cubicBezTo>
                      <a:pt x="4" y="536"/>
                      <a:pt x="3" y="504"/>
                      <a:pt x="1" y="472"/>
                    </a:cubicBezTo>
                    <a:cubicBezTo>
                      <a:pt x="0" y="453"/>
                      <a:pt x="1" y="435"/>
                      <a:pt x="1" y="416"/>
                    </a:cubicBezTo>
                    <a:cubicBezTo>
                      <a:pt x="2" y="406"/>
                      <a:pt x="6" y="400"/>
                      <a:pt x="16" y="396"/>
                    </a:cubicBezTo>
                    <a:cubicBezTo>
                      <a:pt x="53" y="383"/>
                      <a:pt x="89" y="368"/>
                      <a:pt x="126" y="353"/>
                    </a:cubicBezTo>
                    <a:cubicBezTo>
                      <a:pt x="140" y="347"/>
                      <a:pt x="151" y="337"/>
                      <a:pt x="159" y="324"/>
                    </a:cubicBezTo>
                    <a:cubicBezTo>
                      <a:pt x="163" y="317"/>
                      <a:pt x="168" y="312"/>
                      <a:pt x="176" y="310"/>
                    </a:cubicBezTo>
                    <a:cubicBezTo>
                      <a:pt x="186" y="307"/>
                      <a:pt x="189" y="303"/>
                      <a:pt x="186" y="292"/>
                    </a:cubicBezTo>
                    <a:cubicBezTo>
                      <a:pt x="180" y="272"/>
                      <a:pt x="173" y="251"/>
                      <a:pt x="166" y="231"/>
                    </a:cubicBezTo>
                    <a:cubicBezTo>
                      <a:pt x="165" y="226"/>
                      <a:pt x="162" y="224"/>
                      <a:pt x="158" y="227"/>
                    </a:cubicBezTo>
                    <a:cubicBezTo>
                      <a:pt x="152" y="230"/>
                      <a:pt x="149" y="227"/>
                      <a:pt x="145" y="223"/>
                    </a:cubicBezTo>
                    <a:cubicBezTo>
                      <a:pt x="131" y="208"/>
                      <a:pt x="128" y="191"/>
                      <a:pt x="131" y="171"/>
                    </a:cubicBezTo>
                    <a:cubicBezTo>
                      <a:pt x="132" y="167"/>
                      <a:pt x="136" y="164"/>
                      <a:pt x="140" y="160"/>
                    </a:cubicBezTo>
                    <a:cubicBezTo>
                      <a:pt x="137" y="144"/>
                      <a:pt x="136" y="126"/>
                      <a:pt x="129" y="110"/>
                    </a:cubicBezTo>
                    <a:cubicBezTo>
                      <a:pt x="119" y="87"/>
                      <a:pt x="128" y="70"/>
                      <a:pt x="141" y="53"/>
                    </a:cubicBezTo>
                    <a:cubicBezTo>
                      <a:pt x="142" y="52"/>
                      <a:pt x="143" y="51"/>
                      <a:pt x="144" y="49"/>
                    </a:cubicBezTo>
                    <a:cubicBezTo>
                      <a:pt x="152" y="29"/>
                      <a:pt x="171" y="20"/>
                      <a:pt x="188" y="10"/>
                    </a:cubicBezTo>
                    <a:cubicBezTo>
                      <a:pt x="199" y="4"/>
                      <a:pt x="214" y="2"/>
                      <a:pt x="227" y="1"/>
                    </a:cubicBezTo>
                    <a:cubicBezTo>
                      <a:pt x="246" y="0"/>
                      <a:pt x="266" y="3"/>
                      <a:pt x="282" y="15"/>
                    </a:cubicBezTo>
                    <a:cubicBezTo>
                      <a:pt x="298" y="27"/>
                      <a:pt x="316" y="38"/>
                      <a:pt x="329" y="53"/>
                    </a:cubicBezTo>
                    <a:cubicBezTo>
                      <a:pt x="341" y="65"/>
                      <a:pt x="348" y="82"/>
                      <a:pt x="356" y="97"/>
                    </a:cubicBezTo>
                    <a:cubicBezTo>
                      <a:pt x="361" y="106"/>
                      <a:pt x="359" y="115"/>
                      <a:pt x="353" y="125"/>
                    </a:cubicBezTo>
                    <a:cubicBezTo>
                      <a:pt x="349" y="132"/>
                      <a:pt x="343" y="141"/>
                      <a:pt x="350" y="151"/>
                    </a:cubicBezTo>
                    <a:cubicBezTo>
                      <a:pt x="350" y="151"/>
                      <a:pt x="350" y="152"/>
                      <a:pt x="350" y="153"/>
                    </a:cubicBezTo>
                    <a:cubicBezTo>
                      <a:pt x="350" y="166"/>
                      <a:pt x="351" y="179"/>
                      <a:pt x="349" y="192"/>
                    </a:cubicBezTo>
                    <a:cubicBezTo>
                      <a:pt x="348" y="200"/>
                      <a:pt x="347" y="210"/>
                      <a:pt x="337" y="213"/>
                    </a:cubicBezTo>
                    <a:cubicBezTo>
                      <a:pt x="335" y="214"/>
                      <a:pt x="334" y="217"/>
                      <a:pt x="334" y="220"/>
                    </a:cubicBezTo>
                    <a:cubicBezTo>
                      <a:pt x="328" y="237"/>
                      <a:pt x="322" y="254"/>
                      <a:pt x="317" y="272"/>
                    </a:cubicBezTo>
                    <a:cubicBezTo>
                      <a:pt x="316" y="276"/>
                      <a:pt x="314" y="282"/>
                      <a:pt x="316" y="286"/>
                    </a:cubicBezTo>
                    <a:cubicBezTo>
                      <a:pt x="317" y="290"/>
                      <a:pt x="323" y="292"/>
                      <a:pt x="327" y="296"/>
                    </a:cubicBezTo>
                    <a:cubicBezTo>
                      <a:pt x="326" y="297"/>
                      <a:pt x="325" y="299"/>
                      <a:pt x="324" y="301"/>
                    </a:cubicBezTo>
                    <a:cubicBezTo>
                      <a:pt x="324" y="304"/>
                      <a:pt x="323" y="309"/>
                      <a:pt x="324" y="310"/>
                    </a:cubicBezTo>
                    <a:cubicBezTo>
                      <a:pt x="333" y="320"/>
                      <a:pt x="341" y="331"/>
                      <a:pt x="351" y="337"/>
                    </a:cubicBezTo>
                    <a:cubicBezTo>
                      <a:pt x="369" y="346"/>
                      <a:pt x="389" y="351"/>
                      <a:pt x="408" y="358"/>
                    </a:cubicBezTo>
                    <a:cubicBezTo>
                      <a:pt x="413" y="360"/>
                      <a:pt x="419" y="360"/>
                      <a:pt x="424" y="362"/>
                    </a:cubicBezTo>
                    <a:cubicBezTo>
                      <a:pt x="438" y="368"/>
                      <a:pt x="452" y="372"/>
                      <a:pt x="469" y="370"/>
                    </a:cubicBezTo>
                    <a:cubicBezTo>
                      <a:pt x="477" y="369"/>
                      <a:pt x="487" y="375"/>
                      <a:pt x="495" y="378"/>
                    </a:cubicBezTo>
                    <a:cubicBezTo>
                      <a:pt x="498" y="379"/>
                      <a:pt x="500" y="382"/>
                      <a:pt x="501" y="385"/>
                    </a:cubicBezTo>
                    <a:cubicBezTo>
                      <a:pt x="515" y="420"/>
                      <a:pt x="533" y="454"/>
                      <a:pt x="539" y="492"/>
                    </a:cubicBezTo>
                    <a:cubicBezTo>
                      <a:pt x="540" y="502"/>
                      <a:pt x="540" y="513"/>
                      <a:pt x="542" y="523"/>
                    </a:cubicBezTo>
                    <a:cubicBezTo>
                      <a:pt x="547" y="548"/>
                      <a:pt x="546" y="574"/>
                      <a:pt x="550" y="600"/>
                    </a:cubicBezTo>
                    <a:cubicBezTo>
                      <a:pt x="553" y="621"/>
                      <a:pt x="551" y="644"/>
                      <a:pt x="550" y="666"/>
                    </a:cubicBezTo>
                    <a:cubicBezTo>
                      <a:pt x="549" y="692"/>
                      <a:pt x="548" y="718"/>
                      <a:pt x="544" y="743"/>
                    </a:cubicBezTo>
                    <a:cubicBezTo>
                      <a:pt x="542" y="758"/>
                      <a:pt x="536" y="772"/>
                      <a:pt x="532" y="787"/>
                    </a:cubicBezTo>
                    <a:cubicBezTo>
                      <a:pt x="528" y="798"/>
                      <a:pt x="519" y="805"/>
                      <a:pt x="507" y="807"/>
                    </a:cubicBezTo>
                    <a:cubicBezTo>
                      <a:pt x="495" y="808"/>
                      <a:pt x="483" y="812"/>
                      <a:pt x="471" y="814"/>
                    </a:cubicBezTo>
                    <a:cubicBezTo>
                      <a:pt x="464" y="815"/>
                      <a:pt x="463" y="819"/>
                      <a:pt x="465" y="825"/>
                    </a:cubicBezTo>
                    <a:cubicBezTo>
                      <a:pt x="470" y="842"/>
                      <a:pt x="474" y="859"/>
                      <a:pt x="479" y="876"/>
                    </a:cubicBezTo>
                    <a:cubicBezTo>
                      <a:pt x="480" y="878"/>
                      <a:pt x="481" y="880"/>
                      <a:pt x="480" y="881"/>
                    </a:cubicBezTo>
                    <a:cubicBezTo>
                      <a:pt x="474" y="899"/>
                      <a:pt x="485" y="916"/>
                      <a:pt x="484" y="934"/>
                    </a:cubicBezTo>
                    <a:cubicBezTo>
                      <a:pt x="484" y="942"/>
                      <a:pt x="485" y="950"/>
                      <a:pt x="486" y="959"/>
                    </a:cubicBezTo>
                    <a:cubicBezTo>
                      <a:pt x="329" y="959"/>
                      <a:pt x="173" y="959"/>
                      <a:pt x="17" y="959"/>
                    </a:cubicBezTo>
                    <a:close/>
                  </a:path>
                </a:pathLst>
              </a:custGeom>
              <a:solidFill>
                <a:srgbClr val="0070C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a:cs typeface="+mn-cs"/>
                </a:endParaRPr>
              </a:p>
            </p:txBody>
          </p:sp>
          <p:grpSp>
            <p:nvGrpSpPr>
              <p:cNvPr id="34" name="组合 33">
                <a:extLst>
                  <a:ext uri="{FF2B5EF4-FFF2-40B4-BE49-F238E27FC236}">
                    <a16:creationId xmlns:a16="http://schemas.microsoft.com/office/drawing/2014/main" id="{392CB922-4E64-4A4A-BD3F-8181F2D3D69B}"/>
                  </a:ext>
                </a:extLst>
              </p:cNvPr>
              <p:cNvGrpSpPr/>
              <p:nvPr/>
            </p:nvGrpSpPr>
            <p:grpSpPr>
              <a:xfrm>
                <a:off x="10731250" y="4289065"/>
                <a:ext cx="585717" cy="504169"/>
                <a:chOff x="3314130" y="2730595"/>
                <a:chExt cx="2139249" cy="1841406"/>
              </a:xfrm>
            </p:grpSpPr>
            <p:sp>
              <p:nvSpPr>
                <p:cNvPr id="35" name="矩形 34">
                  <a:extLst>
                    <a:ext uri="{FF2B5EF4-FFF2-40B4-BE49-F238E27FC236}">
                      <a16:creationId xmlns:a16="http://schemas.microsoft.com/office/drawing/2014/main" id="{35AE5AC6-AE28-4B45-8BC6-24227F93EF2E}"/>
                    </a:ext>
                  </a:extLst>
                </p:cNvPr>
                <p:cNvSpPr/>
                <p:nvPr/>
              </p:nvSpPr>
              <p:spPr>
                <a:xfrm>
                  <a:off x="3314131" y="2730595"/>
                  <a:ext cx="1222230" cy="4110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36" name="矩形 35">
                  <a:extLst>
                    <a:ext uri="{FF2B5EF4-FFF2-40B4-BE49-F238E27FC236}">
                      <a16:creationId xmlns:a16="http://schemas.microsoft.com/office/drawing/2014/main" id="{30743C4E-5A41-5F41-8BCF-C685475D4B61}"/>
                    </a:ext>
                  </a:extLst>
                </p:cNvPr>
                <p:cNvSpPr/>
                <p:nvPr/>
              </p:nvSpPr>
              <p:spPr>
                <a:xfrm>
                  <a:off x="3314131" y="3210230"/>
                  <a:ext cx="1222230" cy="1775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grpSp>
              <p:nvGrpSpPr>
                <p:cNvPr id="37" name="组合 36">
                  <a:extLst>
                    <a:ext uri="{FF2B5EF4-FFF2-40B4-BE49-F238E27FC236}">
                      <a16:creationId xmlns:a16="http://schemas.microsoft.com/office/drawing/2014/main" id="{0D84FC39-924A-FF4A-9909-14F5211FDC21}"/>
                    </a:ext>
                  </a:extLst>
                </p:cNvPr>
                <p:cNvGrpSpPr/>
                <p:nvPr/>
              </p:nvGrpSpPr>
              <p:grpSpPr>
                <a:xfrm>
                  <a:off x="3314130" y="3565443"/>
                  <a:ext cx="2139249" cy="1006558"/>
                  <a:chOff x="3314130" y="3565442"/>
                  <a:chExt cx="2139249" cy="1095201"/>
                </a:xfrm>
              </p:grpSpPr>
              <p:sp>
                <p:nvSpPr>
                  <p:cNvPr id="38" name="矩形 37">
                    <a:extLst>
                      <a:ext uri="{FF2B5EF4-FFF2-40B4-BE49-F238E27FC236}">
                        <a16:creationId xmlns:a16="http://schemas.microsoft.com/office/drawing/2014/main" id="{59BC236E-D950-2F49-8C7E-CF434D199384}"/>
                      </a:ext>
                    </a:extLst>
                  </p:cNvPr>
                  <p:cNvSpPr/>
                  <p:nvPr/>
                </p:nvSpPr>
                <p:spPr>
                  <a:xfrm>
                    <a:off x="3314130" y="3565442"/>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39" name="矩形 38">
                    <a:extLst>
                      <a:ext uri="{FF2B5EF4-FFF2-40B4-BE49-F238E27FC236}">
                        <a16:creationId xmlns:a16="http://schemas.microsoft.com/office/drawing/2014/main" id="{2A2045D0-975A-444E-8E3B-D375B6A8E55E}"/>
                      </a:ext>
                    </a:extLst>
                  </p:cNvPr>
                  <p:cNvSpPr/>
                  <p:nvPr/>
                </p:nvSpPr>
                <p:spPr>
                  <a:xfrm>
                    <a:off x="3314130" y="3794850"/>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40" name="矩形 39">
                    <a:extLst>
                      <a:ext uri="{FF2B5EF4-FFF2-40B4-BE49-F238E27FC236}">
                        <a16:creationId xmlns:a16="http://schemas.microsoft.com/office/drawing/2014/main" id="{7E00D168-157C-7040-85B0-2BF5B8C845BE}"/>
                      </a:ext>
                    </a:extLst>
                  </p:cNvPr>
                  <p:cNvSpPr/>
                  <p:nvPr/>
                </p:nvSpPr>
                <p:spPr>
                  <a:xfrm>
                    <a:off x="3314130" y="4024258"/>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41" name="矩形 40">
                    <a:extLst>
                      <a:ext uri="{FF2B5EF4-FFF2-40B4-BE49-F238E27FC236}">
                        <a16:creationId xmlns:a16="http://schemas.microsoft.com/office/drawing/2014/main" id="{BD966499-4550-AD4E-AFBF-DE85F4D8C607}"/>
                      </a:ext>
                    </a:extLst>
                  </p:cNvPr>
                  <p:cNvSpPr/>
                  <p:nvPr/>
                </p:nvSpPr>
                <p:spPr>
                  <a:xfrm>
                    <a:off x="3314130" y="4253666"/>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sp>
                <p:nvSpPr>
                  <p:cNvPr id="42" name="矩形 41">
                    <a:extLst>
                      <a:ext uri="{FF2B5EF4-FFF2-40B4-BE49-F238E27FC236}">
                        <a16:creationId xmlns:a16="http://schemas.microsoft.com/office/drawing/2014/main" id="{5D5F8880-8A12-BA41-980F-EA02B4FECFB0}"/>
                      </a:ext>
                    </a:extLst>
                  </p:cNvPr>
                  <p:cNvSpPr/>
                  <p:nvPr/>
                </p:nvSpPr>
                <p:spPr>
                  <a:xfrm>
                    <a:off x="3314130" y="4483074"/>
                    <a:ext cx="2139249" cy="1775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a:cs typeface="+mn-cs"/>
                    </a:endParaRPr>
                  </a:p>
                </p:txBody>
              </p:sp>
            </p:grpSp>
          </p:grpSp>
        </p:grpSp>
        <p:cxnSp>
          <p:nvCxnSpPr>
            <p:cNvPr id="26" name="直线连接符 25">
              <a:extLst>
                <a:ext uri="{FF2B5EF4-FFF2-40B4-BE49-F238E27FC236}">
                  <a16:creationId xmlns:a16="http://schemas.microsoft.com/office/drawing/2014/main" id="{3CA8CEEC-C21D-F341-BC57-0E332CE7244F}"/>
                </a:ext>
              </a:extLst>
            </p:cNvPr>
            <p:cNvCxnSpPr/>
            <p:nvPr/>
          </p:nvCxnSpPr>
          <p:spPr>
            <a:xfrm>
              <a:off x="9235986" y="2055665"/>
              <a:ext cx="0" cy="4207899"/>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7C231E3C-C61E-A244-9008-39011D5E4691}"/>
                </a:ext>
              </a:extLst>
            </p:cNvPr>
            <p:cNvCxnSpPr/>
            <p:nvPr/>
          </p:nvCxnSpPr>
          <p:spPr>
            <a:xfrm>
              <a:off x="9214720" y="2066298"/>
              <a:ext cx="669085" cy="0"/>
            </a:xfrm>
            <a:prstGeom prst="line">
              <a:avLst/>
            </a:prstGeom>
            <a:ln w="38100">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40DD8B8-E68E-644F-B21F-D51B958377F8}"/>
                </a:ext>
              </a:extLst>
            </p:cNvPr>
            <p:cNvCxnSpPr/>
            <p:nvPr/>
          </p:nvCxnSpPr>
          <p:spPr>
            <a:xfrm>
              <a:off x="9268494" y="6238147"/>
              <a:ext cx="669085" cy="0"/>
            </a:xfrm>
            <a:prstGeom prst="line">
              <a:avLst/>
            </a:prstGeom>
            <a:ln w="38100">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93FD2F8D-426B-1149-ABAF-E6DF4E9EF85C}"/>
                </a:ext>
              </a:extLst>
            </p:cNvPr>
            <p:cNvCxnSpPr/>
            <p:nvPr/>
          </p:nvCxnSpPr>
          <p:spPr>
            <a:xfrm>
              <a:off x="8460362" y="3977976"/>
              <a:ext cx="775624" cy="0"/>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C9CDF92A-553D-0741-A19F-31E69B2C6B70}"/>
                </a:ext>
              </a:extLst>
            </p:cNvPr>
            <p:cNvCxnSpPr/>
            <p:nvPr/>
          </p:nvCxnSpPr>
          <p:spPr>
            <a:xfrm>
              <a:off x="9249280" y="3445938"/>
              <a:ext cx="645157" cy="728"/>
            </a:xfrm>
            <a:prstGeom prst="line">
              <a:avLst/>
            </a:prstGeom>
            <a:ln w="38100">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5A098515-6472-2447-AEF2-4199C2B85B02}"/>
                </a:ext>
              </a:extLst>
            </p:cNvPr>
            <p:cNvCxnSpPr/>
            <p:nvPr/>
          </p:nvCxnSpPr>
          <p:spPr>
            <a:xfrm>
              <a:off x="9254576" y="4963888"/>
              <a:ext cx="645157" cy="728"/>
            </a:xfrm>
            <a:prstGeom prst="line">
              <a:avLst/>
            </a:prstGeom>
            <a:ln w="38100">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76" name="文本框 75">
            <a:extLst>
              <a:ext uri="{FF2B5EF4-FFF2-40B4-BE49-F238E27FC236}">
                <a16:creationId xmlns:a16="http://schemas.microsoft.com/office/drawing/2014/main" id="{CF7C5D57-FA6C-584E-B7DE-114F4ACBD222}"/>
              </a:ext>
            </a:extLst>
          </p:cNvPr>
          <p:cNvSpPr txBox="1"/>
          <p:nvPr/>
        </p:nvSpPr>
        <p:spPr>
          <a:xfrm>
            <a:off x="1208374" y="2903799"/>
            <a:ext cx="2989220" cy="338554"/>
          </a:xfrm>
          <a:prstGeom prst="rect">
            <a:avLst/>
          </a:prstGeom>
          <a:noFill/>
        </p:spPr>
        <p:txBody>
          <a:bodyPr wrap="square" rtlCol="0">
            <a:spAutoFit/>
          </a:bodyPr>
          <a:lstStyle/>
          <a:p>
            <a:pPr algn="ctr"/>
            <a:r>
              <a:rPr kumimoji="1" lang="zh-CN" altLang="en-US" sz="1600" b="1" dirty="0">
                <a:solidFill>
                  <a:srgbClr val="002060"/>
                </a:solidFill>
                <a:latin typeface="STKaiti" panose="02010600040101010101" pitchFamily="2" charset="-122"/>
                <a:ea typeface="STKaiti" panose="02010600040101010101" pitchFamily="2" charset="-122"/>
              </a:rPr>
              <a:t>自然语言范式的查询请求</a:t>
            </a:r>
          </a:p>
        </p:txBody>
      </p:sp>
      <p:pic>
        <p:nvPicPr>
          <p:cNvPr id="77" name="Picture 8" descr="Deep Learning in Keras - Building a Deep Learning Model">
            <a:extLst>
              <a:ext uri="{FF2B5EF4-FFF2-40B4-BE49-F238E27FC236}">
                <a16:creationId xmlns:a16="http://schemas.microsoft.com/office/drawing/2014/main" id="{6DE74D3A-34F6-9640-8CFE-D47D2527D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635" y="3637472"/>
            <a:ext cx="2606569" cy="1845100"/>
          </a:xfrm>
          <a:prstGeom prst="rect">
            <a:avLst/>
          </a:prstGeom>
          <a:noFill/>
          <a:extLst>
            <a:ext uri="{909E8E84-426E-40DD-AFC4-6F175D3DCCD1}">
              <a14:hiddenFill xmlns:a14="http://schemas.microsoft.com/office/drawing/2010/main">
                <a:solidFill>
                  <a:srgbClr val="FFFFFF"/>
                </a:solidFill>
              </a14:hiddenFill>
            </a:ext>
          </a:extLst>
        </p:spPr>
      </p:pic>
      <p:sp>
        <p:nvSpPr>
          <p:cNvPr id="78" name="矩形 77">
            <a:extLst>
              <a:ext uri="{FF2B5EF4-FFF2-40B4-BE49-F238E27FC236}">
                <a16:creationId xmlns:a16="http://schemas.microsoft.com/office/drawing/2014/main" id="{B57484A6-D1A6-5241-855D-AACD976B7FF2}"/>
              </a:ext>
            </a:extLst>
          </p:cNvPr>
          <p:cNvSpPr/>
          <p:nvPr/>
        </p:nvSpPr>
        <p:spPr>
          <a:xfrm>
            <a:off x="3099219" y="5771419"/>
            <a:ext cx="4339650" cy="369332"/>
          </a:xfrm>
          <a:prstGeom prst="rect">
            <a:avLst/>
          </a:prstGeom>
        </p:spPr>
        <p:txBody>
          <a:bodyPr wrap="none">
            <a:spAutoFit/>
          </a:bodyPr>
          <a:lstStyle/>
          <a:p>
            <a:pPr algn="ctr"/>
            <a:r>
              <a:rPr kumimoji="1" lang="zh-CN" altLang="en-US" sz="1800" dirty="0">
                <a:solidFill>
                  <a:schemeClr val="accent1"/>
                </a:solidFill>
                <a:latin typeface="STKaiti" panose="02010600040101010101" pitchFamily="2" charset="-122"/>
                <a:ea typeface="STKaiti" panose="02010600040101010101" pitchFamily="2" charset="-122"/>
              </a:rPr>
              <a:t>从</a:t>
            </a:r>
            <a:r>
              <a:rPr kumimoji="1" lang="zh-CN" altLang="en-US" sz="1800" u="sng" dirty="0">
                <a:solidFill>
                  <a:srgbClr val="C00000"/>
                </a:solidFill>
                <a:latin typeface="STKaiti" panose="02010600040101010101" pitchFamily="2" charset="-122"/>
                <a:ea typeface="STKaiti" panose="02010600040101010101" pitchFamily="2" charset="-122"/>
              </a:rPr>
              <a:t>自然语言查询</a:t>
            </a:r>
            <a:r>
              <a:rPr kumimoji="1" lang="zh-CN" altLang="en-US" sz="1800" dirty="0">
                <a:solidFill>
                  <a:schemeClr val="accent1"/>
                </a:solidFill>
                <a:latin typeface="STKaiti" panose="02010600040101010101" pitchFamily="2" charset="-122"/>
                <a:ea typeface="STKaiti" panose="02010600040101010101" pitchFamily="2" charset="-122"/>
              </a:rPr>
              <a:t>到</a:t>
            </a:r>
            <a:r>
              <a:rPr kumimoji="1" lang="zh-CN" altLang="en-US" sz="1800" u="sng" dirty="0">
                <a:solidFill>
                  <a:srgbClr val="C00000"/>
                </a:solidFill>
                <a:latin typeface="STKaiti" panose="02010600040101010101" pitchFamily="2" charset="-122"/>
                <a:ea typeface="STKaiti" panose="02010600040101010101" pitchFamily="2" charset="-122"/>
              </a:rPr>
              <a:t>语义化文本</a:t>
            </a:r>
            <a:r>
              <a:rPr kumimoji="1" lang="zh-CN" altLang="en-US" sz="1800" dirty="0">
                <a:solidFill>
                  <a:schemeClr val="accent1"/>
                </a:solidFill>
                <a:latin typeface="STKaiti" panose="02010600040101010101" pitchFamily="2" charset="-122"/>
                <a:ea typeface="STKaiti" panose="02010600040101010101" pitchFamily="2" charset="-122"/>
              </a:rPr>
              <a:t>的</a:t>
            </a:r>
            <a:r>
              <a:rPr kumimoji="1" lang="zh-CN" altLang="en-US" sz="1800" u="sng" dirty="0">
                <a:solidFill>
                  <a:srgbClr val="C00000"/>
                </a:solidFill>
                <a:latin typeface="STKaiti" panose="02010600040101010101" pitchFamily="2" charset="-122"/>
                <a:ea typeface="STKaiti" panose="02010600040101010101" pitchFamily="2" charset="-122"/>
              </a:rPr>
              <a:t>精准匹配</a:t>
            </a:r>
          </a:p>
        </p:txBody>
      </p:sp>
      <p:sp>
        <p:nvSpPr>
          <p:cNvPr id="79" name="文本框 78">
            <a:extLst>
              <a:ext uri="{FF2B5EF4-FFF2-40B4-BE49-F238E27FC236}">
                <a16:creationId xmlns:a16="http://schemas.microsoft.com/office/drawing/2014/main" id="{C2B831B0-CCF3-8140-A6C4-A7817635E57E}"/>
              </a:ext>
            </a:extLst>
          </p:cNvPr>
          <p:cNvSpPr txBox="1"/>
          <p:nvPr/>
        </p:nvSpPr>
        <p:spPr>
          <a:xfrm>
            <a:off x="3302232" y="6179856"/>
            <a:ext cx="4797942" cy="646331"/>
          </a:xfrm>
          <a:prstGeom prst="rect">
            <a:avLst/>
          </a:prstGeom>
          <a:noFill/>
        </p:spPr>
        <p:txBody>
          <a:bodyPr wrap="square" rtlCol="0">
            <a:spAutoFit/>
          </a:bodyPr>
          <a:lstStyle/>
          <a:p>
            <a:r>
              <a:rPr kumimoji="1" lang="zh-CN" altLang="en-US" sz="1800" dirty="0">
                <a:solidFill>
                  <a:schemeClr val="accent1"/>
                </a:solidFill>
                <a:latin typeface="STKaiti" panose="02010600040101010101" pitchFamily="2" charset="-122"/>
                <a:ea typeface="STKaiti" panose="02010600040101010101" pitchFamily="2" charset="-122"/>
              </a:rPr>
              <a:t>例如：技术需求文本</a:t>
            </a:r>
            <a:r>
              <a:rPr kumimoji="1" lang="en-US" altLang="zh-CN" sz="1800" dirty="0">
                <a:solidFill>
                  <a:schemeClr val="accent1"/>
                </a:solidFill>
                <a:latin typeface="STKaiti" panose="02010600040101010101" pitchFamily="2" charset="-122"/>
                <a:ea typeface="STKaiti" panose="02010600040101010101" pitchFamily="2" charset="-122"/>
              </a:rPr>
              <a:t>---&gt;</a:t>
            </a:r>
            <a:r>
              <a:rPr kumimoji="1" lang="zh-CN" altLang="en-US" sz="1800" dirty="0">
                <a:solidFill>
                  <a:schemeClr val="accent1"/>
                </a:solidFill>
                <a:latin typeface="STKaiti" panose="02010600040101010101" pitchFamily="2" charset="-122"/>
                <a:ea typeface="STKaiti" panose="02010600040101010101" pitchFamily="2" charset="-122"/>
              </a:rPr>
              <a:t>技术专家</a:t>
            </a:r>
            <a:endParaRPr kumimoji="1" lang="en-US" altLang="zh-CN" sz="1800" dirty="0">
              <a:solidFill>
                <a:schemeClr val="accent1"/>
              </a:solidFill>
              <a:latin typeface="STKaiti" panose="02010600040101010101" pitchFamily="2" charset="-122"/>
              <a:ea typeface="STKaiti" panose="02010600040101010101" pitchFamily="2" charset="-122"/>
            </a:endParaRPr>
          </a:p>
          <a:p>
            <a:r>
              <a:rPr kumimoji="1" lang="zh-CN" altLang="en-US" sz="1800" dirty="0">
                <a:solidFill>
                  <a:schemeClr val="accent1"/>
                </a:solidFill>
                <a:latin typeface="STKaiti" panose="02010600040101010101" pitchFamily="2" charset="-122"/>
                <a:ea typeface="STKaiti" panose="02010600040101010101" pitchFamily="2" charset="-122"/>
              </a:rPr>
              <a:t>            技术需求文本</a:t>
            </a:r>
            <a:r>
              <a:rPr kumimoji="1" lang="en-US" altLang="zh-CN" sz="1800" dirty="0">
                <a:solidFill>
                  <a:schemeClr val="accent1"/>
                </a:solidFill>
                <a:latin typeface="STKaiti" panose="02010600040101010101" pitchFamily="2" charset="-122"/>
                <a:ea typeface="STKaiti" panose="02010600040101010101" pitchFamily="2" charset="-122"/>
              </a:rPr>
              <a:t>---&gt;</a:t>
            </a:r>
            <a:r>
              <a:rPr kumimoji="1" lang="zh-CN" altLang="en-US" sz="1800" dirty="0">
                <a:solidFill>
                  <a:schemeClr val="accent1"/>
                </a:solidFill>
                <a:latin typeface="STKaiti" panose="02010600040101010101" pitchFamily="2" charset="-122"/>
                <a:ea typeface="STKaiti" panose="02010600040101010101" pitchFamily="2" charset="-122"/>
              </a:rPr>
              <a:t>科技成果</a:t>
            </a:r>
            <a:endParaRPr kumimoji="1" lang="zh-CN" altLang="en-US" sz="2400" dirty="0"/>
          </a:p>
        </p:txBody>
      </p:sp>
      <p:sp>
        <p:nvSpPr>
          <p:cNvPr id="80" name="文本框 79">
            <a:extLst>
              <a:ext uri="{FF2B5EF4-FFF2-40B4-BE49-F238E27FC236}">
                <a16:creationId xmlns:a16="http://schemas.microsoft.com/office/drawing/2014/main" id="{2A0122EF-15FE-9640-8CF9-52A18A726F3D}"/>
              </a:ext>
            </a:extLst>
          </p:cNvPr>
          <p:cNvSpPr txBox="1"/>
          <p:nvPr/>
        </p:nvSpPr>
        <p:spPr>
          <a:xfrm>
            <a:off x="7500502" y="1435498"/>
            <a:ext cx="4123134" cy="1261884"/>
          </a:xfrm>
          <a:prstGeom prst="rect">
            <a:avLst/>
          </a:prstGeom>
          <a:noFill/>
          <a:ln>
            <a:solidFill>
              <a:schemeClr val="tx1"/>
            </a:solidFill>
            <a:prstDash val="sysDash"/>
          </a:ln>
        </p:spPr>
        <p:txBody>
          <a:bodyPr wrap="square" rtlCol="0">
            <a:spAutoFit/>
          </a:bodyPr>
          <a:lstStyle/>
          <a:p>
            <a:pPr algn="just"/>
            <a:endParaRPr lang="en-US" altLang="zh-CN" sz="1800" kern="0" dirty="0">
              <a:solidFill>
                <a:schemeClr val="accent1"/>
              </a:solidFill>
              <a:latin typeface="STKaiti" panose="02010600040101010101" pitchFamily="2" charset="-122"/>
              <a:ea typeface="STKaiti" panose="02010600040101010101" pitchFamily="2" charset="-122"/>
            </a:endParaRPr>
          </a:p>
          <a:p>
            <a:pPr algn="just"/>
            <a:r>
              <a:rPr lang="zh-CN" altLang="en-US" sz="1600" kern="0" dirty="0">
                <a:solidFill>
                  <a:schemeClr val="accent1"/>
                </a:solidFill>
                <a:latin typeface="STKaiti" panose="02010600040101010101" pitchFamily="2" charset="-122"/>
                <a:ea typeface="STKaiti" panose="02010600040101010101" pitchFamily="2" charset="-122"/>
              </a:rPr>
              <a:t>提出以</a:t>
            </a:r>
            <a:r>
              <a:rPr lang="zh-CN" altLang="en-US" sz="1600" kern="0" dirty="0">
                <a:solidFill>
                  <a:srgbClr val="C00000"/>
                </a:solidFill>
                <a:latin typeface="STKaiti" panose="02010600040101010101" pitchFamily="2" charset="-122"/>
                <a:ea typeface="STKaiti" panose="02010600040101010101" pitchFamily="2" charset="-122"/>
              </a:rPr>
              <a:t>自然语言理解</a:t>
            </a:r>
            <a:r>
              <a:rPr lang="en-US" altLang="zh-CN" sz="1600" kern="0" dirty="0">
                <a:solidFill>
                  <a:srgbClr val="C00000"/>
                </a:solidFill>
                <a:latin typeface="STKaiti" panose="02010600040101010101" pitchFamily="2" charset="-122"/>
                <a:ea typeface="STKaiti" panose="02010600040101010101" pitchFamily="2" charset="-122"/>
              </a:rPr>
              <a:t>+ANNS</a:t>
            </a:r>
            <a:r>
              <a:rPr lang="zh-CN" altLang="en-US" sz="1600" kern="0" dirty="0">
                <a:solidFill>
                  <a:srgbClr val="C00000"/>
                </a:solidFill>
                <a:latin typeface="STKaiti" panose="02010600040101010101" pitchFamily="2" charset="-122"/>
                <a:ea typeface="STKaiti" panose="02010600040101010101" pitchFamily="2" charset="-122"/>
              </a:rPr>
              <a:t>结合</a:t>
            </a:r>
            <a:r>
              <a:rPr lang="zh-CN" altLang="en-US" sz="1600" kern="0" dirty="0">
                <a:solidFill>
                  <a:schemeClr val="accent1"/>
                </a:solidFill>
                <a:latin typeface="STKaiti" panose="02010600040101010101" pitchFamily="2" charset="-122"/>
                <a:ea typeface="STKaiti" panose="02010600040101010101" pitchFamily="2" charset="-122"/>
              </a:rPr>
              <a:t>的文本语义化查询方法，实现对知识图谱的智能化搜索</a:t>
            </a:r>
            <a:endParaRPr lang="en-US" altLang="zh-CN" sz="1600" kern="0" dirty="0">
              <a:solidFill>
                <a:schemeClr val="accent1"/>
              </a:solidFill>
              <a:latin typeface="STKaiti" panose="02010600040101010101" pitchFamily="2" charset="-122"/>
              <a:ea typeface="STKaiti" panose="02010600040101010101" pitchFamily="2" charset="-122"/>
            </a:endParaRPr>
          </a:p>
          <a:p>
            <a:pPr algn="just"/>
            <a:endParaRPr lang="en-US" altLang="zh-CN" sz="1000" kern="0" dirty="0">
              <a:solidFill>
                <a:schemeClr val="accent1"/>
              </a:solidFill>
              <a:latin typeface="STKaiti" panose="02010600040101010101" pitchFamily="2" charset="-122"/>
              <a:ea typeface="STKaiti" panose="02010600040101010101" pitchFamily="2" charset="-122"/>
            </a:endParaRPr>
          </a:p>
          <a:p>
            <a:pPr algn="just"/>
            <a:r>
              <a:rPr lang="zh-CN" altLang="en-US" sz="1600" kern="0" dirty="0">
                <a:solidFill>
                  <a:schemeClr val="accent1"/>
                </a:solidFill>
                <a:latin typeface="STKaiti" panose="02010600040101010101" pitchFamily="2" charset="-122"/>
                <a:ea typeface="STKaiti" panose="02010600040101010101" pitchFamily="2" charset="-122"/>
              </a:rPr>
              <a:t>作为知识图谱图查询方法的有效补充</a:t>
            </a:r>
            <a:endParaRPr lang="en-US" altLang="zh-CN" sz="1600" kern="0" dirty="0">
              <a:solidFill>
                <a:schemeClr val="accent1"/>
              </a:solidFill>
              <a:latin typeface="STKaiti" panose="02010600040101010101" pitchFamily="2" charset="-122"/>
              <a:ea typeface="STKaiti" panose="02010600040101010101" pitchFamily="2" charset="-122"/>
            </a:endParaRPr>
          </a:p>
        </p:txBody>
      </p:sp>
      <p:sp>
        <p:nvSpPr>
          <p:cNvPr id="81" name="文本框 80">
            <a:extLst>
              <a:ext uri="{FF2B5EF4-FFF2-40B4-BE49-F238E27FC236}">
                <a16:creationId xmlns:a16="http://schemas.microsoft.com/office/drawing/2014/main" id="{6D914888-8FFC-494E-A71F-0FD753DDCB0E}"/>
              </a:ext>
            </a:extLst>
          </p:cNvPr>
          <p:cNvSpPr txBox="1"/>
          <p:nvPr/>
        </p:nvSpPr>
        <p:spPr>
          <a:xfrm>
            <a:off x="8544524" y="997461"/>
            <a:ext cx="1883821" cy="646331"/>
          </a:xfrm>
          <a:prstGeom prst="rect">
            <a:avLst/>
          </a:prstGeom>
          <a:solidFill>
            <a:schemeClr val="bg1"/>
          </a:solidFill>
        </p:spPr>
        <p:txBody>
          <a:bodyPr wrap="square" rtlCol="0">
            <a:spAutoFit/>
          </a:bodyPr>
          <a:lstStyle/>
          <a:p>
            <a:pPr algn="ctr"/>
            <a:r>
              <a:rPr lang="zh-CN" altLang="en-US" sz="1800" u="sng" kern="0" dirty="0">
                <a:solidFill>
                  <a:srgbClr val="C00000"/>
                </a:solidFill>
                <a:latin typeface="STKaiti" panose="02010600040101010101" pitchFamily="2" charset="-122"/>
                <a:ea typeface="STKaiti" panose="02010600040101010101" pitchFamily="2" charset="-122"/>
              </a:rPr>
              <a:t>文本语义化近似查询</a:t>
            </a:r>
            <a:r>
              <a:rPr lang="zh-CN" altLang="en-US" sz="1800" u="sng" kern="0" dirty="0">
                <a:solidFill>
                  <a:schemeClr val="accent1"/>
                </a:solidFill>
                <a:latin typeface="STKaiti" panose="02010600040101010101" pitchFamily="2" charset="-122"/>
                <a:ea typeface="STKaiti" panose="02010600040101010101" pitchFamily="2" charset="-122"/>
              </a:rPr>
              <a:t>研究</a:t>
            </a:r>
          </a:p>
        </p:txBody>
      </p:sp>
      <p:pic>
        <p:nvPicPr>
          <p:cNvPr id="82" name="图片 81">
            <a:extLst>
              <a:ext uri="{FF2B5EF4-FFF2-40B4-BE49-F238E27FC236}">
                <a16:creationId xmlns:a16="http://schemas.microsoft.com/office/drawing/2014/main" id="{4EEB5D86-ED2C-7C48-890A-F2F12079574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51003" y="3243320"/>
            <a:ext cx="1518346" cy="1192373"/>
          </a:xfrm>
          <a:prstGeom prst="rect">
            <a:avLst/>
          </a:prstGeom>
        </p:spPr>
      </p:pic>
      <p:pic>
        <p:nvPicPr>
          <p:cNvPr id="83" name="图片 82">
            <a:extLst>
              <a:ext uri="{FF2B5EF4-FFF2-40B4-BE49-F238E27FC236}">
                <a16:creationId xmlns:a16="http://schemas.microsoft.com/office/drawing/2014/main" id="{177B33E7-41A9-F84E-88A6-72B70E2757E7}"/>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74134" y="4531805"/>
            <a:ext cx="1366689" cy="876920"/>
          </a:xfrm>
          <a:prstGeom prst="rect">
            <a:avLst/>
          </a:prstGeom>
        </p:spPr>
      </p:pic>
      <p:pic>
        <p:nvPicPr>
          <p:cNvPr id="84" name="图片 83">
            <a:extLst>
              <a:ext uri="{FF2B5EF4-FFF2-40B4-BE49-F238E27FC236}">
                <a16:creationId xmlns:a16="http://schemas.microsoft.com/office/drawing/2014/main" id="{D6CB6C21-CBC2-9247-A28E-3514943B5196}"/>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45619" y="5546248"/>
            <a:ext cx="1395204" cy="1152560"/>
          </a:xfrm>
          <a:prstGeom prst="rect">
            <a:avLst/>
          </a:prstGeom>
        </p:spPr>
      </p:pic>
    </p:spTree>
    <p:extLst>
      <p:ext uri="{BB962C8B-B14F-4D97-AF65-F5344CB8AC3E}">
        <p14:creationId xmlns:p14="http://schemas.microsoft.com/office/powerpoint/2010/main" val="240927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object 2">
            <a:extLst>
              <a:ext uri="{FF2B5EF4-FFF2-40B4-BE49-F238E27FC236}">
                <a16:creationId xmlns:a16="http://schemas.microsoft.com/office/drawing/2014/main" id="{E64F4B41-1D50-4848-9860-062A23C63C72}"/>
              </a:ext>
            </a:extLst>
          </p:cNvPr>
          <p:cNvSpPr txBox="1"/>
          <p:nvPr/>
        </p:nvSpPr>
        <p:spPr>
          <a:xfrm>
            <a:off x="457199" y="381000"/>
            <a:ext cx="7096982"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异构网络社区查询</a:t>
            </a:r>
            <a:endParaRPr lang="zh-CN" altLang="en-US" sz="2800" b="1" spc="-5" dirty="0">
              <a:solidFill>
                <a:srgbClr val="C00000"/>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DB128A77-5113-9443-A573-1B791E1B71B8}"/>
              </a:ext>
            </a:extLst>
          </p:cNvPr>
          <p:cNvSpPr txBox="1"/>
          <p:nvPr/>
        </p:nvSpPr>
        <p:spPr>
          <a:xfrm>
            <a:off x="8571457" y="3990543"/>
            <a:ext cx="3501207" cy="2246769"/>
          </a:xfrm>
          <a:prstGeom prst="rect">
            <a:avLst/>
          </a:prstGeom>
          <a:noFill/>
          <a:ln>
            <a:solidFill>
              <a:schemeClr val="tx1"/>
            </a:solidFill>
            <a:prstDash val="sysDash"/>
          </a:ln>
        </p:spPr>
        <p:txBody>
          <a:bodyPr wrap="square" rtlCol="0">
            <a:spAutoFit/>
          </a:bodyPr>
          <a:lstStyle/>
          <a:p>
            <a:pPr algn="just"/>
            <a:endParaRPr lang="en-US" altLang="zh-CN" sz="1800" kern="0" dirty="0">
              <a:solidFill>
                <a:schemeClr val="accent1"/>
              </a:solidFill>
              <a:latin typeface="STKaiti" panose="02010600040101010101" pitchFamily="2" charset="-122"/>
              <a:ea typeface="STKaiti" panose="02010600040101010101" pitchFamily="2" charset="-122"/>
            </a:endParaRPr>
          </a:p>
          <a:p>
            <a:pPr algn="just"/>
            <a:r>
              <a:rPr lang="zh-CN" altLang="en-US" sz="1600" kern="0" dirty="0">
                <a:solidFill>
                  <a:schemeClr val="accent1"/>
                </a:solidFill>
                <a:latin typeface="STKaiti" panose="02010600040101010101" pitchFamily="2" charset="-122"/>
                <a:ea typeface="STKaiti" panose="02010600040101010101" pitchFamily="2" charset="-122"/>
              </a:rPr>
              <a:t>首次在</a:t>
            </a:r>
            <a:r>
              <a:rPr lang="zh-CN" altLang="en-US" sz="1600" kern="0" dirty="0">
                <a:solidFill>
                  <a:srgbClr val="C00000"/>
                </a:solidFill>
                <a:latin typeface="STKaiti" panose="02010600040101010101" pitchFamily="2" charset="-122"/>
                <a:ea typeface="STKaiti" panose="02010600040101010101" pitchFamily="2" charset="-122"/>
              </a:rPr>
              <a:t>异构属性图网络</a:t>
            </a:r>
            <a:r>
              <a:rPr lang="zh-CN" altLang="en-US" sz="1600" kern="0" dirty="0">
                <a:solidFill>
                  <a:schemeClr val="accent1"/>
                </a:solidFill>
                <a:latin typeface="STKaiti" panose="02010600040101010101" pitchFamily="2" charset="-122"/>
                <a:ea typeface="STKaiti" panose="02010600040101010101" pitchFamily="2" charset="-122"/>
              </a:rPr>
              <a:t>中提出一种基于</a:t>
            </a:r>
            <a:r>
              <a:rPr lang="zh-CN" altLang="en-US" sz="1600" kern="0" dirty="0">
                <a:solidFill>
                  <a:srgbClr val="C00000"/>
                </a:solidFill>
                <a:latin typeface="STKaiti" panose="02010600040101010101" pitchFamily="2" charset="-122"/>
                <a:ea typeface="STKaiti" panose="02010600040101010101" pitchFamily="2" charset="-122"/>
              </a:rPr>
              <a:t>多属性相似度的多源</a:t>
            </a:r>
            <a:r>
              <a:rPr lang="en-US" altLang="zh-CN" sz="1600" kern="0" dirty="0">
                <a:solidFill>
                  <a:srgbClr val="C00000"/>
                </a:solidFill>
                <a:latin typeface="STKaiti" panose="02010600040101010101" pitchFamily="2" charset="-122"/>
                <a:ea typeface="STKaiti" panose="02010600040101010101" pitchFamily="2" charset="-122"/>
              </a:rPr>
              <a:t>BFS</a:t>
            </a:r>
            <a:r>
              <a:rPr lang="zh-CN" altLang="en-US" sz="1600" kern="0" dirty="0">
                <a:solidFill>
                  <a:srgbClr val="C00000"/>
                </a:solidFill>
                <a:latin typeface="STKaiti" panose="02010600040101010101" pitchFamily="2" charset="-122"/>
                <a:ea typeface="STKaiti" panose="02010600040101010101" pitchFamily="2" charset="-122"/>
              </a:rPr>
              <a:t>社区查询</a:t>
            </a:r>
            <a:r>
              <a:rPr lang="zh-CN" altLang="en-US" sz="1600" kern="0" dirty="0">
                <a:solidFill>
                  <a:schemeClr val="accent1"/>
                </a:solidFill>
                <a:latin typeface="STKaiti" panose="02010600040101010101" pitchFamily="2" charset="-122"/>
                <a:ea typeface="STKaiti" panose="02010600040101010101" pitchFamily="2" charset="-122"/>
              </a:rPr>
              <a:t>算法，具有高精度低延时的特点 </a:t>
            </a:r>
            <a:endParaRPr lang="en-US" altLang="zh-CN" sz="1600" kern="0" dirty="0">
              <a:solidFill>
                <a:schemeClr val="accent1"/>
              </a:solidFill>
              <a:latin typeface="STKaiti" panose="02010600040101010101" pitchFamily="2" charset="-122"/>
              <a:ea typeface="STKaiti" panose="02010600040101010101" pitchFamily="2" charset="-122"/>
            </a:endParaRPr>
          </a:p>
          <a:p>
            <a:pPr algn="just"/>
            <a:endParaRPr lang="en-US" altLang="zh-CN" sz="1000" kern="0" dirty="0">
              <a:solidFill>
                <a:schemeClr val="accent1"/>
              </a:solidFill>
              <a:latin typeface="STKaiti" panose="02010600040101010101" pitchFamily="2" charset="-122"/>
              <a:ea typeface="STKaiti" panose="02010600040101010101" pitchFamily="2" charset="-122"/>
            </a:endParaRPr>
          </a:p>
          <a:p>
            <a:pPr algn="just"/>
            <a:r>
              <a:rPr lang="zh-CN" altLang="en-US" sz="1600" kern="0" dirty="0">
                <a:solidFill>
                  <a:schemeClr val="accent1"/>
                </a:solidFill>
                <a:latin typeface="STKaiti" panose="02010600040101010101" pitchFamily="2" charset="-122"/>
                <a:ea typeface="STKaiti" panose="02010600040101010101" pitchFamily="2" charset="-122"/>
              </a:rPr>
              <a:t>针对</a:t>
            </a:r>
            <a:r>
              <a:rPr lang="zh-CN" altLang="en-US" sz="1600" kern="0" dirty="0">
                <a:solidFill>
                  <a:srgbClr val="C00000"/>
                </a:solidFill>
                <a:latin typeface="STKaiti" panose="02010600040101010101" pitchFamily="2" charset="-122"/>
                <a:ea typeface="STKaiti" panose="02010600040101010101" pitchFamily="2" charset="-122"/>
              </a:rPr>
              <a:t>同质网络中核心骨干节点的查</a:t>
            </a:r>
            <a:r>
              <a:rPr lang="zh-CN" altLang="en-US" sz="1600" kern="0" dirty="0">
                <a:solidFill>
                  <a:schemeClr val="accent1"/>
                </a:solidFill>
                <a:latin typeface="STKaiti" panose="02010600040101010101" pitchFamily="2" charset="-122"/>
                <a:ea typeface="STKaiti" panose="02010600040101010101" pitchFamily="2" charset="-122"/>
              </a:rPr>
              <a:t>询问题，提出一种高效的</a:t>
            </a:r>
            <a:r>
              <a:rPr lang="zh-CN" altLang="en-US" sz="1600" kern="0" dirty="0">
                <a:solidFill>
                  <a:srgbClr val="C00000"/>
                </a:solidFill>
                <a:latin typeface="STKaiti" panose="02010600040101010101" pitchFamily="2" charset="-122"/>
                <a:ea typeface="STKaiti" panose="02010600040101010101" pitchFamily="2" charset="-122"/>
              </a:rPr>
              <a:t>基于</a:t>
            </a:r>
            <a:r>
              <a:rPr lang="en-US" altLang="zh-CN" sz="1600" i="1" kern="0" dirty="0">
                <a:solidFill>
                  <a:srgbClr val="C00000"/>
                </a:solidFill>
                <a:latin typeface="STKaiti" panose="02010600040101010101" pitchFamily="2" charset="-122"/>
                <a:ea typeface="STKaiti" panose="02010600040101010101" pitchFamily="2" charset="-122"/>
              </a:rPr>
              <a:t>k</a:t>
            </a:r>
            <a:r>
              <a:rPr lang="en-US" altLang="zh-CN" sz="1600" kern="0" dirty="0">
                <a:solidFill>
                  <a:srgbClr val="C00000"/>
                </a:solidFill>
                <a:latin typeface="STKaiti" panose="02010600040101010101" pitchFamily="2" charset="-122"/>
                <a:ea typeface="STKaiti" panose="02010600040101010101" pitchFamily="2" charset="-122"/>
              </a:rPr>
              <a:t>-truss</a:t>
            </a:r>
            <a:r>
              <a:rPr lang="zh-CN" altLang="en-US" sz="1600" kern="0" dirty="0">
                <a:solidFill>
                  <a:srgbClr val="C00000"/>
                </a:solidFill>
                <a:latin typeface="STKaiti" panose="02010600040101010101" pitchFamily="2" charset="-122"/>
                <a:ea typeface="STKaiti" panose="02010600040101010101" pitchFamily="2" charset="-122"/>
              </a:rPr>
              <a:t>随机游走的社区查询算法</a:t>
            </a:r>
            <a:r>
              <a:rPr lang="zh-CN" altLang="en-US" sz="1600" kern="0" dirty="0">
                <a:solidFill>
                  <a:schemeClr val="accent1"/>
                </a:solidFill>
                <a:latin typeface="STKaiti" panose="02010600040101010101" pitchFamily="2" charset="-122"/>
                <a:ea typeface="STKaiti" panose="02010600040101010101" pitchFamily="2" charset="-122"/>
              </a:rPr>
              <a:t>，效率超过现有</a:t>
            </a:r>
            <a:r>
              <a:rPr lang="en-US" altLang="zh-CN" sz="1600" kern="0" dirty="0">
                <a:solidFill>
                  <a:schemeClr val="accent1"/>
                </a:solidFill>
                <a:latin typeface="STKaiti" panose="02010600040101010101" pitchFamily="2" charset="-122"/>
                <a:ea typeface="STKaiti" panose="02010600040101010101" pitchFamily="2" charset="-122"/>
              </a:rPr>
              <a:t>state-of-the-art</a:t>
            </a:r>
            <a:r>
              <a:rPr lang="zh-CN" altLang="en-US" sz="1600" kern="0" dirty="0">
                <a:solidFill>
                  <a:schemeClr val="accent1"/>
                </a:solidFill>
                <a:latin typeface="STKaiti" panose="02010600040101010101" pitchFamily="2" charset="-122"/>
                <a:ea typeface="STKaiti" panose="02010600040101010101" pitchFamily="2" charset="-122"/>
              </a:rPr>
              <a:t>成果</a:t>
            </a:r>
          </a:p>
        </p:txBody>
      </p:sp>
      <p:sp>
        <p:nvSpPr>
          <p:cNvPr id="12" name="文本框 11">
            <a:extLst>
              <a:ext uri="{FF2B5EF4-FFF2-40B4-BE49-F238E27FC236}">
                <a16:creationId xmlns:a16="http://schemas.microsoft.com/office/drawing/2014/main" id="{65FD0A19-3D7E-BB42-9E8C-519340845DCF}"/>
              </a:ext>
            </a:extLst>
          </p:cNvPr>
          <p:cNvSpPr txBox="1"/>
          <p:nvPr/>
        </p:nvSpPr>
        <p:spPr>
          <a:xfrm>
            <a:off x="9111296" y="3551314"/>
            <a:ext cx="2377532" cy="646331"/>
          </a:xfrm>
          <a:prstGeom prst="rect">
            <a:avLst/>
          </a:prstGeom>
          <a:solidFill>
            <a:schemeClr val="bg1"/>
          </a:solidFill>
        </p:spPr>
        <p:txBody>
          <a:bodyPr wrap="square" rtlCol="0">
            <a:spAutoFit/>
          </a:bodyPr>
          <a:lstStyle/>
          <a:p>
            <a:pPr algn="ctr"/>
            <a:r>
              <a:rPr lang="zh-CN" altLang="en-US" sz="1800" u="sng" kern="0" dirty="0">
                <a:solidFill>
                  <a:schemeClr val="accent1"/>
                </a:solidFill>
                <a:latin typeface="STKaiti" panose="02010600040101010101" pitchFamily="2" charset="-122"/>
                <a:ea typeface="STKaiti" panose="02010600040101010101" pitchFamily="2" charset="-122"/>
              </a:rPr>
              <a:t>基于紧密图结构的知识图谱</a:t>
            </a:r>
            <a:r>
              <a:rPr lang="zh-CN" altLang="en-US" sz="1800" u="sng" kern="0" dirty="0">
                <a:solidFill>
                  <a:srgbClr val="C00000"/>
                </a:solidFill>
                <a:latin typeface="STKaiti" panose="02010600040101010101" pitchFamily="2" charset="-122"/>
                <a:ea typeface="STKaiti" panose="02010600040101010101" pitchFamily="2" charset="-122"/>
              </a:rPr>
              <a:t>社区查询</a:t>
            </a:r>
            <a:r>
              <a:rPr lang="zh-CN" altLang="en-US" sz="1800" u="sng" kern="0" dirty="0">
                <a:solidFill>
                  <a:schemeClr val="accent1"/>
                </a:solidFill>
                <a:latin typeface="STKaiti" panose="02010600040101010101" pitchFamily="2" charset="-122"/>
                <a:ea typeface="STKaiti" panose="02010600040101010101" pitchFamily="2" charset="-122"/>
              </a:rPr>
              <a:t>研究</a:t>
            </a:r>
          </a:p>
        </p:txBody>
      </p:sp>
      <p:pic>
        <p:nvPicPr>
          <p:cNvPr id="136" name="图片 135">
            <a:extLst>
              <a:ext uri="{FF2B5EF4-FFF2-40B4-BE49-F238E27FC236}">
                <a16:creationId xmlns:a16="http://schemas.microsoft.com/office/drawing/2014/main" id="{B29C1A87-E5AA-4F43-B3C8-D1F924BFF8BE}"/>
              </a:ext>
            </a:extLst>
          </p:cNvPr>
          <p:cNvPicPr>
            <a:picLocks noChangeAspect="1"/>
          </p:cNvPicPr>
          <p:nvPr/>
        </p:nvPicPr>
        <p:blipFill>
          <a:blip r:embed="rId2"/>
          <a:stretch>
            <a:fillRect/>
          </a:stretch>
        </p:blipFill>
        <p:spPr>
          <a:xfrm>
            <a:off x="122686" y="1035844"/>
            <a:ext cx="7096982" cy="2477706"/>
          </a:xfrm>
          <a:prstGeom prst="rect">
            <a:avLst/>
          </a:prstGeom>
        </p:spPr>
      </p:pic>
      <p:pic>
        <p:nvPicPr>
          <p:cNvPr id="4" name="图片 3">
            <a:extLst>
              <a:ext uri="{FF2B5EF4-FFF2-40B4-BE49-F238E27FC236}">
                <a16:creationId xmlns:a16="http://schemas.microsoft.com/office/drawing/2014/main" id="{172CA770-DE9A-794B-A96D-CDA1260C9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875" y="1201503"/>
            <a:ext cx="3233585" cy="2077271"/>
          </a:xfrm>
          <a:prstGeom prst="rect">
            <a:avLst/>
          </a:prstGeom>
        </p:spPr>
      </p:pic>
      <p:pic>
        <p:nvPicPr>
          <p:cNvPr id="8" name="图片 7">
            <a:extLst>
              <a:ext uri="{FF2B5EF4-FFF2-40B4-BE49-F238E27FC236}">
                <a16:creationId xmlns:a16="http://schemas.microsoft.com/office/drawing/2014/main" id="{9C5EFE2A-89C7-7E49-8045-34A35DC89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199" y="1146465"/>
            <a:ext cx="3539115" cy="2057775"/>
          </a:xfrm>
          <a:prstGeom prst="rect">
            <a:avLst/>
          </a:prstGeom>
        </p:spPr>
      </p:pic>
      <p:sp>
        <p:nvSpPr>
          <p:cNvPr id="10" name="矩形 9">
            <a:extLst>
              <a:ext uri="{FF2B5EF4-FFF2-40B4-BE49-F238E27FC236}">
                <a16:creationId xmlns:a16="http://schemas.microsoft.com/office/drawing/2014/main" id="{DBED3FFB-F417-B34A-956C-BCA6FAFDC321}"/>
              </a:ext>
            </a:extLst>
          </p:cNvPr>
          <p:cNvSpPr/>
          <p:nvPr/>
        </p:nvSpPr>
        <p:spPr>
          <a:xfrm>
            <a:off x="1752600" y="3444432"/>
            <a:ext cx="5638800" cy="35515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文本框 140">
            <a:extLst>
              <a:ext uri="{FF2B5EF4-FFF2-40B4-BE49-F238E27FC236}">
                <a16:creationId xmlns:a16="http://schemas.microsoft.com/office/drawing/2014/main" id="{B9237D01-935B-B243-A31A-EF6B20DA1753}"/>
              </a:ext>
            </a:extLst>
          </p:cNvPr>
          <p:cNvSpPr txBox="1"/>
          <p:nvPr/>
        </p:nvSpPr>
        <p:spPr>
          <a:xfrm>
            <a:off x="1785744" y="3465628"/>
            <a:ext cx="5605656" cy="307777"/>
          </a:xfrm>
          <a:prstGeom prst="rect">
            <a:avLst/>
          </a:prstGeom>
          <a:noFill/>
        </p:spPr>
        <p:txBody>
          <a:bodyPr wrap="square">
            <a:spAutoFit/>
          </a:bodyPr>
          <a:lstStyle/>
          <a:p>
            <a:pPr algn="ctr"/>
            <a:r>
              <a:rPr kumimoji="1" lang="en-US" altLang="zh-CN" sz="1400" dirty="0">
                <a:solidFill>
                  <a:schemeClr val="bg1"/>
                </a:solidFill>
              </a:rPr>
              <a:t>Community</a:t>
            </a:r>
            <a:r>
              <a:rPr kumimoji="1" lang="zh-CN" altLang="en-US" sz="1400" dirty="0">
                <a:solidFill>
                  <a:schemeClr val="bg1"/>
                </a:solidFill>
              </a:rPr>
              <a:t> </a:t>
            </a:r>
            <a:r>
              <a:rPr kumimoji="1" lang="en-US" altLang="zh-CN" sz="1400" dirty="0">
                <a:solidFill>
                  <a:schemeClr val="bg1"/>
                </a:solidFill>
              </a:rPr>
              <a:t>search</a:t>
            </a:r>
            <a:r>
              <a:rPr kumimoji="1" lang="zh-CN" altLang="en-US" sz="1400" dirty="0">
                <a:solidFill>
                  <a:schemeClr val="bg1"/>
                </a:solidFill>
              </a:rPr>
              <a:t> </a:t>
            </a:r>
            <a:r>
              <a:rPr kumimoji="1" lang="en-US" altLang="zh-CN" sz="1400" dirty="0">
                <a:solidFill>
                  <a:schemeClr val="bg1"/>
                </a:solidFill>
              </a:rPr>
              <a:t>for</a:t>
            </a:r>
            <a:r>
              <a:rPr kumimoji="1" lang="zh-CN" altLang="en-US" sz="1400" dirty="0">
                <a:solidFill>
                  <a:schemeClr val="bg1"/>
                </a:solidFill>
              </a:rPr>
              <a:t> </a:t>
            </a:r>
            <a:r>
              <a:rPr kumimoji="1" lang="en-US" altLang="zh-CN" sz="1400" dirty="0">
                <a:solidFill>
                  <a:schemeClr val="bg1"/>
                </a:solidFill>
              </a:rPr>
              <a:t>large</a:t>
            </a:r>
            <a:r>
              <a:rPr kumimoji="1" lang="zh-CN" altLang="en-US" sz="1400" dirty="0">
                <a:solidFill>
                  <a:schemeClr val="bg1"/>
                </a:solidFill>
              </a:rPr>
              <a:t> </a:t>
            </a:r>
            <a:r>
              <a:rPr kumimoji="1" lang="en-US" altLang="zh-CN" sz="1400" dirty="0">
                <a:solidFill>
                  <a:schemeClr val="bg1"/>
                </a:solidFill>
              </a:rPr>
              <a:t>graphs:</a:t>
            </a:r>
            <a:r>
              <a:rPr kumimoji="1" lang="zh-CN" altLang="en-US" sz="1400" dirty="0">
                <a:solidFill>
                  <a:schemeClr val="bg1"/>
                </a:solidFill>
              </a:rPr>
              <a:t> </a:t>
            </a:r>
            <a:r>
              <a:rPr kumimoji="1" lang="zh-CN" altLang="en-US" sz="1200" dirty="0">
                <a:solidFill>
                  <a:srgbClr val="92D050"/>
                </a:solidFill>
                <a:latin typeface="Microsoft YaHei" panose="020B0503020204020204" pitchFamily="34" charset="-122"/>
                <a:ea typeface="Microsoft YaHei" panose="020B0503020204020204" pitchFamily="34" charset="-122"/>
                <a:cs typeface="Calibri" panose="020F0502020204030204" pitchFamily="34" charset="0"/>
              </a:rPr>
              <a:t>复杂异构网络 </a:t>
            </a:r>
            <a:r>
              <a:rPr kumimoji="1" lang="en-US" altLang="zh-CN" sz="1200" dirty="0">
                <a:solidFill>
                  <a:srgbClr val="92D050"/>
                </a:solidFill>
                <a:latin typeface="Microsoft YaHei" panose="020B0503020204020204" pitchFamily="34" charset="-122"/>
                <a:ea typeface="Microsoft YaHei" panose="020B0503020204020204" pitchFamily="34" charset="-122"/>
                <a:cs typeface="Calibri" panose="020F0502020204030204" pitchFamily="34" charset="0"/>
              </a:rPr>
              <a:t>(</a:t>
            </a:r>
            <a:r>
              <a:rPr kumimoji="1" lang="zh-CN" altLang="en-US" sz="1200" dirty="0">
                <a:solidFill>
                  <a:srgbClr val="92D050"/>
                </a:solidFill>
                <a:latin typeface="Microsoft YaHei" panose="020B0503020204020204" pitchFamily="34" charset="-122"/>
                <a:ea typeface="Microsoft YaHei" panose="020B0503020204020204" pitchFamily="34" charset="-122"/>
                <a:cs typeface="Calibri" panose="020F0502020204030204" pitchFamily="34" charset="0"/>
              </a:rPr>
              <a:t>属性、带权、不确定</a:t>
            </a:r>
            <a:r>
              <a:rPr kumimoji="1" lang="en-US" altLang="zh-CN" sz="1200" dirty="0">
                <a:solidFill>
                  <a:srgbClr val="92D050"/>
                </a:solidFill>
                <a:latin typeface="Microsoft YaHei" panose="020B0503020204020204" pitchFamily="34" charset="-122"/>
                <a:ea typeface="Microsoft YaHei" panose="020B0503020204020204" pitchFamily="34" charset="-122"/>
                <a:cs typeface="Calibri" panose="020F0502020204030204" pitchFamily="34" charset="0"/>
              </a:rPr>
              <a:t>)</a:t>
            </a:r>
            <a:endParaRPr kumimoji="1" lang="zh-CN" altLang="en-US" sz="1400" dirty="0">
              <a:solidFill>
                <a:srgbClr val="92D050"/>
              </a:solidFill>
              <a:latin typeface="Microsoft YaHei" panose="020B0503020204020204" pitchFamily="34" charset="-122"/>
              <a:ea typeface="Microsoft YaHei" panose="020B0503020204020204" pitchFamily="34" charset="-122"/>
              <a:cs typeface="Calibri" panose="020F0502020204030204" pitchFamily="34" charset="0"/>
            </a:endParaRPr>
          </a:p>
        </p:txBody>
      </p:sp>
      <p:grpSp>
        <p:nvGrpSpPr>
          <p:cNvPr id="2" name="组合 1">
            <a:extLst>
              <a:ext uri="{FF2B5EF4-FFF2-40B4-BE49-F238E27FC236}">
                <a16:creationId xmlns:a16="http://schemas.microsoft.com/office/drawing/2014/main" id="{2B0FBA60-F824-624E-BE5B-B023320A692C}"/>
              </a:ext>
            </a:extLst>
          </p:cNvPr>
          <p:cNvGrpSpPr/>
          <p:nvPr/>
        </p:nvGrpSpPr>
        <p:grpSpPr>
          <a:xfrm>
            <a:off x="-144907" y="4440862"/>
            <a:ext cx="8881414" cy="1616165"/>
            <a:chOff x="21482" y="4509120"/>
            <a:chExt cx="10110563" cy="2048213"/>
          </a:xfrm>
        </p:grpSpPr>
        <p:pic>
          <p:nvPicPr>
            <p:cNvPr id="14" name="图片 13">
              <a:extLst>
                <a:ext uri="{FF2B5EF4-FFF2-40B4-BE49-F238E27FC236}">
                  <a16:creationId xmlns:a16="http://schemas.microsoft.com/office/drawing/2014/main" id="{8C18D56B-FA3E-314C-AAC4-94A336CB5197}"/>
                </a:ext>
              </a:extLst>
            </p:cNvPr>
            <p:cNvPicPr>
              <a:picLocks noChangeAspect="1"/>
            </p:cNvPicPr>
            <p:nvPr/>
          </p:nvPicPr>
          <p:blipFill>
            <a:blip r:embed="rId5"/>
            <a:stretch>
              <a:fillRect/>
            </a:stretch>
          </p:blipFill>
          <p:spPr>
            <a:xfrm>
              <a:off x="1752600" y="4509120"/>
              <a:ext cx="6827377" cy="2048213"/>
            </a:xfrm>
            <a:prstGeom prst="rect">
              <a:avLst/>
            </a:prstGeom>
          </p:spPr>
        </p:pic>
        <p:sp>
          <p:nvSpPr>
            <p:cNvPr id="15" name="文本框 14">
              <a:extLst>
                <a:ext uri="{FF2B5EF4-FFF2-40B4-BE49-F238E27FC236}">
                  <a16:creationId xmlns:a16="http://schemas.microsoft.com/office/drawing/2014/main" id="{D29D8AC6-117C-4F40-84D2-CCB1E8AE47F0}"/>
                </a:ext>
              </a:extLst>
            </p:cNvPr>
            <p:cNvSpPr txBox="1"/>
            <p:nvPr/>
          </p:nvSpPr>
          <p:spPr>
            <a:xfrm>
              <a:off x="21482" y="5290610"/>
              <a:ext cx="1530417" cy="400110"/>
            </a:xfrm>
            <a:prstGeom prst="rect">
              <a:avLst/>
            </a:prstGeom>
            <a:noFill/>
          </p:spPr>
          <p:txBody>
            <a:bodyPr wrap="square" rtlCol="0">
              <a:spAutoFit/>
            </a:bodyPr>
            <a:lstStyle/>
            <a:p>
              <a:pPr algn="ctr"/>
              <a:r>
                <a:rPr lang="zh-CN" altLang="en-US" sz="2000" dirty="0">
                  <a:latin typeface="+mn-ea"/>
                </a:rPr>
                <a:t>原始图</a:t>
              </a:r>
            </a:p>
          </p:txBody>
        </p:sp>
        <p:sp>
          <p:nvSpPr>
            <p:cNvPr id="16" name="文本框 15">
              <a:extLst>
                <a:ext uri="{FF2B5EF4-FFF2-40B4-BE49-F238E27FC236}">
                  <a16:creationId xmlns:a16="http://schemas.microsoft.com/office/drawing/2014/main" id="{3DF05E44-4307-1247-A3B4-19879CBB5519}"/>
                </a:ext>
              </a:extLst>
            </p:cNvPr>
            <p:cNvSpPr txBox="1"/>
            <p:nvPr/>
          </p:nvSpPr>
          <p:spPr>
            <a:xfrm>
              <a:off x="8601628" y="5290610"/>
              <a:ext cx="1530417" cy="400110"/>
            </a:xfrm>
            <a:prstGeom prst="rect">
              <a:avLst/>
            </a:prstGeom>
            <a:noFill/>
          </p:spPr>
          <p:txBody>
            <a:bodyPr wrap="square" rtlCol="0">
              <a:spAutoFit/>
            </a:bodyPr>
            <a:lstStyle/>
            <a:p>
              <a:pPr algn="ctr"/>
              <a:r>
                <a:rPr lang="zh-CN" altLang="en-US" sz="2000" dirty="0">
                  <a:latin typeface="+mn-ea"/>
                </a:rPr>
                <a:t>社区</a:t>
              </a:r>
            </a:p>
          </p:txBody>
        </p:sp>
        <p:sp>
          <p:nvSpPr>
            <p:cNvPr id="17" name="箭头: 右 15">
              <a:extLst>
                <a:ext uri="{FF2B5EF4-FFF2-40B4-BE49-F238E27FC236}">
                  <a16:creationId xmlns:a16="http://schemas.microsoft.com/office/drawing/2014/main" id="{E0FD41DE-C565-5041-928D-D014C1BFDF78}"/>
                </a:ext>
              </a:extLst>
            </p:cNvPr>
            <p:cNvSpPr/>
            <p:nvPr/>
          </p:nvSpPr>
          <p:spPr>
            <a:xfrm>
              <a:off x="1269328" y="5441788"/>
              <a:ext cx="360000" cy="18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6">
              <a:extLst>
                <a:ext uri="{FF2B5EF4-FFF2-40B4-BE49-F238E27FC236}">
                  <a16:creationId xmlns:a16="http://schemas.microsoft.com/office/drawing/2014/main" id="{5B79B649-5338-C641-9B49-AD9C912FDCB7}"/>
                </a:ext>
              </a:extLst>
            </p:cNvPr>
            <p:cNvSpPr/>
            <p:nvPr/>
          </p:nvSpPr>
          <p:spPr>
            <a:xfrm>
              <a:off x="8655814" y="5441788"/>
              <a:ext cx="360000" cy="18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2696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object 2">
            <a:extLst>
              <a:ext uri="{FF2B5EF4-FFF2-40B4-BE49-F238E27FC236}">
                <a16:creationId xmlns:a16="http://schemas.microsoft.com/office/drawing/2014/main" id="{E64F4B41-1D50-4848-9860-062A23C63C72}"/>
              </a:ext>
            </a:extLst>
          </p:cNvPr>
          <p:cNvSpPr txBox="1"/>
          <p:nvPr/>
        </p:nvSpPr>
        <p:spPr>
          <a:xfrm>
            <a:off x="457199" y="381000"/>
            <a:ext cx="6564955"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Microsoft YaHei" panose="020B0503020204020204" pitchFamily="34" charset="-122"/>
                <a:ea typeface="Microsoft YaHei" panose="020B0503020204020204" pitchFamily="34" charset="-122"/>
                <a:cs typeface="微软雅黑"/>
              </a:rPr>
              <a:t>成果应用</a:t>
            </a:r>
            <a:endParaRPr sz="2800" b="1" spc="-5" dirty="0">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B11B040F-9021-A043-8A5D-1D7E37DB8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12" y="1124744"/>
            <a:ext cx="11122176" cy="5626968"/>
          </a:xfrm>
          <a:prstGeom prst="rect">
            <a:avLst/>
          </a:prstGeom>
        </p:spPr>
      </p:pic>
      <p:sp>
        <p:nvSpPr>
          <p:cNvPr id="2" name="文本框 1">
            <a:extLst>
              <a:ext uri="{FF2B5EF4-FFF2-40B4-BE49-F238E27FC236}">
                <a16:creationId xmlns:a16="http://schemas.microsoft.com/office/drawing/2014/main" id="{8507967B-9BBD-7446-BB75-1A1E1910B36D}"/>
              </a:ext>
            </a:extLst>
          </p:cNvPr>
          <p:cNvSpPr txBox="1"/>
          <p:nvPr/>
        </p:nvSpPr>
        <p:spPr>
          <a:xfrm>
            <a:off x="3256120" y="474143"/>
            <a:ext cx="5679760" cy="369332"/>
          </a:xfrm>
          <a:prstGeom prst="rect">
            <a:avLst/>
          </a:prstGeom>
          <a:noFill/>
        </p:spPr>
        <p:txBody>
          <a:bodyPr wrap="none" rtlCol="0">
            <a:spAutoFit/>
          </a:bodyPr>
          <a:lstStyle/>
          <a:p>
            <a:r>
              <a:rPr kumimoji="1" lang="zh-CN" altLang="en-US" dirty="0">
                <a:solidFill>
                  <a:srgbClr val="7030A0"/>
                </a:solidFill>
                <a:latin typeface="DengXian" panose="02010600030101010101" pitchFamily="2" charset="-122"/>
                <a:ea typeface="DengXian" panose="02010600030101010101" pitchFamily="2" charset="-122"/>
                <a:cs typeface="Calibri" panose="020F0502020204030204" pitchFamily="34" charset="0"/>
              </a:rPr>
              <a:t>科技成果转化大数据服务平台 </a:t>
            </a:r>
            <a:r>
              <a:rPr kumimoji="1" lang="en-US" altLang="zh-CN" dirty="0">
                <a:solidFill>
                  <a:srgbClr val="7030A0"/>
                </a:solidFill>
                <a:latin typeface="DengXian" panose="02010600030101010101" pitchFamily="2" charset="-122"/>
                <a:ea typeface="DengXian" panose="02010600030101010101" pitchFamily="2" charset="-122"/>
                <a:cs typeface="Calibri" panose="020F0502020204030204" pitchFamily="34" charset="0"/>
              </a:rPr>
              <a:t>—</a:t>
            </a:r>
            <a:r>
              <a:rPr kumimoji="1" lang="zh-CN" altLang="en-US" dirty="0">
                <a:solidFill>
                  <a:srgbClr val="7030A0"/>
                </a:solidFill>
                <a:latin typeface="DengXian" panose="02010600030101010101" pitchFamily="2" charset="-122"/>
                <a:ea typeface="DengXian" panose="02010600030101010101" pitchFamily="2" charset="-122"/>
                <a:cs typeface="Calibri" panose="020F0502020204030204" pitchFamily="34" charset="0"/>
              </a:rPr>
              <a:t> 浙江省重点研发项目</a:t>
            </a:r>
          </a:p>
        </p:txBody>
      </p:sp>
    </p:spTree>
    <p:extLst>
      <p:ext uri="{BB962C8B-B14F-4D97-AF65-F5344CB8AC3E}">
        <p14:creationId xmlns:p14="http://schemas.microsoft.com/office/powerpoint/2010/main" val="946396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A77862-597C-4461-ACE9-8122B479CD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01685"/>
            <a:ext cx="2681332" cy="4766813"/>
          </a:xfrm>
          <a:prstGeom prst="rect">
            <a:avLst/>
          </a:prstGeom>
        </p:spPr>
      </p:pic>
      <p:pic>
        <p:nvPicPr>
          <p:cNvPr id="5" name="图片 4">
            <a:extLst>
              <a:ext uri="{FF2B5EF4-FFF2-40B4-BE49-F238E27FC236}">
                <a16:creationId xmlns:a16="http://schemas.microsoft.com/office/drawing/2014/main" id="{A45D6EDD-F346-4945-91B0-534343C97E7A}"/>
              </a:ext>
            </a:extLst>
          </p:cNvPr>
          <p:cNvPicPr>
            <a:picLocks noChangeAspect="1"/>
          </p:cNvPicPr>
          <p:nvPr/>
        </p:nvPicPr>
        <p:blipFill>
          <a:blip r:embed="rId3"/>
          <a:stretch>
            <a:fillRect/>
          </a:stretch>
        </p:blipFill>
        <p:spPr>
          <a:xfrm>
            <a:off x="3200400" y="1208591"/>
            <a:ext cx="8676447" cy="4952999"/>
          </a:xfrm>
          <a:prstGeom prst="rect">
            <a:avLst/>
          </a:prstGeom>
        </p:spPr>
      </p:pic>
      <p:sp>
        <p:nvSpPr>
          <p:cNvPr id="6" name="object 2">
            <a:extLst>
              <a:ext uri="{FF2B5EF4-FFF2-40B4-BE49-F238E27FC236}">
                <a16:creationId xmlns:a16="http://schemas.microsoft.com/office/drawing/2014/main" id="{B997123C-054E-0C4A-BD01-3852127FB3F8}"/>
              </a:ext>
            </a:extLst>
          </p:cNvPr>
          <p:cNvSpPr txBox="1"/>
          <p:nvPr/>
        </p:nvSpPr>
        <p:spPr>
          <a:xfrm>
            <a:off x="457199" y="381000"/>
            <a:ext cx="6564955"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Microsoft YaHei" panose="020B0503020204020204" pitchFamily="34" charset="-122"/>
                <a:ea typeface="Microsoft YaHei" panose="020B0503020204020204" pitchFamily="34" charset="-122"/>
                <a:cs typeface="微软雅黑"/>
              </a:rPr>
              <a:t>成果应用</a:t>
            </a:r>
            <a:endParaRPr sz="2800" b="1" spc="-5"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5993748-08A5-184E-91C4-D0559925375B}"/>
              </a:ext>
            </a:extLst>
          </p:cNvPr>
          <p:cNvSpPr txBox="1"/>
          <p:nvPr/>
        </p:nvSpPr>
        <p:spPr>
          <a:xfrm>
            <a:off x="3256120" y="474143"/>
            <a:ext cx="5679760" cy="369332"/>
          </a:xfrm>
          <a:prstGeom prst="rect">
            <a:avLst/>
          </a:prstGeom>
          <a:noFill/>
        </p:spPr>
        <p:txBody>
          <a:bodyPr wrap="none" rtlCol="0">
            <a:spAutoFit/>
          </a:bodyPr>
          <a:lstStyle/>
          <a:p>
            <a:r>
              <a:rPr kumimoji="1" lang="zh-CN" altLang="en-US" dirty="0">
                <a:solidFill>
                  <a:srgbClr val="7030A0"/>
                </a:solidFill>
                <a:latin typeface="DengXian" panose="02010600030101010101" pitchFamily="2" charset="-122"/>
                <a:ea typeface="DengXian" panose="02010600030101010101" pitchFamily="2" charset="-122"/>
                <a:cs typeface="Calibri" panose="020F0502020204030204" pitchFamily="34" charset="0"/>
              </a:rPr>
              <a:t>科技成果转化大数据服务平台 </a:t>
            </a:r>
            <a:r>
              <a:rPr kumimoji="1" lang="en-US" altLang="zh-CN" dirty="0">
                <a:solidFill>
                  <a:srgbClr val="7030A0"/>
                </a:solidFill>
                <a:latin typeface="DengXian" panose="02010600030101010101" pitchFamily="2" charset="-122"/>
                <a:ea typeface="DengXian" panose="02010600030101010101" pitchFamily="2" charset="-122"/>
                <a:cs typeface="Calibri" panose="020F0502020204030204" pitchFamily="34" charset="0"/>
              </a:rPr>
              <a:t>—</a:t>
            </a:r>
            <a:r>
              <a:rPr kumimoji="1" lang="zh-CN" altLang="en-US" dirty="0">
                <a:solidFill>
                  <a:srgbClr val="7030A0"/>
                </a:solidFill>
                <a:latin typeface="DengXian" panose="02010600030101010101" pitchFamily="2" charset="-122"/>
                <a:ea typeface="DengXian" panose="02010600030101010101" pitchFamily="2" charset="-122"/>
                <a:cs typeface="Calibri" panose="020F0502020204030204" pitchFamily="34" charset="0"/>
              </a:rPr>
              <a:t> 浙江省重点研发项目</a:t>
            </a:r>
          </a:p>
        </p:txBody>
      </p:sp>
    </p:spTree>
    <p:extLst>
      <p:ext uri="{BB962C8B-B14F-4D97-AF65-F5344CB8AC3E}">
        <p14:creationId xmlns:p14="http://schemas.microsoft.com/office/powerpoint/2010/main" val="65213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ACA40FA-994E-B149-A11E-1FBB085EDA81}"/>
              </a:ext>
            </a:extLst>
          </p:cNvPr>
          <p:cNvSpPr txBox="1"/>
          <p:nvPr/>
        </p:nvSpPr>
        <p:spPr>
          <a:xfrm>
            <a:off x="9613391" y="941270"/>
            <a:ext cx="89262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Toppan Bunkyu Midashi Gothic Extrabold" panose="020B0900000000000000" pitchFamily="34" charset="-128"/>
                <a:ea typeface="Toppan Bunkyu Midashi Gothic Extrabold" panose="020B0900000000000000" pitchFamily="34" charset="-128"/>
                <a:cs typeface="Phosphate Solid" panose="02000506050000020004" pitchFamily="2" charset="0"/>
              </a:rPr>
              <a:t>W</a:t>
            </a:r>
            <a:r>
              <a:rPr kumimoji="1" lang="en-US" altLang="zh-CN" sz="2000" b="0" i="0" u="none" strike="noStrike" kern="1200" cap="none" spc="0" normalizeH="0" baseline="0" noProof="0" dirty="0">
                <a:ln>
                  <a:noFill/>
                </a:ln>
                <a:solidFill>
                  <a:srgbClr val="C00000"/>
                </a:solidFill>
                <a:effectLst/>
                <a:uLnTx/>
                <a:uFillTx/>
                <a:latin typeface="Impact" panose="020B0806030902050204" pitchFamily="34" charset="0"/>
                <a:ea typeface="Toppan Bunkyu Midashi Gothic Extrabold" panose="020B0900000000000000" pitchFamily="34" charset="-128"/>
                <a:cs typeface="Phosphate Solid" panose="02000506050000020004" pitchFamily="2" charset="0"/>
              </a:rPr>
              <a:t>+</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Toppan Bunkyu Midashi Gothic Extrabold" panose="020B0900000000000000" pitchFamily="34" charset="-128"/>
              <a:cs typeface="Phosphate Solid" panose="02000506050000020004" pitchFamily="2" charset="0"/>
            </a:endParaRPr>
          </a:p>
        </p:txBody>
      </p:sp>
      <p:sp>
        <p:nvSpPr>
          <p:cNvPr id="105" name="文本框 104">
            <a:extLst>
              <a:ext uri="{FF2B5EF4-FFF2-40B4-BE49-F238E27FC236}">
                <a16:creationId xmlns:a16="http://schemas.microsoft.com/office/drawing/2014/main" id="{65A2B83E-CAB2-3F43-AC28-C3C0EA02BB34}"/>
              </a:ext>
            </a:extLst>
          </p:cNvPr>
          <p:cNvSpPr txBox="1"/>
          <p:nvPr/>
        </p:nvSpPr>
        <p:spPr>
          <a:xfrm>
            <a:off x="9009910" y="864390"/>
            <a:ext cx="6409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p:txBody>
      </p:sp>
      <p:sp>
        <p:nvSpPr>
          <p:cNvPr id="106" name="文本框 105">
            <a:extLst>
              <a:ext uri="{FF2B5EF4-FFF2-40B4-BE49-F238E27FC236}">
                <a16:creationId xmlns:a16="http://schemas.microsoft.com/office/drawing/2014/main" id="{17CF3DF7-FFA7-E44D-9097-E22B0CC3959E}"/>
              </a:ext>
            </a:extLst>
          </p:cNvPr>
          <p:cNvSpPr txBox="1"/>
          <p:nvPr/>
        </p:nvSpPr>
        <p:spPr>
          <a:xfrm>
            <a:off x="9292939" y="864390"/>
            <a:ext cx="6409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p:txBody>
      </p:sp>
      <p:pic>
        <p:nvPicPr>
          <p:cNvPr id="13" name="图片 12">
            <a:extLst>
              <a:ext uri="{FF2B5EF4-FFF2-40B4-BE49-F238E27FC236}">
                <a16:creationId xmlns:a16="http://schemas.microsoft.com/office/drawing/2014/main" id="{F638F0DD-5D60-294C-A62C-199CBFB7A8DE}"/>
              </a:ext>
            </a:extLst>
          </p:cNvPr>
          <p:cNvPicPr>
            <a:picLocks noChangeAspect="1"/>
          </p:cNvPicPr>
          <p:nvPr/>
        </p:nvPicPr>
        <p:blipFill>
          <a:blip r:embed="rId3"/>
          <a:stretch>
            <a:fillRect/>
          </a:stretch>
        </p:blipFill>
        <p:spPr>
          <a:xfrm>
            <a:off x="7952426" y="882467"/>
            <a:ext cx="529629" cy="460777"/>
          </a:xfrm>
          <a:prstGeom prst="rect">
            <a:avLst/>
          </a:prstGeom>
        </p:spPr>
      </p:pic>
      <p:sp>
        <p:nvSpPr>
          <p:cNvPr id="107" name="文本框 106">
            <a:extLst>
              <a:ext uri="{FF2B5EF4-FFF2-40B4-BE49-F238E27FC236}">
                <a16:creationId xmlns:a16="http://schemas.microsoft.com/office/drawing/2014/main" id="{7AB54DFD-89DE-B74B-9EAB-923BC6A68CAC}"/>
              </a:ext>
            </a:extLst>
          </p:cNvPr>
          <p:cNvSpPr txBox="1"/>
          <p:nvPr/>
        </p:nvSpPr>
        <p:spPr>
          <a:xfrm>
            <a:off x="8459107" y="-1268472"/>
            <a:ext cx="640904"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p>
        </p:txBody>
      </p:sp>
      <p:sp>
        <p:nvSpPr>
          <p:cNvPr id="110" name="文本框 109">
            <a:extLst>
              <a:ext uri="{FF2B5EF4-FFF2-40B4-BE49-F238E27FC236}">
                <a16:creationId xmlns:a16="http://schemas.microsoft.com/office/drawing/2014/main" id="{A0C8938E-7737-3E4C-BBB2-A6CA8E2A9A6A}"/>
              </a:ext>
            </a:extLst>
          </p:cNvPr>
          <p:cNvSpPr txBox="1"/>
          <p:nvPr/>
        </p:nvSpPr>
        <p:spPr>
          <a:xfrm>
            <a:off x="8726373" y="864486"/>
            <a:ext cx="640904"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1</a:t>
            </a:r>
          </a:p>
        </p:txBody>
      </p:sp>
      <p:sp>
        <p:nvSpPr>
          <p:cNvPr id="17" name="文本框 16">
            <a:extLst>
              <a:ext uri="{FF2B5EF4-FFF2-40B4-BE49-F238E27FC236}">
                <a16:creationId xmlns:a16="http://schemas.microsoft.com/office/drawing/2014/main" id="{F79A1204-095A-D649-B757-F6153E3D7110}"/>
              </a:ext>
            </a:extLst>
          </p:cNvPr>
          <p:cNvSpPr txBox="1"/>
          <p:nvPr/>
        </p:nvSpPr>
        <p:spPr>
          <a:xfrm>
            <a:off x="10353618" y="779555"/>
            <a:ext cx="17639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lumMod val="75000"/>
                    <a:lumOff val="25000"/>
                  </a:prstClr>
                </a:solidFill>
                <a:effectLst/>
                <a:uLnTx/>
                <a:uFillTx/>
                <a:latin typeface="STKaiti" panose="02010600040101010101" pitchFamily="2" charset="-122"/>
                <a:ea typeface="STKaiti" panose="02010600040101010101" pitchFamily="2" charset="-122"/>
                <a:cs typeface="+mn-cs"/>
              </a:rPr>
              <a:t>专家</a:t>
            </a:r>
            <a:endParaRPr kumimoji="1" lang="zh-CN" altLang="en-US" sz="2400" b="1" i="0" u="none" strike="noStrike" kern="1200" cap="none" spc="0" normalizeH="0" baseline="0" noProof="0" dirty="0">
              <a:ln>
                <a:noFill/>
              </a:ln>
              <a:solidFill>
                <a:prstClr val="black">
                  <a:lumMod val="75000"/>
                  <a:lumOff val="25000"/>
                </a:prstClr>
              </a:solidFill>
              <a:effectLst/>
              <a:uLnTx/>
              <a:uFillTx/>
              <a:latin typeface="STKaiti" panose="02010600040101010101" pitchFamily="2" charset="-122"/>
              <a:ea typeface="STKaiti" panose="02010600040101010101" pitchFamily="2" charset="-122"/>
              <a:cs typeface="+mn-cs"/>
            </a:endParaRPr>
          </a:p>
        </p:txBody>
      </p:sp>
      <p:sp>
        <p:nvSpPr>
          <p:cNvPr id="136" name="文本框 135">
            <a:extLst>
              <a:ext uri="{FF2B5EF4-FFF2-40B4-BE49-F238E27FC236}">
                <a16:creationId xmlns:a16="http://schemas.microsoft.com/office/drawing/2014/main" id="{1BFFBCEF-6BD0-C242-B253-1EF7ACA4508D}"/>
              </a:ext>
            </a:extLst>
          </p:cNvPr>
          <p:cNvSpPr txBox="1"/>
          <p:nvPr/>
        </p:nvSpPr>
        <p:spPr>
          <a:xfrm>
            <a:off x="2042749" y="923030"/>
            <a:ext cx="89262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Toppan Bunkyu Midashi Gothic Extrabold" panose="020B0900000000000000" pitchFamily="34" charset="-128"/>
                <a:ea typeface="Toppan Bunkyu Midashi Gothic Extrabold" panose="020B0900000000000000" pitchFamily="34" charset="-128"/>
                <a:cs typeface="Phosphate Solid" panose="02000506050000020004" pitchFamily="2" charset="0"/>
              </a:rPr>
              <a:t>W</a:t>
            </a:r>
            <a:r>
              <a:rPr kumimoji="1" lang="en-US" altLang="zh-CN" sz="2000" b="0" i="0" u="none" strike="noStrike" kern="1200" cap="none" spc="0" normalizeH="0" baseline="0" noProof="0" dirty="0">
                <a:ln>
                  <a:noFill/>
                </a:ln>
                <a:solidFill>
                  <a:srgbClr val="C00000"/>
                </a:solidFill>
                <a:effectLst/>
                <a:uLnTx/>
                <a:uFillTx/>
                <a:latin typeface="Impact" panose="020B0806030902050204" pitchFamily="34" charset="0"/>
                <a:ea typeface="Toppan Bunkyu Midashi Gothic Extrabold" panose="020B0900000000000000" pitchFamily="34" charset="-128"/>
                <a:cs typeface="Phosphate Solid" panose="02000506050000020004" pitchFamily="2" charset="0"/>
              </a:rPr>
              <a:t>+</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Toppan Bunkyu Midashi Gothic Extrabold" panose="020B0900000000000000" pitchFamily="34" charset="-128"/>
              <a:cs typeface="Phosphate Solid" panose="02000506050000020004" pitchFamily="2" charset="0"/>
            </a:endParaRPr>
          </a:p>
        </p:txBody>
      </p:sp>
      <p:sp>
        <p:nvSpPr>
          <p:cNvPr id="137" name="文本框 136">
            <a:extLst>
              <a:ext uri="{FF2B5EF4-FFF2-40B4-BE49-F238E27FC236}">
                <a16:creationId xmlns:a16="http://schemas.microsoft.com/office/drawing/2014/main" id="{8471E226-8776-A648-A7E6-393F96C44369}"/>
              </a:ext>
            </a:extLst>
          </p:cNvPr>
          <p:cNvSpPr txBox="1"/>
          <p:nvPr/>
        </p:nvSpPr>
        <p:spPr>
          <a:xfrm>
            <a:off x="1439268" y="846150"/>
            <a:ext cx="6409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p:txBody>
      </p:sp>
      <p:sp>
        <p:nvSpPr>
          <p:cNvPr id="138" name="文本框 137">
            <a:extLst>
              <a:ext uri="{FF2B5EF4-FFF2-40B4-BE49-F238E27FC236}">
                <a16:creationId xmlns:a16="http://schemas.microsoft.com/office/drawing/2014/main" id="{9C2AECB2-ECA2-7B44-B51A-7F495020E21C}"/>
              </a:ext>
            </a:extLst>
          </p:cNvPr>
          <p:cNvSpPr txBox="1"/>
          <p:nvPr/>
        </p:nvSpPr>
        <p:spPr>
          <a:xfrm>
            <a:off x="1722297" y="846150"/>
            <a:ext cx="6409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p:txBody>
      </p:sp>
      <p:sp>
        <p:nvSpPr>
          <p:cNvPr id="139" name="文本框 138">
            <a:extLst>
              <a:ext uri="{FF2B5EF4-FFF2-40B4-BE49-F238E27FC236}">
                <a16:creationId xmlns:a16="http://schemas.microsoft.com/office/drawing/2014/main" id="{214B3527-B266-F748-B56F-9FD08C13F712}"/>
              </a:ext>
            </a:extLst>
          </p:cNvPr>
          <p:cNvSpPr txBox="1"/>
          <p:nvPr/>
        </p:nvSpPr>
        <p:spPr>
          <a:xfrm>
            <a:off x="888465" y="-1287660"/>
            <a:ext cx="640904"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p>
        </p:txBody>
      </p:sp>
      <p:sp>
        <p:nvSpPr>
          <p:cNvPr id="140" name="文本框 139">
            <a:extLst>
              <a:ext uri="{FF2B5EF4-FFF2-40B4-BE49-F238E27FC236}">
                <a16:creationId xmlns:a16="http://schemas.microsoft.com/office/drawing/2014/main" id="{8712C07D-D11C-EB44-A9D1-BDE2F2504C85}"/>
              </a:ext>
            </a:extLst>
          </p:cNvPr>
          <p:cNvSpPr txBox="1"/>
          <p:nvPr/>
        </p:nvSpPr>
        <p:spPr>
          <a:xfrm>
            <a:off x="1155731" y="-6306"/>
            <a:ext cx="64090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p>
        </p:txBody>
      </p:sp>
      <p:sp>
        <p:nvSpPr>
          <p:cNvPr id="144" name="文本框 143">
            <a:extLst>
              <a:ext uri="{FF2B5EF4-FFF2-40B4-BE49-F238E27FC236}">
                <a16:creationId xmlns:a16="http://schemas.microsoft.com/office/drawing/2014/main" id="{926F5822-6D57-384F-96FB-4B4207F40A1F}"/>
              </a:ext>
            </a:extLst>
          </p:cNvPr>
          <p:cNvSpPr txBox="1"/>
          <p:nvPr/>
        </p:nvSpPr>
        <p:spPr>
          <a:xfrm>
            <a:off x="2782976" y="779197"/>
            <a:ext cx="17639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lumMod val="75000"/>
                    <a:lumOff val="25000"/>
                  </a:prstClr>
                </a:solidFill>
                <a:effectLst/>
                <a:uLnTx/>
                <a:uFillTx/>
                <a:latin typeface="STKaiti" panose="02010600040101010101" pitchFamily="2" charset="-122"/>
                <a:ea typeface="STKaiti" panose="02010600040101010101" pitchFamily="2" charset="-122"/>
                <a:cs typeface="+mn-cs"/>
              </a:rPr>
              <a:t>论文</a:t>
            </a:r>
            <a:endParaRPr kumimoji="1" lang="zh-CN" altLang="en-US" sz="2400" b="1" i="0" u="none" strike="noStrike" kern="1200" cap="none" spc="0" normalizeH="0" baseline="0" noProof="0" dirty="0">
              <a:ln>
                <a:noFill/>
              </a:ln>
              <a:solidFill>
                <a:prstClr val="black">
                  <a:lumMod val="75000"/>
                  <a:lumOff val="25000"/>
                </a:prstClr>
              </a:solidFill>
              <a:effectLst/>
              <a:uLnTx/>
              <a:uFillTx/>
              <a:latin typeface="STKaiti" panose="02010600040101010101" pitchFamily="2" charset="-122"/>
              <a:ea typeface="STKaiti" panose="02010600040101010101" pitchFamily="2" charset="-122"/>
              <a:cs typeface="+mn-cs"/>
            </a:endParaRPr>
          </a:p>
        </p:txBody>
      </p:sp>
      <p:sp useBgFill="1">
        <p:nvSpPr>
          <p:cNvPr id="150" name="矩形 149">
            <a:extLst>
              <a:ext uri="{FF2B5EF4-FFF2-40B4-BE49-F238E27FC236}">
                <a16:creationId xmlns:a16="http://schemas.microsoft.com/office/drawing/2014/main" id="{261F9CAC-28C9-424A-A478-1BEA4D3FE607}"/>
              </a:ext>
            </a:extLst>
          </p:cNvPr>
          <p:cNvSpPr/>
          <p:nvPr/>
        </p:nvSpPr>
        <p:spPr>
          <a:xfrm>
            <a:off x="328699" y="1293356"/>
            <a:ext cx="1908345" cy="8714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a:ln>
                <a:noFill/>
              </a:ln>
              <a:solidFill>
                <a:prstClr val="white"/>
              </a:solidFill>
              <a:effectLst/>
              <a:uLnTx/>
              <a:uFillTx/>
              <a:latin typeface="Arial"/>
              <a:ea typeface="微软雅黑"/>
              <a:cs typeface="+mn-cs"/>
            </a:endParaRPr>
          </a:p>
        </p:txBody>
      </p:sp>
      <p:sp>
        <p:nvSpPr>
          <p:cNvPr id="151" name="文本框 150">
            <a:extLst>
              <a:ext uri="{FF2B5EF4-FFF2-40B4-BE49-F238E27FC236}">
                <a16:creationId xmlns:a16="http://schemas.microsoft.com/office/drawing/2014/main" id="{C251A525-D837-3E42-94D9-05C5104FF067}"/>
              </a:ext>
            </a:extLst>
          </p:cNvPr>
          <p:cNvSpPr txBox="1"/>
          <p:nvPr/>
        </p:nvSpPr>
        <p:spPr>
          <a:xfrm>
            <a:off x="9634011" y="6147667"/>
            <a:ext cx="89262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Toppan Bunkyu Midashi Gothic Extrabold" panose="020B0900000000000000" pitchFamily="34" charset="-128"/>
                <a:ea typeface="Toppan Bunkyu Midashi Gothic Extrabold" panose="020B0900000000000000" pitchFamily="34" charset="-128"/>
                <a:cs typeface="Phosphate Solid" panose="02000506050000020004" pitchFamily="2" charset="0"/>
              </a:rPr>
              <a:t>W</a:t>
            </a:r>
            <a:r>
              <a:rPr kumimoji="1" lang="en-US" altLang="zh-CN" sz="2000" b="0" i="0" u="none" strike="noStrike" kern="1200" cap="none" spc="0" normalizeH="0" baseline="0" noProof="0" dirty="0">
                <a:ln>
                  <a:noFill/>
                </a:ln>
                <a:solidFill>
                  <a:srgbClr val="C00000"/>
                </a:solidFill>
                <a:effectLst/>
                <a:uLnTx/>
                <a:uFillTx/>
                <a:latin typeface="Impact" panose="020B0806030902050204" pitchFamily="34" charset="0"/>
                <a:ea typeface="Toppan Bunkyu Midashi Gothic Extrabold" panose="020B0900000000000000" pitchFamily="34" charset="-128"/>
                <a:cs typeface="Phosphate Solid" panose="02000506050000020004" pitchFamily="2" charset="0"/>
              </a:rPr>
              <a:t>+</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Toppan Bunkyu Midashi Gothic Extrabold" panose="020B0900000000000000" pitchFamily="34" charset="-128"/>
              <a:cs typeface="Phosphate Solid" panose="02000506050000020004" pitchFamily="2" charset="0"/>
            </a:endParaRPr>
          </a:p>
        </p:txBody>
      </p:sp>
      <p:sp>
        <p:nvSpPr>
          <p:cNvPr id="152" name="文本框 151">
            <a:extLst>
              <a:ext uri="{FF2B5EF4-FFF2-40B4-BE49-F238E27FC236}">
                <a16:creationId xmlns:a16="http://schemas.microsoft.com/office/drawing/2014/main" id="{71CC5EFE-B47B-A949-A680-BCBF2D8B05FB}"/>
              </a:ext>
            </a:extLst>
          </p:cNvPr>
          <p:cNvSpPr txBox="1"/>
          <p:nvPr/>
        </p:nvSpPr>
        <p:spPr>
          <a:xfrm>
            <a:off x="9030530" y="6070787"/>
            <a:ext cx="6409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p:txBody>
      </p:sp>
      <p:sp>
        <p:nvSpPr>
          <p:cNvPr id="153" name="文本框 152">
            <a:extLst>
              <a:ext uri="{FF2B5EF4-FFF2-40B4-BE49-F238E27FC236}">
                <a16:creationId xmlns:a16="http://schemas.microsoft.com/office/drawing/2014/main" id="{769620F1-CE81-2F40-80F6-648D51B80256}"/>
              </a:ext>
            </a:extLst>
          </p:cNvPr>
          <p:cNvSpPr txBox="1"/>
          <p:nvPr/>
        </p:nvSpPr>
        <p:spPr>
          <a:xfrm>
            <a:off x="9313559" y="6070787"/>
            <a:ext cx="6409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p:txBody>
      </p:sp>
      <p:sp>
        <p:nvSpPr>
          <p:cNvPr id="154" name="文本框 153">
            <a:extLst>
              <a:ext uri="{FF2B5EF4-FFF2-40B4-BE49-F238E27FC236}">
                <a16:creationId xmlns:a16="http://schemas.microsoft.com/office/drawing/2014/main" id="{0A8C6F9C-A42C-284A-A184-E95C2EC848C2}"/>
              </a:ext>
            </a:extLst>
          </p:cNvPr>
          <p:cNvSpPr txBox="1"/>
          <p:nvPr/>
        </p:nvSpPr>
        <p:spPr>
          <a:xfrm>
            <a:off x="8479727" y="3927435"/>
            <a:ext cx="640904"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p>
        </p:txBody>
      </p:sp>
      <p:sp>
        <p:nvSpPr>
          <p:cNvPr id="155" name="文本框 154">
            <a:extLst>
              <a:ext uri="{FF2B5EF4-FFF2-40B4-BE49-F238E27FC236}">
                <a16:creationId xmlns:a16="http://schemas.microsoft.com/office/drawing/2014/main" id="{04CCD5ED-BCC1-D84A-BAD9-5CD36D88EDB9}"/>
              </a:ext>
            </a:extLst>
          </p:cNvPr>
          <p:cNvSpPr txBox="1"/>
          <p:nvPr/>
        </p:nvSpPr>
        <p:spPr>
          <a:xfrm>
            <a:off x="8746993" y="5221489"/>
            <a:ext cx="640904"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5</a:t>
            </a:r>
          </a:p>
        </p:txBody>
      </p:sp>
      <p:sp>
        <p:nvSpPr>
          <p:cNvPr id="156" name="文本框 155">
            <a:extLst>
              <a:ext uri="{FF2B5EF4-FFF2-40B4-BE49-F238E27FC236}">
                <a16:creationId xmlns:a16="http://schemas.microsoft.com/office/drawing/2014/main" id="{6C378186-002F-BE4B-8426-A77CF4187ABB}"/>
              </a:ext>
            </a:extLst>
          </p:cNvPr>
          <p:cNvSpPr txBox="1"/>
          <p:nvPr/>
        </p:nvSpPr>
        <p:spPr>
          <a:xfrm>
            <a:off x="10374238" y="5993324"/>
            <a:ext cx="17639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lumMod val="75000"/>
                    <a:lumOff val="25000"/>
                  </a:prstClr>
                </a:solidFill>
                <a:effectLst/>
                <a:uLnTx/>
                <a:uFillTx/>
                <a:latin typeface="STKaiti" panose="02010600040101010101" pitchFamily="2" charset="-122"/>
                <a:ea typeface="STKaiti" panose="02010600040101010101" pitchFamily="2" charset="-122"/>
                <a:cs typeface="+mn-cs"/>
              </a:rPr>
              <a:t>专利</a:t>
            </a:r>
          </a:p>
        </p:txBody>
      </p:sp>
      <p:sp useBgFill="1">
        <p:nvSpPr>
          <p:cNvPr id="157" name="矩形 156">
            <a:extLst>
              <a:ext uri="{FF2B5EF4-FFF2-40B4-BE49-F238E27FC236}">
                <a16:creationId xmlns:a16="http://schemas.microsoft.com/office/drawing/2014/main" id="{7AE6EEB6-7620-B348-88D5-3DBA1B06013F}"/>
              </a:ext>
            </a:extLst>
          </p:cNvPr>
          <p:cNvSpPr/>
          <p:nvPr/>
        </p:nvSpPr>
        <p:spPr>
          <a:xfrm>
            <a:off x="8046118" y="4454449"/>
            <a:ext cx="1908345" cy="1602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a:ln>
                <a:noFill/>
              </a:ln>
              <a:solidFill>
                <a:prstClr val="white"/>
              </a:solidFill>
              <a:effectLst/>
              <a:uLnTx/>
              <a:uFillTx/>
              <a:latin typeface="Arial"/>
              <a:ea typeface="微软雅黑"/>
              <a:cs typeface="+mn-cs"/>
            </a:endParaRPr>
          </a:p>
        </p:txBody>
      </p:sp>
      <p:sp useBgFill="1">
        <p:nvSpPr>
          <p:cNvPr id="158" name="矩形 157">
            <a:extLst>
              <a:ext uri="{FF2B5EF4-FFF2-40B4-BE49-F238E27FC236}">
                <a16:creationId xmlns:a16="http://schemas.microsoft.com/office/drawing/2014/main" id="{513BDA0E-13DB-DC47-82DC-7C4649D11F5F}"/>
              </a:ext>
            </a:extLst>
          </p:cNvPr>
          <p:cNvSpPr/>
          <p:nvPr/>
        </p:nvSpPr>
        <p:spPr>
          <a:xfrm>
            <a:off x="8187312" y="6588107"/>
            <a:ext cx="1908345" cy="1602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59" name="图片 158">
            <a:extLst>
              <a:ext uri="{FF2B5EF4-FFF2-40B4-BE49-F238E27FC236}">
                <a16:creationId xmlns:a16="http://schemas.microsoft.com/office/drawing/2014/main" id="{B322D125-B664-0343-B226-C86A3C49065F}"/>
              </a:ext>
            </a:extLst>
          </p:cNvPr>
          <p:cNvPicPr>
            <a:picLocks noChangeAspect="1"/>
          </p:cNvPicPr>
          <p:nvPr/>
        </p:nvPicPr>
        <p:blipFill>
          <a:blip r:embed="rId4"/>
          <a:stretch>
            <a:fillRect/>
          </a:stretch>
        </p:blipFill>
        <p:spPr>
          <a:xfrm>
            <a:off x="7952426" y="6110700"/>
            <a:ext cx="487528" cy="487528"/>
          </a:xfrm>
          <a:prstGeom prst="rect">
            <a:avLst/>
          </a:prstGeom>
        </p:spPr>
      </p:pic>
      <p:sp useBgFill="1">
        <p:nvSpPr>
          <p:cNvPr id="160" name="矩形 159">
            <a:extLst>
              <a:ext uri="{FF2B5EF4-FFF2-40B4-BE49-F238E27FC236}">
                <a16:creationId xmlns:a16="http://schemas.microsoft.com/office/drawing/2014/main" id="{EFA0B37C-4FE3-7943-8B93-7E26A4ABFE90}"/>
              </a:ext>
            </a:extLst>
          </p:cNvPr>
          <p:cNvSpPr/>
          <p:nvPr/>
        </p:nvSpPr>
        <p:spPr>
          <a:xfrm>
            <a:off x="7833928" y="-1262282"/>
            <a:ext cx="1908345" cy="2109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a:ln>
                <a:noFill/>
              </a:ln>
              <a:solidFill>
                <a:prstClr val="white"/>
              </a:solidFill>
              <a:effectLst/>
              <a:uLnTx/>
              <a:uFillTx/>
              <a:latin typeface="Arial"/>
              <a:ea typeface="微软雅黑"/>
              <a:cs typeface="+mn-cs"/>
            </a:endParaRPr>
          </a:p>
        </p:txBody>
      </p:sp>
      <p:sp useBgFill="1">
        <p:nvSpPr>
          <p:cNvPr id="161" name="矩形 160">
            <a:extLst>
              <a:ext uri="{FF2B5EF4-FFF2-40B4-BE49-F238E27FC236}">
                <a16:creationId xmlns:a16="http://schemas.microsoft.com/office/drawing/2014/main" id="{EC6CD437-8AB0-8541-824C-5D7781622244}"/>
              </a:ext>
            </a:extLst>
          </p:cNvPr>
          <p:cNvSpPr/>
          <p:nvPr/>
        </p:nvSpPr>
        <p:spPr>
          <a:xfrm>
            <a:off x="7952426" y="1368232"/>
            <a:ext cx="1908345" cy="29707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2" name="文本框 161">
            <a:extLst>
              <a:ext uri="{FF2B5EF4-FFF2-40B4-BE49-F238E27FC236}">
                <a16:creationId xmlns:a16="http://schemas.microsoft.com/office/drawing/2014/main" id="{B07772F4-C8B7-9444-AC6B-C2A3E425694D}"/>
              </a:ext>
            </a:extLst>
          </p:cNvPr>
          <p:cNvSpPr txBox="1"/>
          <p:nvPr/>
        </p:nvSpPr>
        <p:spPr>
          <a:xfrm>
            <a:off x="2080172" y="6150825"/>
            <a:ext cx="89262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srgbClr val="C00000"/>
                </a:solidFill>
                <a:effectLst/>
                <a:uLnTx/>
                <a:uFillTx/>
                <a:latin typeface="Toppan Bunkyu Midashi Gothic Extrabold" panose="020B0900000000000000" pitchFamily="34" charset="-128"/>
                <a:ea typeface="Toppan Bunkyu Midashi Gothic Extrabold" panose="020B0900000000000000" pitchFamily="34" charset="-128"/>
                <a:cs typeface="Phosphate Solid" panose="02000506050000020004" pitchFamily="2" charset="0"/>
              </a:rPr>
              <a:t>W</a:t>
            </a:r>
            <a:r>
              <a:rPr kumimoji="1" lang="en-US" altLang="zh-CN" sz="2000" b="0" i="0" u="none" strike="noStrike" kern="1200" cap="none" spc="0" normalizeH="0" baseline="0" noProof="0" dirty="0">
                <a:ln>
                  <a:noFill/>
                </a:ln>
                <a:solidFill>
                  <a:srgbClr val="C00000"/>
                </a:solidFill>
                <a:effectLst/>
                <a:uLnTx/>
                <a:uFillTx/>
                <a:latin typeface="Impact" panose="020B0806030902050204" pitchFamily="34" charset="0"/>
                <a:ea typeface="Toppan Bunkyu Midashi Gothic Extrabold" panose="020B0900000000000000" pitchFamily="34" charset="-128"/>
                <a:cs typeface="Phosphate Solid" panose="02000506050000020004" pitchFamily="2" charset="0"/>
              </a:rPr>
              <a:t>+</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Toppan Bunkyu Midashi Gothic Extrabold" panose="020B0900000000000000" pitchFamily="34" charset="-128"/>
              <a:cs typeface="Phosphate Solid" panose="02000506050000020004" pitchFamily="2" charset="0"/>
            </a:endParaRPr>
          </a:p>
        </p:txBody>
      </p:sp>
      <p:sp>
        <p:nvSpPr>
          <p:cNvPr id="163" name="文本框 162">
            <a:extLst>
              <a:ext uri="{FF2B5EF4-FFF2-40B4-BE49-F238E27FC236}">
                <a16:creationId xmlns:a16="http://schemas.microsoft.com/office/drawing/2014/main" id="{F85F5EBE-FC34-2E44-94CF-D13D01185D0E}"/>
              </a:ext>
            </a:extLst>
          </p:cNvPr>
          <p:cNvSpPr txBox="1"/>
          <p:nvPr/>
        </p:nvSpPr>
        <p:spPr>
          <a:xfrm>
            <a:off x="1476691" y="6073945"/>
            <a:ext cx="6409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p:txBody>
      </p:sp>
      <p:sp>
        <p:nvSpPr>
          <p:cNvPr id="164" name="文本框 163">
            <a:extLst>
              <a:ext uri="{FF2B5EF4-FFF2-40B4-BE49-F238E27FC236}">
                <a16:creationId xmlns:a16="http://schemas.microsoft.com/office/drawing/2014/main" id="{A83AC9A4-6E45-7645-9BA9-A70D0F0621A7}"/>
              </a:ext>
            </a:extLst>
          </p:cNvPr>
          <p:cNvSpPr txBox="1"/>
          <p:nvPr/>
        </p:nvSpPr>
        <p:spPr>
          <a:xfrm>
            <a:off x="925888" y="3938068"/>
            <a:ext cx="640904" cy="39703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9</a:t>
            </a:r>
            <a:endParaRPr kumimoji="1" lang="zh-CN" altLang="en-US"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endParaRPr>
          </a:p>
        </p:txBody>
      </p:sp>
      <p:sp>
        <p:nvSpPr>
          <p:cNvPr id="165" name="文本框 164">
            <a:extLst>
              <a:ext uri="{FF2B5EF4-FFF2-40B4-BE49-F238E27FC236}">
                <a16:creationId xmlns:a16="http://schemas.microsoft.com/office/drawing/2014/main" id="{3E947353-A69E-5B45-87BA-6C5D6A46DAB1}"/>
              </a:ext>
            </a:extLst>
          </p:cNvPr>
          <p:cNvSpPr txBox="1"/>
          <p:nvPr/>
        </p:nvSpPr>
        <p:spPr>
          <a:xfrm>
            <a:off x="1193154" y="5208789"/>
            <a:ext cx="640904" cy="39703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C00000"/>
                </a:solidFill>
                <a:effectLst/>
                <a:uLnTx/>
                <a:uFillTx/>
                <a:latin typeface="Impact" panose="020B0806030902050204" pitchFamily="34" charset="0"/>
                <a:ea typeface="微软雅黑"/>
                <a:cs typeface="+mn-cs"/>
              </a:rPr>
              <a:t>1</a:t>
            </a:r>
          </a:p>
        </p:txBody>
      </p:sp>
      <p:sp useBgFill="1">
        <p:nvSpPr>
          <p:cNvPr id="166" name="矩形 165">
            <a:extLst>
              <a:ext uri="{FF2B5EF4-FFF2-40B4-BE49-F238E27FC236}">
                <a16:creationId xmlns:a16="http://schemas.microsoft.com/office/drawing/2014/main" id="{42436662-07BB-2B41-9BD6-7EAF9FED56A0}"/>
              </a:ext>
            </a:extLst>
          </p:cNvPr>
          <p:cNvSpPr/>
          <p:nvPr/>
        </p:nvSpPr>
        <p:spPr>
          <a:xfrm>
            <a:off x="492279" y="2015046"/>
            <a:ext cx="1908345" cy="4070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8" name="文本框 167">
            <a:extLst>
              <a:ext uri="{FF2B5EF4-FFF2-40B4-BE49-F238E27FC236}">
                <a16:creationId xmlns:a16="http://schemas.microsoft.com/office/drawing/2014/main" id="{853491A8-5BD2-3441-901C-A372F7058CBF}"/>
              </a:ext>
            </a:extLst>
          </p:cNvPr>
          <p:cNvSpPr txBox="1"/>
          <p:nvPr/>
        </p:nvSpPr>
        <p:spPr>
          <a:xfrm>
            <a:off x="2820399" y="5985972"/>
            <a:ext cx="17639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lumMod val="75000"/>
                    <a:lumOff val="25000"/>
                  </a:prstClr>
                </a:solidFill>
                <a:effectLst/>
                <a:uLnTx/>
                <a:uFillTx/>
                <a:latin typeface="STKaiti" panose="02010600040101010101" pitchFamily="2" charset="-122"/>
                <a:ea typeface="STKaiti" panose="02010600040101010101" pitchFamily="2" charset="-122"/>
                <a:cs typeface="+mn-cs"/>
              </a:rPr>
              <a:t>项目</a:t>
            </a:r>
          </a:p>
        </p:txBody>
      </p:sp>
      <p:sp useBgFill="1">
        <p:nvSpPr>
          <p:cNvPr id="169" name="矩形 168">
            <a:extLst>
              <a:ext uri="{FF2B5EF4-FFF2-40B4-BE49-F238E27FC236}">
                <a16:creationId xmlns:a16="http://schemas.microsoft.com/office/drawing/2014/main" id="{46507013-C818-7F42-968C-E6006FD108F0}"/>
              </a:ext>
            </a:extLst>
          </p:cNvPr>
          <p:cNvSpPr/>
          <p:nvPr/>
        </p:nvSpPr>
        <p:spPr>
          <a:xfrm>
            <a:off x="492279" y="6558411"/>
            <a:ext cx="1908345" cy="2612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67" name="图片 166">
            <a:extLst>
              <a:ext uri="{FF2B5EF4-FFF2-40B4-BE49-F238E27FC236}">
                <a16:creationId xmlns:a16="http://schemas.microsoft.com/office/drawing/2014/main" id="{EB2EAFB8-27B0-6C49-9B75-DA376355A7F7}"/>
              </a:ext>
            </a:extLst>
          </p:cNvPr>
          <p:cNvPicPr>
            <a:picLocks noChangeAspect="1"/>
          </p:cNvPicPr>
          <p:nvPr/>
        </p:nvPicPr>
        <p:blipFill>
          <a:blip r:embed="rId5"/>
          <a:stretch>
            <a:fillRect/>
          </a:stretch>
        </p:blipFill>
        <p:spPr>
          <a:xfrm>
            <a:off x="400817" y="6104722"/>
            <a:ext cx="517310" cy="517310"/>
          </a:xfrm>
          <a:prstGeom prst="rect">
            <a:avLst/>
          </a:prstGeom>
        </p:spPr>
      </p:pic>
      <p:sp useBgFill="1">
        <p:nvSpPr>
          <p:cNvPr id="170" name="矩形 169">
            <a:extLst>
              <a:ext uri="{FF2B5EF4-FFF2-40B4-BE49-F238E27FC236}">
                <a16:creationId xmlns:a16="http://schemas.microsoft.com/office/drawing/2014/main" id="{95C354EB-4169-964B-BFCA-56C1C7D01A0E}"/>
              </a:ext>
            </a:extLst>
          </p:cNvPr>
          <p:cNvSpPr/>
          <p:nvPr/>
        </p:nvSpPr>
        <p:spPr>
          <a:xfrm>
            <a:off x="383452" y="-1647694"/>
            <a:ext cx="1908345" cy="25244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43" name="Picture 2" descr="Science Magazine - July 5, 2019 - page Cover">
            <a:extLst>
              <a:ext uri="{FF2B5EF4-FFF2-40B4-BE49-F238E27FC236}">
                <a16:creationId xmlns:a16="http://schemas.microsoft.com/office/drawing/2014/main" id="{4F392CCF-ED1B-4E47-A9A2-FB4B72C293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938" y="819829"/>
            <a:ext cx="451189" cy="575889"/>
          </a:xfrm>
          <a:prstGeom prst="rect">
            <a:avLst/>
          </a:prstGeom>
          <a:noFill/>
          <a:extLst>
            <a:ext uri="{909E8E84-426E-40DD-AFC4-6F175D3DCCD1}">
              <a14:hiddenFill xmlns:a14="http://schemas.microsoft.com/office/drawing/2010/main">
                <a:solidFill>
                  <a:srgbClr val="FFFFFF"/>
                </a:solidFill>
              </a14:hiddenFill>
            </a:ext>
          </a:extLst>
        </p:spPr>
      </p:pic>
      <p:sp>
        <p:nvSpPr>
          <p:cNvPr id="8194" name="文本框 8193">
            <a:extLst>
              <a:ext uri="{FF2B5EF4-FFF2-40B4-BE49-F238E27FC236}">
                <a16:creationId xmlns:a16="http://schemas.microsoft.com/office/drawing/2014/main" id="{E62DFEDE-656F-E948-9682-B4841A433F74}"/>
              </a:ext>
            </a:extLst>
          </p:cNvPr>
          <p:cNvSpPr txBox="1"/>
          <p:nvPr/>
        </p:nvSpPr>
        <p:spPr>
          <a:xfrm>
            <a:off x="3615276" y="1718226"/>
            <a:ext cx="45924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C00000"/>
                </a:solidFill>
                <a:effectLst/>
                <a:uLnTx/>
                <a:uFillTx/>
                <a:latin typeface="Arial"/>
                <a:ea typeface="微软雅黑"/>
                <a:cs typeface="+mn-cs"/>
              </a:rPr>
              <a:t>大数据赋能精准科技服务</a:t>
            </a:r>
            <a:endParaRPr kumimoji="1"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8196" name="组合 8195">
            <a:extLst>
              <a:ext uri="{FF2B5EF4-FFF2-40B4-BE49-F238E27FC236}">
                <a16:creationId xmlns:a16="http://schemas.microsoft.com/office/drawing/2014/main" id="{A05FEF0A-6F33-994E-89D5-5BDC4BB2FCEC}"/>
              </a:ext>
            </a:extLst>
          </p:cNvPr>
          <p:cNvGrpSpPr>
            <a:grpSpLocks noChangeAspect="1"/>
          </p:cNvGrpSpPr>
          <p:nvPr/>
        </p:nvGrpSpPr>
        <p:grpSpPr>
          <a:xfrm>
            <a:off x="388290" y="2086329"/>
            <a:ext cx="1569828" cy="3142017"/>
            <a:chOff x="644357" y="2139569"/>
            <a:chExt cx="1589822" cy="3182035"/>
          </a:xfrm>
        </p:grpSpPr>
        <p:pic>
          <p:nvPicPr>
            <p:cNvPr id="10242" name="Picture 2">
              <a:extLst>
                <a:ext uri="{FF2B5EF4-FFF2-40B4-BE49-F238E27FC236}">
                  <a16:creationId xmlns:a16="http://schemas.microsoft.com/office/drawing/2014/main" id="{33D92A7F-96BF-C442-90B4-AFB36B698A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253" t="3728" r="13201" b="8805"/>
            <a:stretch/>
          </p:blipFill>
          <p:spPr bwMode="auto">
            <a:xfrm>
              <a:off x="806232" y="2139569"/>
              <a:ext cx="1180214" cy="871459"/>
            </a:xfrm>
            <a:prstGeom prst="ellipse">
              <a:avLst/>
            </a:prstGeom>
            <a:noFill/>
            <a:extLst>
              <a:ext uri="{909E8E84-426E-40DD-AFC4-6F175D3DCCD1}">
                <a14:hiddenFill xmlns:a14="http://schemas.microsoft.com/office/drawing/2010/main">
                  <a:solidFill>
                    <a:srgbClr val="FFFFFF"/>
                  </a:solidFill>
                </a14:hiddenFill>
              </a:ext>
            </a:extLst>
          </p:spPr>
        </p:pic>
        <p:pic>
          <p:nvPicPr>
            <p:cNvPr id="10246" name="Picture 6" descr="冠状病毒19】中国多家海外汽车制造厂今起恢复生产| Nestia">
              <a:extLst>
                <a:ext uri="{FF2B5EF4-FFF2-40B4-BE49-F238E27FC236}">
                  <a16:creationId xmlns:a16="http://schemas.microsoft.com/office/drawing/2014/main" id="{92549892-22C2-5A4E-8270-330B927B87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30" t="30566" r="9077"/>
            <a:stretch/>
          </p:blipFill>
          <p:spPr bwMode="auto">
            <a:xfrm>
              <a:off x="644357" y="3249692"/>
              <a:ext cx="1589822" cy="8714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pic>
          <p:nvPicPr>
            <p:cNvPr id="10248" name="Picture 8" descr="台车-越南海尔_浙江灿根智能科技有限公司">
              <a:extLst>
                <a:ext uri="{FF2B5EF4-FFF2-40B4-BE49-F238E27FC236}">
                  <a16:creationId xmlns:a16="http://schemas.microsoft.com/office/drawing/2014/main" id="{A1B5A3B5-F143-2C4A-8BC9-4C706EA7ED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2133" b="16643"/>
            <a:stretch/>
          </p:blipFill>
          <p:spPr bwMode="auto">
            <a:xfrm>
              <a:off x="811767" y="4419610"/>
              <a:ext cx="1269367" cy="901994"/>
            </a:xfrm>
            <a:prstGeom prst="roundRect">
              <a:avLst/>
            </a:prstGeom>
            <a:noFill/>
            <a:extLst>
              <a:ext uri="{909E8E84-426E-40DD-AFC4-6F175D3DCCD1}">
                <a14:hiddenFill xmlns:a14="http://schemas.microsoft.com/office/drawing/2010/main">
                  <a:solidFill>
                    <a:srgbClr val="FFFFFF"/>
                  </a:solidFill>
                </a14:hiddenFill>
              </a:ext>
            </a:extLst>
          </p:spPr>
        </p:pic>
      </p:grpSp>
      <p:pic>
        <p:nvPicPr>
          <p:cNvPr id="10250" name="Picture 10" descr="Big Data &amp; Advanced Analytics - TCG DIGITAL">
            <a:extLst>
              <a:ext uri="{FF2B5EF4-FFF2-40B4-BE49-F238E27FC236}">
                <a16:creationId xmlns:a16="http://schemas.microsoft.com/office/drawing/2014/main" id="{C3E652CB-AD13-7D42-9D60-3E0947B995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4355" y="4854439"/>
            <a:ext cx="2317157" cy="825795"/>
          </a:xfrm>
          <a:prstGeom prst="rect">
            <a:avLst/>
          </a:prstGeom>
          <a:noFill/>
          <a:extLst>
            <a:ext uri="{909E8E84-426E-40DD-AFC4-6F175D3DCCD1}">
              <a14:hiddenFill xmlns:a14="http://schemas.microsoft.com/office/drawing/2010/main">
                <a:solidFill>
                  <a:srgbClr val="FFFFFF"/>
                </a:solidFill>
              </a14:hiddenFill>
            </a:ext>
          </a:extLst>
        </p:spPr>
      </p:pic>
      <p:grpSp>
        <p:nvGrpSpPr>
          <p:cNvPr id="8199" name="组合 8198">
            <a:extLst>
              <a:ext uri="{FF2B5EF4-FFF2-40B4-BE49-F238E27FC236}">
                <a16:creationId xmlns:a16="http://schemas.microsoft.com/office/drawing/2014/main" id="{8B435EDE-E348-B74B-AD83-22B2DBD66413}"/>
              </a:ext>
            </a:extLst>
          </p:cNvPr>
          <p:cNvGrpSpPr/>
          <p:nvPr/>
        </p:nvGrpSpPr>
        <p:grpSpPr>
          <a:xfrm>
            <a:off x="6264040" y="4867766"/>
            <a:ext cx="1908346" cy="1038407"/>
            <a:chOff x="6136448" y="4867766"/>
            <a:chExt cx="1908346" cy="1038407"/>
          </a:xfrm>
        </p:grpSpPr>
        <p:pic>
          <p:nvPicPr>
            <p:cNvPr id="10252" name="Picture 12" descr="A Summary of Machine Learning and Deep Learning | by Yang S | Towards Data  Science">
              <a:extLst>
                <a:ext uri="{FF2B5EF4-FFF2-40B4-BE49-F238E27FC236}">
                  <a16:creationId xmlns:a16="http://schemas.microsoft.com/office/drawing/2014/main" id="{F4570347-66B5-044D-A204-F6B3C25B84B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698"/>
            <a:stretch/>
          </p:blipFill>
          <p:spPr bwMode="auto">
            <a:xfrm>
              <a:off x="6420492" y="5080377"/>
              <a:ext cx="1305084" cy="825796"/>
            </a:xfrm>
            <a:prstGeom prst="rect">
              <a:avLst/>
            </a:prstGeom>
            <a:noFill/>
            <a:extLst>
              <a:ext uri="{909E8E84-426E-40DD-AFC4-6F175D3DCCD1}">
                <a14:hiddenFill xmlns:a14="http://schemas.microsoft.com/office/drawing/2010/main">
                  <a:solidFill>
                    <a:srgbClr val="FFFFFF"/>
                  </a:solidFill>
                </a14:hiddenFill>
              </a:ext>
            </a:extLst>
          </p:spPr>
        </p:pic>
        <p:sp>
          <p:nvSpPr>
            <p:cNvPr id="8197" name="文本框 8196">
              <a:extLst>
                <a:ext uri="{FF2B5EF4-FFF2-40B4-BE49-F238E27FC236}">
                  <a16:creationId xmlns:a16="http://schemas.microsoft.com/office/drawing/2014/main" id="{44ABA533-1366-3D48-8A14-97D164414EAF}"/>
                </a:ext>
              </a:extLst>
            </p:cNvPr>
            <p:cNvSpPr txBox="1"/>
            <p:nvPr/>
          </p:nvSpPr>
          <p:spPr>
            <a:xfrm>
              <a:off x="6136448" y="4867766"/>
              <a:ext cx="190834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Hiragino Kaku Gothic Std W8" panose="020B0800000000000000" pitchFamily="34" charset="-128"/>
                  <a:ea typeface="Hiragino Kaku Gothic Std W8" panose="020B0800000000000000" pitchFamily="34" charset="-128"/>
                  <a:cs typeface="+mn-cs"/>
                </a:rPr>
                <a:t>DEEP</a:t>
              </a:r>
              <a:r>
                <a:rPr kumimoji="1" lang="zh-CN" altLang="en-US" sz="1400" b="0" i="0" u="none" strike="noStrike" kern="1200" cap="none" spc="0" normalizeH="0" baseline="0" noProof="0" dirty="0">
                  <a:ln>
                    <a:noFill/>
                  </a:ln>
                  <a:solidFill>
                    <a:prstClr val="black">
                      <a:lumMod val="65000"/>
                      <a:lumOff val="35000"/>
                    </a:prstClr>
                  </a:solidFill>
                  <a:effectLst/>
                  <a:uLnTx/>
                  <a:uFillTx/>
                  <a:latin typeface="Hiragino Kaku Gothic Std W8" panose="020B0800000000000000" pitchFamily="34" charset="-128"/>
                  <a:ea typeface="Hiragino Kaku Gothic Std W8" panose="020B0800000000000000" pitchFamily="34" charset="-128"/>
                  <a:cs typeface="+mn-cs"/>
                </a:rPr>
                <a:t> </a:t>
              </a:r>
              <a:r>
                <a:rPr kumimoji="1" lang="en-US" altLang="zh-CN" sz="1400" b="0" i="0" u="none" strike="noStrike" kern="1200" cap="none" spc="0" normalizeH="0" baseline="0" noProof="0" dirty="0">
                  <a:ln>
                    <a:noFill/>
                  </a:ln>
                  <a:solidFill>
                    <a:prstClr val="black">
                      <a:lumMod val="65000"/>
                      <a:lumOff val="35000"/>
                    </a:prstClr>
                  </a:solidFill>
                  <a:effectLst/>
                  <a:uLnTx/>
                  <a:uFillTx/>
                  <a:latin typeface="Hiragino Kaku Gothic Std W8" panose="020B0800000000000000" pitchFamily="34" charset="-128"/>
                  <a:ea typeface="Hiragino Kaku Gothic Std W8" panose="020B0800000000000000" pitchFamily="34" charset="-128"/>
                  <a:cs typeface="+mn-cs"/>
                </a:rPr>
                <a:t>LEARNING</a:t>
              </a:r>
              <a:endParaRPr kumimoji="1" lang="zh-CN" altLang="en-US" sz="1400" b="0" i="0" u="none" strike="noStrike" kern="1200" cap="none" spc="0" normalizeH="0" baseline="0" noProof="0" dirty="0">
                <a:ln>
                  <a:noFill/>
                </a:ln>
                <a:solidFill>
                  <a:prstClr val="black">
                    <a:lumMod val="65000"/>
                    <a:lumOff val="35000"/>
                  </a:prstClr>
                </a:solidFill>
                <a:effectLst/>
                <a:uLnTx/>
                <a:uFillTx/>
                <a:latin typeface="Hiragino Kaku Gothic Std W8" panose="020B0800000000000000" pitchFamily="34" charset="-128"/>
                <a:ea typeface="Hiragino Kaku Gothic Std W8" panose="020B0800000000000000" pitchFamily="34" charset="-128"/>
                <a:cs typeface="+mn-cs"/>
              </a:endParaRPr>
            </a:p>
          </p:txBody>
        </p:sp>
      </p:grpSp>
      <p:grpSp>
        <p:nvGrpSpPr>
          <p:cNvPr id="188" name="组合 1">
            <a:extLst>
              <a:ext uri="{FF2B5EF4-FFF2-40B4-BE49-F238E27FC236}">
                <a16:creationId xmlns:a16="http://schemas.microsoft.com/office/drawing/2014/main" id="{226F6B19-72FF-854A-85B4-9E57A384F6C5}"/>
              </a:ext>
            </a:extLst>
          </p:cNvPr>
          <p:cNvGrpSpPr/>
          <p:nvPr/>
        </p:nvGrpSpPr>
        <p:grpSpPr>
          <a:xfrm>
            <a:off x="8992172" y="2517882"/>
            <a:ext cx="2978085" cy="2345945"/>
            <a:chOff x="1197960" y="1763811"/>
            <a:chExt cx="5256213" cy="4319588"/>
          </a:xfrm>
          <a:solidFill>
            <a:schemeClr val="bg1">
              <a:lumMod val="85000"/>
            </a:schemeClr>
          </a:solidFill>
        </p:grpSpPr>
        <p:sp>
          <p:nvSpPr>
            <p:cNvPr id="189" name="Freeform 4">
              <a:extLst>
                <a:ext uri="{FF2B5EF4-FFF2-40B4-BE49-F238E27FC236}">
                  <a16:creationId xmlns:a16="http://schemas.microsoft.com/office/drawing/2014/main" id="{B6D22223-31E2-FB47-A2E3-1C57FA7736BB}"/>
                </a:ext>
              </a:extLst>
            </p:cNvPr>
            <p:cNvSpPr>
              <a:spLocks/>
            </p:cNvSpPr>
            <p:nvPr/>
          </p:nvSpPr>
          <p:spPr bwMode="auto">
            <a:xfrm>
              <a:off x="5263548" y="1763811"/>
              <a:ext cx="1190625" cy="1057275"/>
            </a:xfrm>
            <a:custGeom>
              <a:avLst/>
              <a:gdLst>
                <a:gd name="T0" fmla="*/ 332 w 1088"/>
                <a:gd name="T1" fmla="*/ 807 h 988"/>
                <a:gd name="T2" fmla="*/ 394 w 1088"/>
                <a:gd name="T3" fmla="*/ 879 h 988"/>
                <a:gd name="T4" fmla="*/ 441 w 1088"/>
                <a:gd name="T5" fmla="*/ 869 h 988"/>
                <a:gd name="T6" fmla="*/ 502 w 1088"/>
                <a:gd name="T7" fmla="*/ 874 h 988"/>
                <a:gd name="T8" fmla="*/ 567 w 1088"/>
                <a:gd name="T9" fmla="*/ 859 h 988"/>
                <a:gd name="T10" fmla="*/ 614 w 1088"/>
                <a:gd name="T11" fmla="*/ 915 h 988"/>
                <a:gd name="T12" fmla="*/ 651 w 1088"/>
                <a:gd name="T13" fmla="*/ 929 h 988"/>
                <a:gd name="T14" fmla="*/ 695 w 1088"/>
                <a:gd name="T15" fmla="*/ 957 h 988"/>
                <a:gd name="T16" fmla="*/ 707 w 1088"/>
                <a:gd name="T17" fmla="*/ 903 h 988"/>
                <a:gd name="T18" fmla="*/ 754 w 1088"/>
                <a:gd name="T19" fmla="*/ 959 h 988"/>
                <a:gd name="T20" fmla="*/ 797 w 1088"/>
                <a:gd name="T21" fmla="*/ 984 h 988"/>
                <a:gd name="T22" fmla="*/ 843 w 1088"/>
                <a:gd name="T23" fmla="*/ 927 h 988"/>
                <a:gd name="T24" fmla="*/ 873 w 1088"/>
                <a:gd name="T25" fmla="*/ 922 h 988"/>
                <a:gd name="T26" fmla="*/ 922 w 1088"/>
                <a:gd name="T27" fmla="*/ 957 h 988"/>
                <a:gd name="T28" fmla="*/ 964 w 1088"/>
                <a:gd name="T29" fmla="*/ 959 h 988"/>
                <a:gd name="T30" fmla="*/ 950 w 1088"/>
                <a:gd name="T31" fmla="*/ 881 h 988"/>
                <a:gd name="T32" fmla="*/ 929 w 1088"/>
                <a:gd name="T33" fmla="*/ 786 h 988"/>
                <a:gd name="T34" fmla="*/ 1035 w 1088"/>
                <a:gd name="T35" fmla="*/ 744 h 988"/>
                <a:gd name="T36" fmla="*/ 1045 w 1088"/>
                <a:gd name="T37" fmla="*/ 697 h 988"/>
                <a:gd name="T38" fmla="*/ 1058 w 1088"/>
                <a:gd name="T39" fmla="*/ 651 h 988"/>
                <a:gd name="T40" fmla="*/ 1063 w 1088"/>
                <a:gd name="T41" fmla="*/ 468 h 988"/>
                <a:gd name="T42" fmla="*/ 1059 w 1088"/>
                <a:gd name="T43" fmla="*/ 388 h 988"/>
                <a:gd name="T44" fmla="*/ 1053 w 1088"/>
                <a:gd name="T45" fmla="*/ 352 h 988"/>
                <a:gd name="T46" fmla="*/ 983 w 1088"/>
                <a:gd name="T47" fmla="*/ 406 h 988"/>
                <a:gd name="T48" fmla="*/ 909 w 1088"/>
                <a:gd name="T49" fmla="*/ 473 h 988"/>
                <a:gd name="T50" fmla="*/ 777 w 1088"/>
                <a:gd name="T51" fmla="*/ 473 h 988"/>
                <a:gd name="T52" fmla="*/ 761 w 1088"/>
                <a:gd name="T53" fmla="*/ 422 h 988"/>
                <a:gd name="T54" fmla="*/ 715 w 1088"/>
                <a:gd name="T55" fmla="*/ 388 h 988"/>
                <a:gd name="T56" fmla="*/ 629 w 1088"/>
                <a:gd name="T57" fmla="*/ 366 h 988"/>
                <a:gd name="T58" fmla="*/ 559 w 1088"/>
                <a:gd name="T59" fmla="*/ 358 h 988"/>
                <a:gd name="T60" fmla="*/ 497 w 1088"/>
                <a:gd name="T61" fmla="*/ 314 h 988"/>
                <a:gd name="T62" fmla="*/ 467 w 1088"/>
                <a:gd name="T63" fmla="*/ 263 h 988"/>
                <a:gd name="T64" fmla="*/ 424 w 1088"/>
                <a:gd name="T65" fmla="*/ 208 h 988"/>
                <a:gd name="T66" fmla="*/ 370 w 1088"/>
                <a:gd name="T67" fmla="*/ 122 h 988"/>
                <a:gd name="T68" fmla="*/ 313 w 1088"/>
                <a:gd name="T69" fmla="*/ 35 h 988"/>
                <a:gd name="T70" fmla="*/ 221 w 1088"/>
                <a:gd name="T71" fmla="*/ 21 h 988"/>
                <a:gd name="T72" fmla="*/ 118 w 1088"/>
                <a:gd name="T73" fmla="*/ 0 h 988"/>
                <a:gd name="T74" fmla="*/ 4 w 1088"/>
                <a:gd name="T75" fmla="*/ 49 h 988"/>
                <a:gd name="T76" fmla="*/ 0 w 1088"/>
                <a:gd name="T77" fmla="*/ 139 h 988"/>
                <a:gd name="T78" fmla="*/ 50 w 1088"/>
                <a:gd name="T79" fmla="*/ 173 h 988"/>
                <a:gd name="T80" fmla="*/ 110 w 1088"/>
                <a:gd name="T81" fmla="*/ 161 h 988"/>
                <a:gd name="T82" fmla="*/ 123 w 1088"/>
                <a:gd name="T83" fmla="*/ 223 h 988"/>
                <a:gd name="T84" fmla="*/ 197 w 1088"/>
                <a:gd name="T85" fmla="*/ 257 h 988"/>
                <a:gd name="T86" fmla="*/ 242 w 1088"/>
                <a:gd name="T87" fmla="*/ 238 h 988"/>
                <a:gd name="T88" fmla="*/ 370 w 1088"/>
                <a:gd name="T89" fmla="*/ 245 h 988"/>
                <a:gd name="T90" fmla="*/ 350 w 1088"/>
                <a:gd name="T91" fmla="*/ 417 h 988"/>
                <a:gd name="T92" fmla="*/ 332 w 1088"/>
                <a:gd name="T93" fmla="*/ 471 h 988"/>
                <a:gd name="T94" fmla="*/ 325 w 1088"/>
                <a:gd name="T95" fmla="*/ 582 h 988"/>
                <a:gd name="T96" fmla="*/ 295 w 1088"/>
                <a:gd name="T97" fmla="*/ 558 h 988"/>
                <a:gd name="T98" fmla="*/ 229 w 1088"/>
                <a:gd name="T99" fmla="*/ 659 h 988"/>
                <a:gd name="T100" fmla="*/ 202 w 1088"/>
                <a:gd name="T101" fmla="*/ 708 h 988"/>
                <a:gd name="T102" fmla="*/ 295 w 1088"/>
                <a:gd name="T103" fmla="*/ 742 h 988"/>
                <a:gd name="T104" fmla="*/ 295 w 1088"/>
                <a:gd name="T105" fmla="*/ 762 h 988"/>
                <a:gd name="T106" fmla="*/ 262 w 1088"/>
                <a:gd name="T107" fmla="*/ 804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0" name="Freeform 5">
              <a:extLst>
                <a:ext uri="{FF2B5EF4-FFF2-40B4-BE49-F238E27FC236}">
                  <a16:creationId xmlns:a16="http://schemas.microsoft.com/office/drawing/2014/main" id="{46EABAA7-7A7B-B346-89CD-6B3158504D6C}"/>
                </a:ext>
              </a:extLst>
            </p:cNvPr>
            <p:cNvSpPr>
              <a:spLocks/>
            </p:cNvSpPr>
            <p:nvPr/>
          </p:nvSpPr>
          <p:spPr bwMode="auto">
            <a:xfrm>
              <a:off x="3374423" y="1816199"/>
              <a:ext cx="2314575" cy="2038350"/>
            </a:xfrm>
            <a:custGeom>
              <a:avLst/>
              <a:gdLst>
                <a:gd name="T0" fmla="*/ 690 w 2117"/>
                <a:gd name="T1" fmla="*/ 1843 h 1903"/>
                <a:gd name="T2" fmla="*/ 782 w 2117"/>
                <a:gd name="T3" fmla="*/ 1683 h 1903"/>
                <a:gd name="T4" fmla="*/ 849 w 2117"/>
                <a:gd name="T5" fmla="*/ 1833 h 1903"/>
                <a:gd name="T6" fmla="*/ 932 w 2117"/>
                <a:gd name="T7" fmla="*/ 1866 h 1903"/>
                <a:gd name="T8" fmla="*/ 1039 w 2117"/>
                <a:gd name="T9" fmla="*/ 1706 h 1903"/>
                <a:gd name="T10" fmla="*/ 1151 w 2117"/>
                <a:gd name="T11" fmla="*/ 1652 h 1903"/>
                <a:gd name="T12" fmla="*/ 1279 w 2117"/>
                <a:gd name="T13" fmla="*/ 1550 h 1903"/>
                <a:gd name="T14" fmla="*/ 1356 w 2117"/>
                <a:gd name="T15" fmla="*/ 1448 h 1903"/>
                <a:gd name="T16" fmla="*/ 1430 w 2117"/>
                <a:gd name="T17" fmla="*/ 1334 h 1903"/>
                <a:gd name="T18" fmla="*/ 1505 w 2117"/>
                <a:gd name="T19" fmla="*/ 1339 h 1903"/>
                <a:gd name="T20" fmla="*/ 1591 w 2117"/>
                <a:gd name="T21" fmla="*/ 1312 h 1903"/>
                <a:gd name="T22" fmla="*/ 1700 w 2117"/>
                <a:gd name="T23" fmla="*/ 1303 h 1903"/>
                <a:gd name="T24" fmla="*/ 1803 w 2117"/>
                <a:gd name="T25" fmla="*/ 1342 h 1903"/>
                <a:gd name="T26" fmla="*/ 1859 w 2117"/>
                <a:gd name="T27" fmla="*/ 1300 h 1903"/>
                <a:gd name="T28" fmla="*/ 1967 w 2117"/>
                <a:gd name="T29" fmla="*/ 1198 h 1903"/>
                <a:gd name="T30" fmla="*/ 2060 w 2117"/>
                <a:gd name="T31" fmla="*/ 1146 h 1903"/>
                <a:gd name="T32" fmla="*/ 2085 w 2117"/>
                <a:gd name="T33" fmla="*/ 1060 h 1903"/>
                <a:gd name="T34" fmla="*/ 1971 w 2117"/>
                <a:gd name="T35" fmla="*/ 996 h 1903"/>
                <a:gd name="T36" fmla="*/ 1944 w 2117"/>
                <a:gd name="T37" fmla="*/ 870 h 1903"/>
                <a:gd name="T38" fmla="*/ 1979 w 2117"/>
                <a:gd name="T39" fmla="*/ 828 h 1903"/>
                <a:gd name="T40" fmla="*/ 1992 w 2117"/>
                <a:gd name="T41" fmla="*/ 729 h 1903"/>
                <a:gd name="T42" fmla="*/ 1992 w 2117"/>
                <a:gd name="T43" fmla="*/ 704 h 1903"/>
                <a:gd name="T44" fmla="*/ 2017 w 2117"/>
                <a:gd name="T45" fmla="*/ 518 h 1903"/>
                <a:gd name="T46" fmla="*/ 2058 w 2117"/>
                <a:gd name="T47" fmla="*/ 538 h 1903"/>
                <a:gd name="T48" fmla="*/ 2073 w 2117"/>
                <a:gd name="T49" fmla="*/ 297 h 1903"/>
                <a:gd name="T50" fmla="*/ 1939 w 2117"/>
                <a:gd name="T51" fmla="*/ 194 h 1903"/>
                <a:gd name="T52" fmla="*/ 1836 w 2117"/>
                <a:gd name="T53" fmla="*/ 132 h 1903"/>
                <a:gd name="T54" fmla="*/ 1734 w 2117"/>
                <a:gd name="T55" fmla="*/ 98 h 1903"/>
                <a:gd name="T56" fmla="*/ 1715 w 2117"/>
                <a:gd name="T57" fmla="*/ 0 h 1903"/>
                <a:gd name="T58" fmla="*/ 1674 w 2117"/>
                <a:gd name="T59" fmla="*/ 98 h 1903"/>
                <a:gd name="T60" fmla="*/ 1622 w 2117"/>
                <a:gd name="T61" fmla="*/ 358 h 1903"/>
                <a:gd name="T62" fmla="*/ 1485 w 2117"/>
                <a:gd name="T63" fmla="*/ 463 h 1903"/>
                <a:gd name="T64" fmla="*/ 1393 w 2117"/>
                <a:gd name="T65" fmla="*/ 646 h 1903"/>
                <a:gd name="T66" fmla="*/ 1537 w 2117"/>
                <a:gd name="T67" fmla="*/ 679 h 1903"/>
                <a:gd name="T68" fmla="*/ 1739 w 2117"/>
                <a:gd name="T69" fmla="*/ 746 h 1903"/>
                <a:gd name="T70" fmla="*/ 1596 w 2117"/>
                <a:gd name="T71" fmla="*/ 807 h 1903"/>
                <a:gd name="T72" fmla="*/ 1479 w 2117"/>
                <a:gd name="T73" fmla="*/ 884 h 1903"/>
                <a:gd name="T74" fmla="*/ 1326 w 2117"/>
                <a:gd name="T75" fmla="*/ 1023 h 1903"/>
                <a:gd name="T76" fmla="*/ 1143 w 2117"/>
                <a:gd name="T77" fmla="*/ 1051 h 1903"/>
                <a:gd name="T78" fmla="*/ 1104 w 2117"/>
                <a:gd name="T79" fmla="*/ 1226 h 1903"/>
                <a:gd name="T80" fmla="*/ 825 w 2117"/>
                <a:gd name="T81" fmla="*/ 1345 h 1903"/>
                <a:gd name="T82" fmla="*/ 583 w 2117"/>
                <a:gd name="T83" fmla="*/ 1420 h 1903"/>
                <a:gd name="T84" fmla="*/ 212 w 2117"/>
                <a:gd name="T85" fmla="*/ 1332 h 1903"/>
                <a:gd name="T86" fmla="*/ 12 w 2117"/>
                <a:gd name="T87" fmla="*/ 1398 h 1903"/>
                <a:gd name="T88" fmla="*/ 127 w 2117"/>
                <a:gd name="T89" fmla="*/ 1527 h 1903"/>
                <a:gd name="T90" fmla="*/ 240 w 2117"/>
                <a:gd name="T91" fmla="*/ 1576 h 1903"/>
                <a:gd name="T92" fmla="*/ 274 w 2117"/>
                <a:gd name="T93" fmla="*/ 1678 h 1903"/>
                <a:gd name="T94" fmla="*/ 394 w 2117"/>
                <a:gd name="T95" fmla="*/ 1744 h 1903"/>
                <a:gd name="T96" fmla="*/ 566 w 2117"/>
                <a:gd name="T97" fmla="*/ 1729 h 1903"/>
                <a:gd name="T98" fmla="*/ 510 w 2117"/>
                <a:gd name="T99" fmla="*/ 1819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1" name="Freeform 6">
              <a:extLst>
                <a:ext uri="{FF2B5EF4-FFF2-40B4-BE49-F238E27FC236}">
                  <a16:creationId xmlns:a16="http://schemas.microsoft.com/office/drawing/2014/main" id="{3457FB52-12DA-6342-A976-D7DE00A68A89}"/>
                </a:ext>
              </a:extLst>
            </p:cNvPr>
            <p:cNvSpPr>
              <a:spLocks/>
            </p:cNvSpPr>
            <p:nvPr/>
          </p:nvSpPr>
          <p:spPr bwMode="auto">
            <a:xfrm>
              <a:off x="1197960" y="2381349"/>
              <a:ext cx="2101850" cy="1558925"/>
            </a:xfrm>
            <a:custGeom>
              <a:avLst/>
              <a:gdLst>
                <a:gd name="T0" fmla="*/ 1318 w 1922"/>
                <a:gd name="T1" fmla="*/ 50 h 1456"/>
                <a:gd name="T2" fmla="*/ 1377 w 1922"/>
                <a:gd name="T3" fmla="*/ 123 h 1456"/>
                <a:gd name="T4" fmla="*/ 1460 w 1922"/>
                <a:gd name="T5" fmla="*/ 177 h 1456"/>
                <a:gd name="T6" fmla="*/ 1532 w 1922"/>
                <a:gd name="T7" fmla="*/ 319 h 1456"/>
                <a:gd name="T8" fmla="*/ 1492 w 1922"/>
                <a:gd name="T9" fmla="*/ 427 h 1456"/>
                <a:gd name="T10" fmla="*/ 1701 w 1922"/>
                <a:gd name="T11" fmla="*/ 521 h 1456"/>
                <a:gd name="T12" fmla="*/ 1846 w 1922"/>
                <a:gd name="T13" fmla="*/ 627 h 1456"/>
                <a:gd name="T14" fmla="*/ 1921 w 1922"/>
                <a:gd name="T15" fmla="*/ 788 h 1456"/>
                <a:gd name="T16" fmla="*/ 1867 w 1922"/>
                <a:gd name="T17" fmla="*/ 858 h 1456"/>
                <a:gd name="T18" fmla="*/ 1673 w 1922"/>
                <a:gd name="T19" fmla="*/ 965 h 1456"/>
                <a:gd name="T20" fmla="*/ 1645 w 1922"/>
                <a:gd name="T21" fmla="*/ 1133 h 1456"/>
                <a:gd name="T22" fmla="*/ 1370 w 1922"/>
                <a:gd name="T23" fmla="*/ 1215 h 1456"/>
                <a:gd name="T24" fmla="*/ 1419 w 1922"/>
                <a:gd name="T25" fmla="*/ 1367 h 1456"/>
                <a:gd name="T26" fmla="*/ 1389 w 1922"/>
                <a:gd name="T27" fmla="*/ 1416 h 1456"/>
                <a:gd name="T28" fmla="*/ 1349 w 1922"/>
                <a:gd name="T29" fmla="*/ 1455 h 1456"/>
                <a:gd name="T30" fmla="*/ 1240 w 1922"/>
                <a:gd name="T31" fmla="*/ 1427 h 1456"/>
                <a:gd name="T32" fmla="*/ 1053 w 1922"/>
                <a:gd name="T33" fmla="*/ 1401 h 1456"/>
                <a:gd name="T34" fmla="*/ 865 w 1922"/>
                <a:gd name="T35" fmla="*/ 1434 h 1456"/>
                <a:gd name="T36" fmla="*/ 719 w 1922"/>
                <a:gd name="T37" fmla="*/ 1411 h 1456"/>
                <a:gd name="T38" fmla="*/ 553 w 1922"/>
                <a:gd name="T39" fmla="*/ 1425 h 1456"/>
                <a:gd name="T40" fmla="*/ 459 w 1922"/>
                <a:gd name="T41" fmla="*/ 1379 h 1456"/>
                <a:gd name="T42" fmla="*/ 359 w 1922"/>
                <a:gd name="T43" fmla="*/ 1311 h 1456"/>
                <a:gd name="T44" fmla="*/ 146 w 1922"/>
                <a:gd name="T45" fmla="*/ 1272 h 1456"/>
                <a:gd name="T46" fmla="*/ 118 w 1922"/>
                <a:gd name="T47" fmla="*/ 1189 h 1456"/>
                <a:gd name="T48" fmla="*/ 74 w 1922"/>
                <a:gd name="T49" fmla="*/ 1131 h 1456"/>
                <a:gd name="T50" fmla="*/ 41 w 1922"/>
                <a:gd name="T51" fmla="*/ 1074 h 1456"/>
                <a:gd name="T52" fmla="*/ 71 w 1922"/>
                <a:gd name="T53" fmla="*/ 1007 h 1456"/>
                <a:gd name="T54" fmla="*/ 9 w 1922"/>
                <a:gd name="T55" fmla="*/ 926 h 1456"/>
                <a:gd name="T56" fmla="*/ 7 w 1922"/>
                <a:gd name="T57" fmla="*/ 840 h 1456"/>
                <a:gd name="T58" fmla="*/ 44 w 1922"/>
                <a:gd name="T59" fmla="*/ 783 h 1456"/>
                <a:gd name="T60" fmla="*/ 151 w 1922"/>
                <a:gd name="T61" fmla="*/ 746 h 1456"/>
                <a:gd name="T62" fmla="*/ 203 w 1922"/>
                <a:gd name="T63" fmla="*/ 750 h 1456"/>
                <a:gd name="T64" fmla="*/ 267 w 1922"/>
                <a:gd name="T65" fmla="*/ 780 h 1456"/>
                <a:gd name="T66" fmla="*/ 459 w 1922"/>
                <a:gd name="T67" fmla="*/ 713 h 1456"/>
                <a:gd name="T68" fmla="*/ 625 w 1922"/>
                <a:gd name="T69" fmla="*/ 606 h 1456"/>
                <a:gd name="T70" fmla="*/ 676 w 1922"/>
                <a:gd name="T71" fmla="*/ 560 h 1456"/>
                <a:gd name="T72" fmla="*/ 647 w 1922"/>
                <a:gd name="T73" fmla="*/ 380 h 1456"/>
                <a:gd name="T74" fmla="*/ 794 w 1922"/>
                <a:gd name="T75" fmla="*/ 349 h 1456"/>
                <a:gd name="T76" fmla="*/ 857 w 1922"/>
                <a:gd name="T77" fmla="*/ 380 h 1456"/>
                <a:gd name="T78" fmla="*/ 932 w 1922"/>
                <a:gd name="T79" fmla="*/ 183 h 1456"/>
                <a:gd name="T80" fmla="*/ 1048 w 1922"/>
                <a:gd name="T81" fmla="*/ 207 h 1456"/>
                <a:gd name="T82" fmla="*/ 1147 w 1922"/>
                <a:gd name="T83" fmla="*/ 92 h 1456"/>
                <a:gd name="T84" fmla="*/ 1238 w 1922"/>
                <a:gd name="T85" fmla="*/ 41 h 1456"/>
                <a:gd name="T86" fmla="*/ 1310 w 1922"/>
                <a:gd name="T87" fmla="*/ 13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cap="flat"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2" name="Freeform 7">
              <a:extLst>
                <a:ext uri="{FF2B5EF4-FFF2-40B4-BE49-F238E27FC236}">
                  <a16:creationId xmlns:a16="http://schemas.microsoft.com/office/drawing/2014/main" id="{F4807D92-BCEA-4247-B194-5FE5A07858BB}"/>
                </a:ext>
              </a:extLst>
            </p:cNvPr>
            <p:cNvSpPr>
              <a:spLocks/>
            </p:cNvSpPr>
            <p:nvPr/>
          </p:nvSpPr>
          <p:spPr bwMode="auto">
            <a:xfrm>
              <a:off x="5314348" y="2951261"/>
              <a:ext cx="596900" cy="568325"/>
            </a:xfrm>
            <a:custGeom>
              <a:avLst/>
              <a:gdLst>
                <a:gd name="T0" fmla="*/ 453 w 548"/>
                <a:gd name="T1" fmla="*/ 368 h 530"/>
                <a:gd name="T2" fmla="*/ 508 w 548"/>
                <a:gd name="T3" fmla="*/ 281 h 530"/>
                <a:gd name="T4" fmla="*/ 547 w 548"/>
                <a:gd name="T5" fmla="*/ 239 h 530"/>
                <a:gd name="T6" fmla="*/ 542 w 548"/>
                <a:gd name="T7" fmla="*/ 197 h 530"/>
                <a:gd name="T8" fmla="*/ 503 w 548"/>
                <a:gd name="T9" fmla="*/ 153 h 530"/>
                <a:gd name="T10" fmla="*/ 497 w 548"/>
                <a:gd name="T11" fmla="*/ 117 h 530"/>
                <a:gd name="T12" fmla="*/ 429 w 548"/>
                <a:gd name="T13" fmla="*/ 22 h 530"/>
                <a:gd name="T14" fmla="*/ 423 w 548"/>
                <a:gd name="T15" fmla="*/ 32 h 530"/>
                <a:gd name="T16" fmla="*/ 411 w 548"/>
                <a:gd name="T17" fmla="*/ 45 h 530"/>
                <a:gd name="T18" fmla="*/ 382 w 548"/>
                <a:gd name="T19" fmla="*/ 13 h 530"/>
                <a:gd name="T20" fmla="*/ 337 w 548"/>
                <a:gd name="T21" fmla="*/ 0 h 530"/>
                <a:gd name="T22" fmla="*/ 337 w 548"/>
                <a:gd name="T23" fmla="*/ 13 h 530"/>
                <a:gd name="T24" fmla="*/ 337 w 548"/>
                <a:gd name="T25" fmla="*/ 32 h 530"/>
                <a:gd name="T26" fmla="*/ 320 w 548"/>
                <a:gd name="T27" fmla="*/ 47 h 530"/>
                <a:gd name="T28" fmla="*/ 283 w 548"/>
                <a:gd name="T29" fmla="*/ 82 h 530"/>
                <a:gd name="T30" fmla="*/ 246 w 548"/>
                <a:gd name="T31" fmla="*/ 82 h 530"/>
                <a:gd name="T32" fmla="*/ 232 w 548"/>
                <a:gd name="T33" fmla="*/ 107 h 530"/>
                <a:gd name="T34" fmla="*/ 218 w 548"/>
                <a:gd name="T35" fmla="*/ 107 h 530"/>
                <a:gd name="T36" fmla="*/ 191 w 548"/>
                <a:gd name="T37" fmla="*/ 134 h 530"/>
                <a:gd name="T38" fmla="*/ 175 w 548"/>
                <a:gd name="T39" fmla="*/ 134 h 530"/>
                <a:gd name="T40" fmla="*/ 144 w 548"/>
                <a:gd name="T41" fmla="*/ 166 h 530"/>
                <a:gd name="T42" fmla="*/ 125 w 548"/>
                <a:gd name="T43" fmla="*/ 171 h 530"/>
                <a:gd name="T44" fmla="*/ 82 w 548"/>
                <a:gd name="T45" fmla="*/ 235 h 530"/>
                <a:gd name="T46" fmla="*/ 55 w 548"/>
                <a:gd name="T47" fmla="*/ 196 h 530"/>
                <a:gd name="T48" fmla="*/ 26 w 548"/>
                <a:gd name="T49" fmla="*/ 176 h 530"/>
                <a:gd name="T50" fmla="*/ 12 w 548"/>
                <a:gd name="T51" fmla="*/ 190 h 530"/>
                <a:gd name="T52" fmla="*/ 28 w 548"/>
                <a:gd name="T53" fmla="*/ 277 h 530"/>
                <a:gd name="T54" fmla="*/ 14 w 548"/>
                <a:gd name="T55" fmla="*/ 307 h 530"/>
                <a:gd name="T56" fmla="*/ 0 w 548"/>
                <a:gd name="T57" fmla="*/ 350 h 530"/>
                <a:gd name="T58" fmla="*/ 42 w 548"/>
                <a:gd name="T59" fmla="*/ 377 h 530"/>
                <a:gd name="T60" fmla="*/ 62 w 548"/>
                <a:gd name="T61" fmla="*/ 380 h 530"/>
                <a:gd name="T62" fmla="*/ 92 w 548"/>
                <a:gd name="T63" fmla="*/ 421 h 530"/>
                <a:gd name="T64" fmla="*/ 115 w 548"/>
                <a:gd name="T65" fmla="*/ 409 h 530"/>
                <a:gd name="T66" fmla="*/ 149 w 548"/>
                <a:gd name="T67" fmla="*/ 368 h 530"/>
                <a:gd name="T68" fmla="*/ 182 w 548"/>
                <a:gd name="T69" fmla="*/ 308 h 530"/>
                <a:gd name="T70" fmla="*/ 240 w 548"/>
                <a:gd name="T71" fmla="*/ 296 h 530"/>
                <a:gd name="T72" fmla="*/ 276 w 548"/>
                <a:gd name="T73" fmla="*/ 332 h 530"/>
                <a:gd name="T74" fmla="*/ 251 w 548"/>
                <a:gd name="T75" fmla="*/ 392 h 530"/>
                <a:gd name="T76" fmla="*/ 218 w 548"/>
                <a:gd name="T77" fmla="*/ 445 h 530"/>
                <a:gd name="T78" fmla="*/ 246 w 548"/>
                <a:gd name="T79" fmla="*/ 467 h 530"/>
                <a:gd name="T80" fmla="*/ 246 w 548"/>
                <a:gd name="T81" fmla="*/ 494 h 530"/>
                <a:gd name="T82" fmla="*/ 223 w 548"/>
                <a:gd name="T83" fmla="*/ 518 h 530"/>
                <a:gd name="T84" fmla="*/ 228 w 548"/>
                <a:gd name="T85" fmla="*/ 529 h 530"/>
                <a:gd name="T86" fmla="*/ 269 w 548"/>
                <a:gd name="T87" fmla="*/ 507 h 530"/>
                <a:gd name="T88" fmla="*/ 330 w 548"/>
                <a:gd name="T89" fmla="*/ 425 h 530"/>
                <a:gd name="T90" fmla="*/ 423 w 548"/>
                <a:gd name="T91" fmla="*/ 374 h 530"/>
                <a:gd name="T92" fmla="*/ 453 w 548"/>
                <a:gd name="T93" fmla="*/ 3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3" name="Freeform 8">
              <a:extLst>
                <a:ext uri="{FF2B5EF4-FFF2-40B4-BE49-F238E27FC236}">
                  <a16:creationId xmlns:a16="http://schemas.microsoft.com/office/drawing/2014/main" id="{975D54CE-4E0D-1A42-B8FE-EEAA9CC7F777}"/>
                </a:ext>
              </a:extLst>
            </p:cNvPr>
            <p:cNvSpPr>
              <a:spLocks/>
            </p:cNvSpPr>
            <p:nvPr/>
          </p:nvSpPr>
          <p:spPr bwMode="auto">
            <a:xfrm>
              <a:off x="5458810" y="2630586"/>
              <a:ext cx="869950" cy="579438"/>
            </a:xfrm>
            <a:custGeom>
              <a:avLst/>
              <a:gdLst>
                <a:gd name="T0" fmla="*/ 768 w 793"/>
                <a:gd name="T1" fmla="*/ 148 h 540"/>
                <a:gd name="T2" fmla="*/ 705 w 793"/>
                <a:gd name="T3" fmla="*/ 136 h 540"/>
                <a:gd name="T4" fmla="*/ 681 w 793"/>
                <a:gd name="T5" fmla="*/ 133 h 540"/>
                <a:gd name="T6" fmla="*/ 625 w 793"/>
                <a:gd name="T7" fmla="*/ 163 h 540"/>
                <a:gd name="T8" fmla="*/ 600 w 793"/>
                <a:gd name="T9" fmla="*/ 178 h 540"/>
                <a:gd name="T10" fmla="*/ 554 w 793"/>
                <a:gd name="T11" fmla="*/ 144 h 540"/>
                <a:gd name="T12" fmla="*/ 511 w 793"/>
                <a:gd name="T13" fmla="*/ 108 h 540"/>
                <a:gd name="T14" fmla="*/ 504 w 793"/>
                <a:gd name="T15" fmla="*/ 156 h 540"/>
                <a:gd name="T16" fmla="*/ 460 w 793"/>
                <a:gd name="T17" fmla="*/ 108 h 540"/>
                <a:gd name="T18" fmla="*/ 423 w 793"/>
                <a:gd name="T19" fmla="*/ 70 h 540"/>
                <a:gd name="T20" fmla="*/ 342 w 793"/>
                <a:gd name="T21" fmla="*/ 70 h 540"/>
                <a:gd name="T22" fmla="*/ 301 w 793"/>
                <a:gd name="T23" fmla="*/ 39 h 540"/>
                <a:gd name="T24" fmla="*/ 241 w 793"/>
                <a:gd name="T25" fmla="*/ 61 h 540"/>
                <a:gd name="T26" fmla="*/ 180 w 793"/>
                <a:gd name="T27" fmla="*/ 45 h 540"/>
                <a:gd name="T28" fmla="*/ 98 w 793"/>
                <a:gd name="T29" fmla="*/ 9 h 540"/>
                <a:gd name="T30" fmla="*/ 73 w 793"/>
                <a:gd name="T31" fmla="*/ 66 h 540"/>
                <a:gd name="T32" fmla="*/ 0 w 793"/>
                <a:gd name="T33" fmla="*/ 70 h 540"/>
                <a:gd name="T34" fmla="*/ 39 w 793"/>
                <a:gd name="T35" fmla="*/ 108 h 540"/>
                <a:gd name="T36" fmla="*/ 44 w 793"/>
                <a:gd name="T37" fmla="*/ 176 h 540"/>
                <a:gd name="T38" fmla="*/ 66 w 793"/>
                <a:gd name="T39" fmla="*/ 231 h 540"/>
                <a:gd name="T40" fmla="*/ 130 w 793"/>
                <a:gd name="T41" fmla="*/ 195 h 540"/>
                <a:gd name="T42" fmla="*/ 180 w 793"/>
                <a:gd name="T43" fmla="*/ 296 h 540"/>
                <a:gd name="T44" fmla="*/ 208 w 793"/>
                <a:gd name="T45" fmla="*/ 298 h 540"/>
                <a:gd name="T46" fmla="*/ 283 w 793"/>
                <a:gd name="T47" fmla="*/ 344 h 540"/>
                <a:gd name="T48" fmla="*/ 301 w 793"/>
                <a:gd name="T49" fmla="*/ 320 h 540"/>
                <a:gd name="T50" fmla="*/ 375 w 793"/>
                <a:gd name="T51" fmla="*/ 452 h 540"/>
                <a:gd name="T52" fmla="*/ 418 w 793"/>
                <a:gd name="T53" fmla="*/ 539 h 540"/>
                <a:gd name="T54" fmla="*/ 483 w 793"/>
                <a:gd name="T55" fmla="*/ 426 h 540"/>
                <a:gd name="T56" fmla="*/ 534 w 793"/>
                <a:gd name="T57" fmla="*/ 440 h 540"/>
                <a:gd name="T58" fmla="*/ 609 w 793"/>
                <a:gd name="T59" fmla="*/ 415 h 540"/>
                <a:gd name="T60" fmla="*/ 591 w 793"/>
                <a:gd name="T61" fmla="*/ 364 h 540"/>
                <a:gd name="T62" fmla="*/ 664 w 793"/>
                <a:gd name="T63" fmla="*/ 307 h 540"/>
                <a:gd name="T64" fmla="*/ 694 w 793"/>
                <a:gd name="T65" fmla="*/ 252 h 540"/>
                <a:gd name="T66" fmla="*/ 716 w 793"/>
                <a:gd name="T67" fmla="*/ 220 h 540"/>
                <a:gd name="T68" fmla="*/ 745 w 793"/>
                <a:gd name="T69" fmla="*/ 246 h 540"/>
                <a:gd name="T70" fmla="*/ 792 w 793"/>
                <a:gd name="T71" fmla="*/ 16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4" name="Freeform 9">
              <a:extLst>
                <a:ext uri="{FF2B5EF4-FFF2-40B4-BE49-F238E27FC236}">
                  <a16:creationId xmlns:a16="http://schemas.microsoft.com/office/drawing/2014/main" id="{E0D7D955-8C6A-D14D-8022-DC128C197E49}"/>
                </a:ext>
              </a:extLst>
            </p:cNvPr>
            <p:cNvSpPr>
              <a:spLocks/>
            </p:cNvSpPr>
            <p:nvPr/>
          </p:nvSpPr>
          <p:spPr bwMode="auto">
            <a:xfrm>
              <a:off x="3299810" y="4803874"/>
              <a:ext cx="947738" cy="962025"/>
            </a:xfrm>
            <a:custGeom>
              <a:avLst/>
              <a:gdLst>
                <a:gd name="T0" fmla="*/ 756 w 867"/>
                <a:gd name="T1" fmla="*/ 139 h 900"/>
                <a:gd name="T2" fmla="*/ 695 w 867"/>
                <a:gd name="T3" fmla="*/ 156 h 900"/>
                <a:gd name="T4" fmla="*/ 671 w 867"/>
                <a:gd name="T5" fmla="*/ 110 h 900"/>
                <a:gd name="T6" fmla="*/ 658 w 867"/>
                <a:gd name="T7" fmla="*/ 78 h 900"/>
                <a:gd name="T8" fmla="*/ 616 w 867"/>
                <a:gd name="T9" fmla="*/ 80 h 900"/>
                <a:gd name="T10" fmla="*/ 591 w 867"/>
                <a:gd name="T11" fmla="*/ 117 h 900"/>
                <a:gd name="T12" fmla="*/ 591 w 867"/>
                <a:gd name="T13" fmla="*/ 157 h 900"/>
                <a:gd name="T14" fmla="*/ 540 w 867"/>
                <a:gd name="T15" fmla="*/ 313 h 900"/>
                <a:gd name="T16" fmla="*/ 497 w 867"/>
                <a:gd name="T17" fmla="*/ 322 h 900"/>
                <a:gd name="T18" fmla="*/ 416 w 867"/>
                <a:gd name="T19" fmla="*/ 345 h 900"/>
                <a:gd name="T20" fmla="*/ 296 w 867"/>
                <a:gd name="T21" fmla="*/ 156 h 900"/>
                <a:gd name="T22" fmla="*/ 255 w 867"/>
                <a:gd name="T23" fmla="*/ 124 h 900"/>
                <a:gd name="T24" fmla="*/ 245 w 867"/>
                <a:gd name="T25" fmla="*/ 80 h 900"/>
                <a:gd name="T26" fmla="*/ 188 w 867"/>
                <a:gd name="T27" fmla="*/ 110 h 900"/>
                <a:gd name="T28" fmla="*/ 163 w 867"/>
                <a:gd name="T29" fmla="*/ 0 h 900"/>
                <a:gd name="T30" fmla="*/ 121 w 867"/>
                <a:gd name="T31" fmla="*/ 44 h 900"/>
                <a:gd name="T32" fmla="*/ 116 w 867"/>
                <a:gd name="T33" fmla="*/ 112 h 900"/>
                <a:gd name="T34" fmla="*/ 88 w 867"/>
                <a:gd name="T35" fmla="*/ 100 h 900"/>
                <a:gd name="T36" fmla="*/ 88 w 867"/>
                <a:gd name="T37" fmla="*/ 182 h 900"/>
                <a:gd name="T38" fmla="*/ 121 w 867"/>
                <a:gd name="T39" fmla="*/ 192 h 900"/>
                <a:gd name="T40" fmla="*/ 117 w 867"/>
                <a:gd name="T41" fmla="*/ 367 h 900"/>
                <a:gd name="T42" fmla="*/ 20 w 867"/>
                <a:gd name="T43" fmla="*/ 482 h 900"/>
                <a:gd name="T44" fmla="*/ 0 w 867"/>
                <a:gd name="T45" fmla="*/ 514 h 900"/>
                <a:gd name="T46" fmla="*/ 2 w 867"/>
                <a:gd name="T47" fmla="*/ 583 h 900"/>
                <a:gd name="T48" fmla="*/ 57 w 867"/>
                <a:gd name="T49" fmla="*/ 572 h 900"/>
                <a:gd name="T50" fmla="*/ 116 w 867"/>
                <a:gd name="T51" fmla="*/ 597 h 900"/>
                <a:gd name="T52" fmla="*/ 133 w 867"/>
                <a:gd name="T53" fmla="*/ 660 h 900"/>
                <a:gd name="T54" fmla="*/ 179 w 867"/>
                <a:gd name="T55" fmla="*/ 672 h 900"/>
                <a:gd name="T56" fmla="*/ 177 w 867"/>
                <a:gd name="T57" fmla="*/ 709 h 900"/>
                <a:gd name="T58" fmla="*/ 160 w 867"/>
                <a:gd name="T59" fmla="*/ 775 h 900"/>
                <a:gd name="T60" fmla="*/ 195 w 867"/>
                <a:gd name="T61" fmla="*/ 790 h 900"/>
                <a:gd name="T62" fmla="*/ 230 w 867"/>
                <a:gd name="T63" fmla="*/ 820 h 900"/>
                <a:gd name="T64" fmla="*/ 297 w 867"/>
                <a:gd name="T65" fmla="*/ 861 h 900"/>
                <a:gd name="T66" fmla="*/ 361 w 867"/>
                <a:gd name="T67" fmla="*/ 841 h 900"/>
                <a:gd name="T68" fmla="*/ 368 w 867"/>
                <a:gd name="T69" fmla="*/ 882 h 900"/>
                <a:gd name="T70" fmla="*/ 409 w 867"/>
                <a:gd name="T71" fmla="*/ 891 h 900"/>
                <a:gd name="T72" fmla="*/ 428 w 867"/>
                <a:gd name="T73" fmla="*/ 886 h 900"/>
                <a:gd name="T74" fmla="*/ 410 w 867"/>
                <a:gd name="T75" fmla="*/ 775 h 900"/>
                <a:gd name="T76" fmla="*/ 465 w 867"/>
                <a:gd name="T77" fmla="*/ 756 h 900"/>
                <a:gd name="T78" fmla="*/ 497 w 867"/>
                <a:gd name="T79" fmla="*/ 728 h 900"/>
                <a:gd name="T80" fmla="*/ 578 w 867"/>
                <a:gd name="T81" fmla="*/ 726 h 900"/>
                <a:gd name="T82" fmla="*/ 616 w 867"/>
                <a:gd name="T83" fmla="*/ 721 h 900"/>
                <a:gd name="T84" fmla="*/ 647 w 867"/>
                <a:gd name="T85" fmla="*/ 745 h 900"/>
                <a:gd name="T86" fmla="*/ 676 w 867"/>
                <a:gd name="T87" fmla="*/ 714 h 900"/>
                <a:gd name="T88" fmla="*/ 713 w 867"/>
                <a:gd name="T89" fmla="*/ 716 h 900"/>
                <a:gd name="T90" fmla="*/ 762 w 867"/>
                <a:gd name="T91" fmla="*/ 660 h 900"/>
                <a:gd name="T92" fmla="*/ 809 w 867"/>
                <a:gd name="T93" fmla="*/ 672 h 900"/>
                <a:gd name="T94" fmla="*/ 846 w 867"/>
                <a:gd name="T95" fmla="*/ 636 h 900"/>
                <a:gd name="T96" fmla="*/ 866 w 867"/>
                <a:gd name="T97" fmla="*/ 595 h 900"/>
                <a:gd name="T98" fmla="*/ 771 w 867"/>
                <a:gd name="T99" fmla="*/ 561 h 900"/>
                <a:gd name="T100" fmla="*/ 734 w 867"/>
                <a:gd name="T101" fmla="*/ 538 h 900"/>
                <a:gd name="T102" fmla="*/ 694 w 867"/>
                <a:gd name="T103" fmla="*/ 512 h 900"/>
                <a:gd name="T104" fmla="*/ 706 w 867"/>
                <a:gd name="T105" fmla="*/ 438 h 900"/>
                <a:gd name="T106" fmla="*/ 695 w 867"/>
                <a:gd name="T107" fmla="*/ 302 h 900"/>
                <a:gd name="T108" fmla="*/ 628 w 867"/>
                <a:gd name="T109" fmla="*/ 306 h 900"/>
                <a:gd name="T110" fmla="*/ 616 w 867"/>
                <a:gd name="T111" fmla="*/ 258 h 900"/>
                <a:gd name="T112" fmla="*/ 630 w 867"/>
                <a:gd name="T113" fmla="*/ 210 h 900"/>
                <a:gd name="T114" fmla="*/ 671 w 867"/>
                <a:gd name="T115" fmla="*/ 207 h 900"/>
                <a:gd name="T116" fmla="*/ 752 w 867"/>
                <a:gd name="T117" fmla="*/ 207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5" name="Freeform 10">
              <a:extLst>
                <a:ext uri="{FF2B5EF4-FFF2-40B4-BE49-F238E27FC236}">
                  <a16:creationId xmlns:a16="http://schemas.microsoft.com/office/drawing/2014/main" id="{EA7A5D75-4B94-064E-AA9C-029DF610560E}"/>
                </a:ext>
              </a:extLst>
            </p:cNvPr>
            <p:cNvSpPr>
              <a:spLocks/>
            </p:cNvSpPr>
            <p:nvPr/>
          </p:nvSpPr>
          <p:spPr bwMode="auto">
            <a:xfrm>
              <a:off x="5031773" y="4603849"/>
              <a:ext cx="493712" cy="673100"/>
            </a:xfrm>
            <a:custGeom>
              <a:avLst/>
              <a:gdLst>
                <a:gd name="T0" fmla="*/ 9 w 449"/>
                <a:gd name="T1" fmla="*/ 138 h 630"/>
                <a:gd name="T2" fmla="*/ 38 w 449"/>
                <a:gd name="T3" fmla="*/ 194 h 630"/>
                <a:gd name="T4" fmla="*/ 40 w 449"/>
                <a:gd name="T5" fmla="*/ 223 h 630"/>
                <a:gd name="T6" fmla="*/ 27 w 449"/>
                <a:gd name="T7" fmla="*/ 253 h 630"/>
                <a:gd name="T8" fmla="*/ 4 w 449"/>
                <a:gd name="T9" fmla="*/ 270 h 630"/>
                <a:gd name="T10" fmla="*/ 0 w 449"/>
                <a:gd name="T11" fmla="*/ 322 h 630"/>
                <a:gd name="T12" fmla="*/ 7 w 449"/>
                <a:gd name="T13" fmla="*/ 331 h 630"/>
                <a:gd name="T14" fmla="*/ 19 w 449"/>
                <a:gd name="T15" fmla="*/ 326 h 630"/>
                <a:gd name="T16" fmla="*/ 27 w 449"/>
                <a:gd name="T17" fmla="*/ 331 h 630"/>
                <a:gd name="T18" fmla="*/ 27 w 449"/>
                <a:gd name="T19" fmla="*/ 366 h 630"/>
                <a:gd name="T20" fmla="*/ 40 w 449"/>
                <a:gd name="T21" fmla="*/ 405 h 630"/>
                <a:gd name="T22" fmla="*/ 58 w 449"/>
                <a:gd name="T23" fmla="*/ 412 h 630"/>
                <a:gd name="T24" fmla="*/ 61 w 449"/>
                <a:gd name="T25" fmla="*/ 471 h 630"/>
                <a:gd name="T26" fmla="*/ 50 w 449"/>
                <a:gd name="T27" fmla="*/ 510 h 630"/>
                <a:gd name="T28" fmla="*/ 61 w 449"/>
                <a:gd name="T29" fmla="*/ 528 h 630"/>
                <a:gd name="T30" fmla="*/ 81 w 449"/>
                <a:gd name="T31" fmla="*/ 547 h 630"/>
                <a:gd name="T32" fmla="*/ 126 w 449"/>
                <a:gd name="T33" fmla="*/ 535 h 630"/>
                <a:gd name="T34" fmla="*/ 136 w 449"/>
                <a:gd name="T35" fmla="*/ 553 h 630"/>
                <a:gd name="T36" fmla="*/ 120 w 449"/>
                <a:gd name="T37" fmla="*/ 572 h 630"/>
                <a:gd name="T38" fmla="*/ 97 w 449"/>
                <a:gd name="T39" fmla="*/ 608 h 630"/>
                <a:gd name="T40" fmla="*/ 97 w 449"/>
                <a:gd name="T41" fmla="*/ 618 h 630"/>
                <a:gd name="T42" fmla="*/ 112 w 449"/>
                <a:gd name="T43" fmla="*/ 629 h 630"/>
                <a:gd name="T44" fmla="*/ 209 w 449"/>
                <a:gd name="T45" fmla="*/ 588 h 630"/>
                <a:gd name="T46" fmla="*/ 244 w 449"/>
                <a:gd name="T47" fmla="*/ 608 h 630"/>
                <a:gd name="T48" fmla="*/ 253 w 449"/>
                <a:gd name="T49" fmla="*/ 598 h 630"/>
                <a:gd name="T50" fmla="*/ 244 w 449"/>
                <a:gd name="T51" fmla="*/ 576 h 630"/>
                <a:gd name="T52" fmla="*/ 246 w 449"/>
                <a:gd name="T53" fmla="*/ 562 h 630"/>
                <a:gd name="T54" fmla="*/ 261 w 449"/>
                <a:gd name="T55" fmla="*/ 472 h 630"/>
                <a:gd name="T56" fmla="*/ 275 w 449"/>
                <a:gd name="T57" fmla="*/ 452 h 630"/>
                <a:gd name="T58" fmla="*/ 282 w 449"/>
                <a:gd name="T59" fmla="*/ 427 h 630"/>
                <a:gd name="T60" fmla="*/ 299 w 449"/>
                <a:gd name="T61" fmla="*/ 390 h 630"/>
                <a:gd name="T62" fmla="*/ 289 w 449"/>
                <a:gd name="T63" fmla="*/ 375 h 630"/>
                <a:gd name="T64" fmla="*/ 292 w 449"/>
                <a:gd name="T65" fmla="*/ 344 h 630"/>
                <a:gd name="T66" fmla="*/ 334 w 449"/>
                <a:gd name="T67" fmla="*/ 296 h 630"/>
                <a:gd name="T68" fmla="*/ 333 w 449"/>
                <a:gd name="T69" fmla="*/ 264 h 630"/>
                <a:gd name="T70" fmla="*/ 358 w 449"/>
                <a:gd name="T71" fmla="*/ 218 h 630"/>
                <a:gd name="T72" fmla="*/ 385 w 449"/>
                <a:gd name="T73" fmla="*/ 226 h 630"/>
                <a:gd name="T74" fmla="*/ 438 w 449"/>
                <a:gd name="T75" fmla="*/ 186 h 630"/>
                <a:gd name="T76" fmla="*/ 448 w 449"/>
                <a:gd name="T77" fmla="*/ 166 h 630"/>
                <a:gd name="T78" fmla="*/ 414 w 449"/>
                <a:gd name="T79" fmla="*/ 103 h 630"/>
                <a:gd name="T80" fmla="*/ 392 w 449"/>
                <a:gd name="T81" fmla="*/ 70 h 630"/>
                <a:gd name="T82" fmla="*/ 408 w 449"/>
                <a:gd name="T83" fmla="*/ 56 h 630"/>
                <a:gd name="T84" fmla="*/ 388 w 449"/>
                <a:gd name="T85" fmla="*/ 37 h 630"/>
                <a:gd name="T86" fmla="*/ 336 w 449"/>
                <a:gd name="T87" fmla="*/ 37 h 630"/>
                <a:gd name="T88" fmla="*/ 315 w 449"/>
                <a:gd name="T89" fmla="*/ 12 h 630"/>
                <a:gd name="T90" fmla="*/ 273 w 449"/>
                <a:gd name="T91" fmla="*/ 54 h 630"/>
                <a:gd name="T92" fmla="*/ 258 w 449"/>
                <a:gd name="T93" fmla="*/ 46 h 630"/>
                <a:gd name="T94" fmla="*/ 275 w 449"/>
                <a:gd name="T95" fmla="*/ 14 h 630"/>
                <a:gd name="T96" fmla="*/ 273 w 449"/>
                <a:gd name="T97" fmla="*/ 4 h 630"/>
                <a:gd name="T98" fmla="*/ 258 w 449"/>
                <a:gd name="T99" fmla="*/ 0 h 630"/>
                <a:gd name="T100" fmla="*/ 209 w 449"/>
                <a:gd name="T101" fmla="*/ 27 h 630"/>
                <a:gd name="T102" fmla="*/ 171 w 449"/>
                <a:gd name="T103" fmla="*/ 39 h 630"/>
                <a:gd name="T104" fmla="*/ 138 w 449"/>
                <a:gd name="T105" fmla="*/ 37 h 630"/>
                <a:gd name="T106" fmla="*/ 70 w 449"/>
                <a:gd name="T107" fmla="*/ 100 h 630"/>
                <a:gd name="T108" fmla="*/ 34 w 449"/>
                <a:gd name="T109" fmla="*/ 112 h 630"/>
                <a:gd name="T110" fmla="*/ 9 w 449"/>
                <a:gd name="T111" fmla="*/ 13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6" name="Freeform 11">
              <a:extLst>
                <a:ext uri="{FF2B5EF4-FFF2-40B4-BE49-F238E27FC236}">
                  <a16:creationId xmlns:a16="http://schemas.microsoft.com/office/drawing/2014/main" id="{45A0191D-DAB1-1C4F-B84E-3A68CF970511}"/>
                </a:ext>
              </a:extLst>
            </p:cNvPr>
            <p:cNvSpPr>
              <a:spLocks/>
            </p:cNvSpPr>
            <p:nvPr/>
          </p:nvSpPr>
          <p:spPr bwMode="auto">
            <a:xfrm>
              <a:off x="3960210" y="4800699"/>
              <a:ext cx="657225" cy="541337"/>
            </a:xfrm>
            <a:custGeom>
              <a:avLst/>
              <a:gdLst>
                <a:gd name="T0" fmla="*/ 163 w 600"/>
                <a:gd name="T1" fmla="*/ 169 h 506"/>
                <a:gd name="T2" fmla="*/ 152 w 600"/>
                <a:gd name="T3" fmla="*/ 210 h 506"/>
                <a:gd name="T4" fmla="*/ 126 w 600"/>
                <a:gd name="T5" fmla="*/ 217 h 506"/>
                <a:gd name="T6" fmla="*/ 70 w 600"/>
                <a:gd name="T7" fmla="*/ 210 h 506"/>
                <a:gd name="T8" fmla="*/ 57 w 600"/>
                <a:gd name="T9" fmla="*/ 222 h 506"/>
                <a:gd name="T10" fmla="*/ 28 w 600"/>
                <a:gd name="T11" fmla="*/ 212 h 506"/>
                <a:gd name="T12" fmla="*/ 0 w 600"/>
                <a:gd name="T13" fmla="*/ 249 h 506"/>
                <a:gd name="T14" fmla="*/ 13 w 600"/>
                <a:gd name="T15" fmla="*/ 261 h 506"/>
                <a:gd name="T16" fmla="*/ 13 w 600"/>
                <a:gd name="T17" fmla="*/ 286 h 506"/>
                <a:gd name="T18" fmla="*/ 26 w 600"/>
                <a:gd name="T19" fmla="*/ 308 h 506"/>
                <a:gd name="T20" fmla="*/ 80 w 600"/>
                <a:gd name="T21" fmla="*/ 291 h 506"/>
                <a:gd name="T22" fmla="*/ 95 w 600"/>
                <a:gd name="T23" fmla="*/ 304 h 506"/>
                <a:gd name="T24" fmla="*/ 70 w 600"/>
                <a:gd name="T25" fmla="*/ 407 h 506"/>
                <a:gd name="T26" fmla="*/ 106 w 600"/>
                <a:gd name="T27" fmla="*/ 439 h 506"/>
                <a:gd name="T28" fmla="*/ 94 w 600"/>
                <a:gd name="T29" fmla="*/ 496 h 506"/>
                <a:gd name="T30" fmla="*/ 130 w 600"/>
                <a:gd name="T31" fmla="*/ 500 h 506"/>
                <a:gd name="T32" fmla="*/ 163 w 600"/>
                <a:gd name="T33" fmla="*/ 467 h 506"/>
                <a:gd name="T34" fmla="*/ 177 w 600"/>
                <a:gd name="T35" fmla="*/ 476 h 506"/>
                <a:gd name="T36" fmla="*/ 246 w 600"/>
                <a:gd name="T37" fmla="*/ 505 h 506"/>
                <a:gd name="T38" fmla="*/ 257 w 600"/>
                <a:gd name="T39" fmla="*/ 496 h 506"/>
                <a:gd name="T40" fmla="*/ 260 w 600"/>
                <a:gd name="T41" fmla="*/ 476 h 506"/>
                <a:gd name="T42" fmla="*/ 274 w 600"/>
                <a:gd name="T43" fmla="*/ 463 h 506"/>
                <a:gd name="T44" fmla="*/ 372 w 600"/>
                <a:gd name="T45" fmla="*/ 402 h 506"/>
                <a:gd name="T46" fmla="*/ 386 w 600"/>
                <a:gd name="T47" fmla="*/ 422 h 506"/>
                <a:gd name="T48" fmla="*/ 448 w 600"/>
                <a:gd name="T49" fmla="*/ 439 h 506"/>
                <a:gd name="T50" fmla="*/ 478 w 600"/>
                <a:gd name="T51" fmla="*/ 397 h 506"/>
                <a:gd name="T52" fmla="*/ 493 w 600"/>
                <a:gd name="T53" fmla="*/ 407 h 506"/>
                <a:gd name="T54" fmla="*/ 517 w 600"/>
                <a:gd name="T55" fmla="*/ 407 h 506"/>
                <a:gd name="T56" fmla="*/ 517 w 600"/>
                <a:gd name="T57" fmla="*/ 395 h 506"/>
                <a:gd name="T58" fmla="*/ 548 w 600"/>
                <a:gd name="T59" fmla="*/ 385 h 506"/>
                <a:gd name="T60" fmla="*/ 548 w 600"/>
                <a:gd name="T61" fmla="*/ 377 h 506"/>
                <a:gd name="T62" fmla="*/ 559 w 600"/>
                <a:gd name="T63" fmla="*/ 364 h 506"/>
                <a:gd name="T64" fmla="*/ 566 w 600"/>
                <a:gd name="T65" fmla="*/ 366 h 506"/>
                <a:gd name="T66" fmla="*/ 599 w 600"/>
                <a:gd name="T67" fmla="*/ 337 h 506"/>
                <a:gd name="T68" fmla="*/ 571 w 600"/>
                <a:gd name="T69" fmla="*/ 293 h 506"/>
                <a:gd name="T70" fmla="*/ 585 w 600"/>
                <a:gd name="T71" fmla="*/ 232 h 506"/>
                <a:gd name="T72" fmla="*/ 570 w 600"/>
                <a:gd name="T73" fmla="*/ 212 h 506"/>
                <a:gd name="T74" fmla="*/ 524 w 600"/>
                <a:gd name="T75" fmla="*/ 224 h 506"/>
                <a:gd name="T76" fmla="*/ 519 w 600"/>
                <a:gd name="T77" fmla="*/ 217 h 506"/>
                <a:gd name="T78" fmla="*/ 570 w 600"/>
                <a:gd name="T79" fmla="*/ 164 h 506"/>
                <a:gd name="T80" fmla="*/ 548 w 600"/>
                <a:gd name="T81" fmla="*/ 78 h 506"/>
                <a:gd name="T82" fmla="*/ 514 w 600"/>
                <a:gd name="T83" fmla="*/ 103 h 506"/>
                <a:gd name="T84" fmla="*/ 483 w 600"/>
                <a:gd name="T85" fmla="*/ 74 h 506"/>
                <a:gd name="T86" fmla="*/ 456 w 600"/>
                <a:gd name="T87" fmla="*/ 38 h 506"/>
                <a:gd name="T88" fmla="*/ 452 w 600"/>
                <a:gd name="T89" fmla="*/ 15 h 506"/>
                <a:gd name="T90" fmla="*/ 436 w 600"/>
                <a:gd name="T91" fmla="*/ 10 h 506"/>
                <a:gd name="T92" fmla="*/ 410 w 600"/>
                <a:gd name="T93" fmla="*/ 17 h 506"/>
                <a:gd name="T94" fmla="*/ 372 w 600"/>
                <a:gd name="T95" fmla="*/ 0 h 506"/>
                <a:gd name="T96" fmla="*/ 354 w 600"/>
                <a:gd name="T97" fmla="*/ 41 h 506"/>
                <a:gd name="T98" fmla="*/ 322 w 600"/>
                <a:gd name="T99" fmla="*/ 44 h 506"/>
                <a:gd name="T100" fmla="*/ 298 w 600"/>
                <a:gd name="T101" fmla="*/ 78 h 506"/>
                <a:gd name="T102" fmla="*/ 283 w 600"/>
                <a:gd name="T103" fmla="*/ 71 h 506"/>
                <a:gd name="T104" fmla="*/ 260 w 600"/>
                <a:gd name="T105" fmla="*/ 78 h 506"/>
                <a:gd name="T106" fmla="*/ 225 w 600"/>
                <a:gd name="T107" fmla="*/ 58 h 506"/>
                <a:gd name="T108" fmla="*/ 197 w 600"/>
                <a:gd name="T109" fmla="*/ 90 h 506"/>
                <a:gd name="T110" fmla="*/ 197 w 600"/>
                <a:gd name="T111" fmla="*/ 106 h 506"/>
                <a:gd name="T112" fmla="*/ 252 w 600"/>
                <a:gd name="T113" fmla="*/ 133 h 506"/>
                <a:gd name="T114" fmla="*/ 265 w 600"/>
                <a:gd name="T115" fmla="*/ 156 h 506"/>
                <a:gd name="T116" fmla="*/ 225 w 600"/>
                <a:gd name="T117" fmla="*/ 170 h 506"/>
                <a:gd name="T118" fmla="*/ 163 w 600"/>
                <a:gd name="T119" fmla="*/ 16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7" name="Freeform 12">
              <a:extLst>
                <a:ext uri="{FF2B5EF4-FFF2-40B4-BE49-F238E27FC236}">
                  <a16:creationId xmlns:a16="http://schemas.microsoft.com/office/drawing/2014/main" id="{4E846DB3-9EB2-A14F-9C44-C4D7435EA591}"/>
                </a:ext>
              </a:extLst>
            </p:cNvPr>
            <p:cNvSpPr>
              <a:spLocks/>
            </p:cNvSpPr>
            <p:nvPr/>
          </p:nvSpPr>
          <p:spPr bwMode="auto">
            <a:xfrm>
              <a:off x="3329973" y="4229199"/>
              <a:ext cx="1290637" cy="954087"/>
            </a:xfrm>
            <a:custGeom>
              <a:avLst/>
              <a:gdLst>
                <a:gd name="T0" fmla="*/ 462 w 1181"/>
                <a:gd name="T1" fmla="*/ 75 h 893"/>
                <a:gd name="T2" fmla="*/ 441 w 1181"/>
                <a:gd name="T3" fmla="*/ 27 h 893"/>
                <a:gd name="T4" fmla="*/ 517 w 1181"/>
                <a:gd name="T5" fmla="*/ 0 h 893"/>
                <a:gd name="T6" fmla="*/ 530 w 1181"/>
                <a:gd name="T7" fmla="*/ 52 h 893"/>
                <a:gd name="T8" fmla="*/ 600 w 1181"/>
                <a:gd name="T9" fmla="*/ 111 h 893"/>
                <a:gd name="T10" fmla="*/ 636 w 1181"/>
                <a:gd name="T11" fmla="*/ 111 h 893"/>
                <a:gd name="T12" fmla="*/ 667 w 1181"/>
                <a:gd name="T13" fmla="*/ 166 h 893"/>
                <a:gd name="T14" fmla="*/ 739 w 1181"/>
                <a:gd name="T15" fmla="*/ 160 h 893"/>
                <a:gd name="T16" fmla="*/ 771 w 1181"/>
                <a:gd name="T17" fmla="*/ 135 h 893"/>
                <a:gd name="T18" fmla="*/ 794 w 1181"/>
                <a:gd name="T19" fmla="*/ 160 h 893"/>
                <a:gd name="T20" fmla="*/ 876 w 1181"/>
                <a:gd name="T21" fmla="*/ 150 h 893"/>
                <a:gd name="T22" fmla="*/ 893 w 1181"/>
                <a:gd name="T23" fmla="*/ 171 h 893"/>
                <a:gd name="T24" fmla="*/ 974 w 1181"/>
                <a:gd name="T25" fmla="*/ 207 h 893"/>
                <a:gd name="T26" fmla="*/ 1076 w 1181"/>
                <a:gd name="T27" fmla="*/ 219 h 893"/>
                <a:gd name="T28" fmla="*/ 1124 w 1181"/>
                <a:gd name="T29" fmla="*/ 230 h 893"/>
                <a:gd name="T30" fmla="*/ 1169 w 1181"/>
                <a:gd name="T31" fmla="*/ 262 h 893"/>
                <a:gd name="T32" fmla="*/ 1172 w 1181"/>
                <a:gd name="T33" fmla="*/ 339 h 893"/>
                <a:gd name="T34" fmla="*/ 1115 w 1181"/>
                <a:gd name="T35" fmla="*/ 367 h 893"/>
                <a:gd name="T36" fmla="*/ 1025 w 1181"/>
                <a:gd name="T37" fmla="*/ 398 h 893"/>
                <a:gd name="T38" fmla="*/ 1041 w 1181"/>
                <a:gd name="T39" fmla="*/ 461 h 893"/>
                <a:gd name="T40" fmla="*/ 1110 w 1181"/>
                <a:gd name="T41" fmla="*/ 527 h 893"/>
                <a:gd name="T42" fmla="*/ 1081 w 1181"/>
                <a:gd name="T43" fmla="*/ 633 h 893"/>
                <a:gd name="T44" fmla="*/ 1025 w 1181"/>
                <a:gd name="T45" fmla="*/ 566 h 893"/>
                <a:gd name="T46" fmla="*/ 1004 w 1181"/>
                <a:gd name="T47" fmla="*/ 539 h 893"/>
                <a:gd name="T48" fmla="*/ 942 w 1181"/>
                <a:gd name="T49" fmla="*/ 528 h 893"/>
                <a:gd name="T50" fmla="*/ 893 w 1181"/>
                <a:gd name="T51" fmla="*/ 573 h 893"/>
                <a:gd name="T52" fmla="*/ 857 w 1181"/>
                <a:gd name="T53" fmla="*/ 601 h 893"/>
                <a:gd name="T54" fmla="*/ 799 w 1181"/>
                <a:gd name="T55" fmla="*/ 588 h 893"/>
                <a:gd name="T56" fmla="*/ 771 w 1181"/>
                <a:gd name="T57" fmla="*/ 636 h 893"/>
                <a:gd name="T58" fmla="*/ 839 w 1181"/>
                <a:gd name="T59" fmla="*/ 686 h 893"/>
                <a:gd name="T60" fmla="*/ 739 w 1181"/>
                <a:gd name="T61" fmla="*/ 699 h 893"/>
                <a:gd name="T62" fmla="*/ 710 w 1181"/>
                <a:gd name="T63" fmla="*/ 668 h 893"/>
                <a:gd name="T64" fmla="*/ 649 w 1181"/>
                <a:gd name="T65" fmla="*/ 677 h 893"/>
                <a:gd name="T66" fmla="*/ 636 w 1181"/>
                <a:gd name="T67" fmla="*/ 631 h 893"/>
                <a:gd name="T68" fmla="*/ 600 w 1181"/>
                <a:gd name="T69" fmla="*/ 606 h 893"/>
                <a:gd name="T70" fmla="*/ 597 w 1181"/>
                <a:gd name="T71" fmla="*/ 641 h 893"/>
                <a:gd name="T72" fmla="*/ 561 w 1181"/>
                <a:gd name="T73" fmla="*/ 668 h 893"/>
                <a:gd name="T74" fmla="*/ 505 w 1181"/>
                <a:gd name="T75" fmla="*/ 764 h 893"/>
                <a:gd name="T76" fmla="*/ 488 w 1181"/>
                <a:gd name="T77" fmla="*/ 871 h 893"/>
                <a:gd name="T78" fmla="*/ 414 w 1181"/>
                <a:gd name="T79" fmla="*/ 892 h 893"/>
                <a:gd name="T80" fmla="*/ 304 w 1181"/>
                <a:gd name="T81" fmla="*/ 714 h 893"/>
                <a:gd name="T82" fmla="*/ 244 w 1181"/>
                <a:gd name="T83" fmla="*/ 681 h 893"/>
                <a:gd name="T84" fmla="*/ 247 w 1181"/>
                <a:gd name="T85" fmla="*/ 636 h 893"/>
                <a:gd name="T86" fmla="*/ 192 w 1181"/>
                <a:gd name="T87" fmla="*/ 641 h 893"/>
                <a:gd name="T88" fmla="*/ 142 w 1181"/>
                <a:gd name="T89" fmla="*/ 557 h 893"/>
                <a:gd name="T90" fmla="*/ 132 w 1181"/>
                <a:gd name="T91" fmla="*/ 391 h 893"/>
                <a:gd name="T92" fmla="*/ 124 w 1181"/>
                <a:gd name="T93" fmla="*/ 306 h 893"/>
                <a:gd name="T94" fmla="*/ 0 w 1181"/>
                <a:gd name="T95" fmla="*/ 147 h 893"/>
                <a:gd name="T96" fmla="*/ 16 w 1181"/>
                <a:gd name="T97" fmla="*/ 106 h 893"/>
                <a:gd name="T98" fmla="*/ 184 w 1181"/>
                <a:gd name="T99" fmla="*/ 111 h 893"/>
                <a:gd name="T100" fmla="*/ 240 w 1181"/>
                <a:gd name="T101" fmla="*/ 122 h 893"/>
                <a:gd name="T102" fmla="*/ 327 w 1181"/>
                <a:gd name="T103" fmla="*/ 165 h 893"/>
                <a:gd name="T104" fmla="*/ 337 w 1181"/>
                <a:gd name="T105" fmla="*/ 116 h 893"/>
                <a:gd name="T106" fmla="*/ 392 w 1181"/>
                <a:gd name="T107" fmla="*/ 126 h 893"/>
                <a:gd name="T108" fmla="*/ 446 w 1181"/>
                <a:gd name="T109" fmla="*/ 112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8" name="Freeform 13">
              <a:extLst>
                <a:ext uri="{FF2B5EF4-FFF2-40B4-BE49-F238E27FC236}">
                  <a16:creationId xmlns:a16="http://schemas.microsoft.com/office/drawing/2014/main" id="{0E37B80B-36EF-1C4F-B992-E81159623D02}"/>
                </a:ext>
              </a:extLst>
            </p:cNvPr>
            <p:cNvSpPr>
              <a:spLocks/>
            </p:cNvSpPr>
            <p:nvPr/>
          </p:nvSpPr>
          <p:spPr bwMode="auto">
            <a:xfrm>
              <a:off x="1445610" y="3865661"/>
              <a:ext cx="2035175" cy="1076325"/>
            </a:xfrm>
            <a:custGeom>
              <a:avLst/>
              <a:gdLst>
                <a:gd name="T0" fmla="*/ 1132 w 1863"/>
                <a:gd name="T1" fmla="*/ 958 h 1005"/>
                <a:gd name="T2" fmla="*/ 1161 w 1863"/>
                <a:gd name="T3" fmla="*/ 990 h 1005"/>
                <a:gd name="T4" fmla="*/ 1256 w 1863"/>
                <a:gd name="T5" fmla="*/ 958 h 1005"/>
                <a:gd name="T6" fmla="*/ 1316 w 1863"/>
                <a:gd name="T7" fmla="*/ 915 h 1005"/>
                <a:gd name="T8" fmla="*/ 1386 w 1863"/>
                <a:gd name="T9" fmla="*/ 887 h 1005"/>
                <a:gd name="T10" fmla="*/ 1461 w 1863"/>
                <a:gd name="T11" fmla="*/ 863 h 1005"/>
                <a:gd name="T12" fmla="*/ 1582 w 1863"/>
                <a:gd name="T13" fmla="*/ 843 h 1005"/>
                <a:gd name="T14" fmla="*/ 1584 w 1863"/>
                <a:gd name="T15" fmla="*/ 887 h 1005"/>
                <a:gd name="T16" fmla="*/ 1622 w 1863"/>
                <a:gd name="T17" fmla="*/ 895 h 1005"/>
                <a:gd name="T18" fmla="*/ 1599 w 1863"/>
                <a:gd name="T19" fmla="*/ 951 h 1005"/>
                <a:gd name="T20" fmla="*/ 1622 w 1863"/>
                <a:gd name="T21" fmla="*/ 958 h 1005"/>
                <a:gd name="T22" fmla="*/ 1725 w 1863"/>
                <a:gd name="T23" fmla="*/ 951 h 1005"/>
                <a:gd name="T24" fmla="*/ 1787 w 1863"/>
                <a:gd name="T25" fmla="*/ 971 h 1005"/>
                <a:gd name="T26" fmla="*/ 1815 w 1863"/>
                <a:gd name="T27" fmla="*/ 983 h 1005"/>
                <a:gd name="T28" fmla="*/ 1820 w 1863"/>
                <a:gd name="T29" fmla="*/ 915 h 1005"/>
                <a:gd name="T30" fmla="*/ 1862 w 1863"/>
                <a:gd name="T31" fmla="*/ 870 h 1005"/>
                <a:gd name="T32" fmla="*/ 1829 w 1863"/>
                <a:gd name="T33" fmla="*/ 655 h 1005"/>
                <a:gd name="T34" fmla="*/ 1792 w 1863"/>
                <a:gd name="T35" fmla="*/ 538 h 1005"/>
                <a:gd name="T36" fmla="*/ 1703 w 1863"/>
                <a:gd name="T37" fmla="*/ 495 h 1005"/>
                <a:gd name="T38" fmla="*/ 1647 w 1863"/>
                <a:gd name="T39" fmla="*/ 602 h 1005"/>
                <a:gd name="T40" fmla="*/ 1540 w 1863"/>
                <a:gd name="T41" fmla="*/ 547 h 1005"/>
                <a:gd name="T42" fmla="*/ 1342 w 1863"/>
                <a:gd name="T43" fmla="*/ 475 h 1005"/>
                <a:gd name="T44" fmla="*/ 1260 w 1863"/>
                <a:gd name="T45" fmla="*/ 463 h 1005"/>
                <a:gd name="T46" fmla="*/ 1102 w 1863"/>
                <a:gd name="T47" fmla="*/ 397 h 1005"/>
                <a:gd name="T48" fmla="*/ 1026 w 1863"/>
                <a:gd name="T49" fmla="*/ 214 h 1005"/>
                <a:gd name="T50" fmla="*/ 1055 w 1863"/>
                <a:gd name="T51" fmla="*/ 157 h 1005"/>
                <a:gd name="T52" fmla="*/ 1054 w 1863"/>
                <a:gd name="T53" fmla="*/ 78 h 1005"/>
                <a:gd name="T54" fmla="*/ 1066 w 1863"/>
                <a:gd name="T55" fmla="*/ 39 h 1005"/>
                <a:gd name="T56" fmla="*/ 927 w 1863"/>
                <a:gd name="T57" fmla="*/ 0 h 1005"/>
                <a:gd name="T58" fmla="*/ 827 w 1863"/>
                <a:gd name="T59" fmla="*/ 13 h 1005"/>
                <a:gd name="T60" fmla="*/ 703 w 1863"/>
                <a:gd name="T61" fmla="*/ 54 h 1005"/>
                <a:gd name="T62" fmla="*/ 578 w 1863"/>
                <a:gd name="T63" fmla="*/ 67 h 1005"/>
                <a:gd name="T64" fmla="*/ 494 w 1863"/>
                <a:gd name="T65" fmla="*/ 24 h 1005"/>
                <a:gd name="T66" fmla="*/ 358 w 1863"/>
                <a:gd name="T67" fmla="*/ 49 h 1005"/>
                <a:gd name="T68" fmla="*/ 304 w 1863"/>
                <a:gd name="T69" fmla="*/ 18 h 1005"/>
                <a:gd name="T70" fmla="*/ 202 w 1863"/>
                <a:gd name="T71" fmla="*/ 28 h 1005"/>
                <a:gd name="T72" fmla="*/ 153 w 1863"/>
                <a:gd name="T73" fmla="*/ 94 h 1005"/>
                <a:gd name="T74" fmla="*/ 124 w 1863"/>
                <a:gd name="T75" fmla="*/ 127 h 1005"/>
                <a:gd name="T76" fmla="*/ 89 w 1863"/>
                <a:gd name="T77" fmla="*/ 147 h 1005"/>
                <a:gd name="T78" fmla="*/ 74 w 1863"/>
                <a:gd name="T79" fmla="*/ 172 h 1005"/>
                <a:gd name="T80" fmla="*/ 101 w 1863"/>
                <a:gd name="T81" fmla="*/ 231 h 1005"/>
                <a:gd name="T82" fmla="*/ 94 w 1863"/>
                <a:gd name="T83" fmla="*/ 288 h 1005"/>
                <a:gd name="T84" fmla="*/ 27 w 1863"/>
                <a:gd name="T85" fmla="*/ 267 h 1005"/>
                <a:gd name="T86" fmla="*/ 0 w 1863"/>
                <a:gd name="T87" fmla="*/ 293 h 1005"/>
                <a:gd name="T88" fmla="*/ 17 w 1863"/>
                <a:gd name="T89" fmla="*/ 347 h 1005"/>
                <a:gd name="T90" fmla="*/ 9 w 1863"/>
                <a:gd name="T91" fmla="*/ 397 h 1005"/>
                <a:gd name="T92" fmla="*/ 43 w 1863"/>
                <a:gd name="T93" fmla="*/ 415 h 1005"/>
                <a:gd name="T94" fmla="*/ 124 w 1863"/>
                <a:gd name="T95" fmla="*/ 495 h 1005"/>
                <a:gd name="T96" fmla="*/ 172 w 1863"/>
                <a:gd name="T97" fmla="*/ 565 h 1005"/>
                <a:gd name="T98" fmla="*/ 205 w 1863"/>
                <a:gd name="T99" fmla="*/ 588 h 1005"/>
                <a:gd name="T100" fmla="*/ 261 w 1863"/>
                <a:gd name="T101" fmla="*/ 584 h 1005"/>
                <a:gd name="T102" fmla="*/ 395 w 1863"/>
                <a:gd name="T103" fmla="*/ 730 h 1005"/>
                <a:gd name="T104" fmla="*/ 435 w 1863"/>
                <a:gd name="T105" fmla="*/ 715 h 1005"/>
                <a:gd name="T106" fmla="*/ 447 w 1863"/>
                <a:gd name="T107" fmla="*/ 771 h 1005"/>
                <a:gd name="T108" fmla="*/ 529 w 1863"/>
                <a:gd name="T109" fmla="*/ 805 h 1005"/>
                <a:gd name="T110" fmla="*/ 596 w 1863"/>
                <a:gd name="T111" fmla="*/ 875 h 1005"/>
                <a:gd name="T112" fmla="*/ 608 w 1863"/>
                <a:gd name="T113" fmla="*/ 905 h 1005"/>
                <a:gd name="T114" fmla="*/ 682 w 1863"/>
                <a:gd name="T115" fmla="*/ 903 h 1005"/>
                <a:gd name="T116" fmla="*/ 813 w 1863"/>
                <a:gd name="T117" fmla="*/ 928 h 1005"/>
                <a:gd name="T118" fmla="*/ 872 w 1863"/>
                <a:gd name="T119" fmla="*/ 946 h 1005"/>
                <a:gd name="T120" fmla="*/ 872 w 1863"/>
                <a:gd name="T121" fmla="*/ 1004 h 1005"/>
                <a:gd name="T122" fmla="*/ 984 w 1863"/>
                <a:gd name="T123" fmla="*/ 918 h 1005"/>
                <a:gd name="T124" fmla="*/ 1073 w 1863"/>
                <a:gd name="T125" fmla="*/ 951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199" name="Freeform 14">
              <a:extLst>
                <a:ext uri="{FF2B5EF4-FFF2-40B4-BE49-F238E27FC236}">
                  <a16:creationId xmlns:a16="http://schemas.microsoft.com/office/drawing/2014/main" id="{B5B7A3DE-13F3-B448-A60B-12B473DAA473}"/>
                </a:ext>
              </a:extLst>
            </p:cNvPr>
            <p:cNvSpPr>
              <a:spLocks/>
            </p:cNvSpPr>
            <p:nvPr/>
          </p:nvSpPr>
          <p:spPr bwMode="auto">
            <a:xfrm>
              <a:off x="4607910" y="3921224"/>
              <a:ext cx="633413" cy="542925"/>
            </a:xfrm>
            <a:custGeom>
              <a:avLst/>
              <a:gdLst>
                <a:gd name="T0" fmla="*/ 67 w 580"/>
                <a:gd name="T1" fmla="*/ 352 h 507"/>
                <a:gd name="T2" fmla="*/ 151 w 580"/>
                <a:gd name="T3" fmla="*/ 423 h 507"/>
                <a:gd name="T4" fmla="*/ 220 w 580"/>
                <a:gd name="T5" fmla="*/ 437 h 507"/>
                <a:gd name="T6" fmla="*/ 282 w 580"/>
                <a:gd name="T7" fmla="*/ 430 h 507"/>
                <a:gd name="T8" fmla="*/ 303 w 580"/>
                <a:gd name="T9" fmla="*/ 437 h 507"/>
                <a:gd name="T10" fmla="*/ 326 w 580"/>
                <a:gd name="T11" fmla="*/ 425 h 507"/>
                <a:gd name="T12" fmla="*/ 340 w 580"/>
                <a:gd name="T13" fmla="*/ 443 h 507"/>
                <a:gd name="T14" fmla="*/ 347 w 580"/>
                <a:gd name="T15" fmla="*/ 465 h 507"/>
                <a:gd name="T16" fmla="*/ 378 w 580"/>
                <a:gd name="T17" fmla="*/ 480 h 507"/>
                <a:gd name="T18" fmla="*/ 418 w 580"/>
                <a:gd name="T19" fmla="*/ 480 h 507"/>
                <a:gd name="T20" fmla="*/ 448 w 580"/>
                <a:gd name="T21" fmla="*/ 506 h 507"/>
                <a:gd name="T22" fmla="*/ 475 w 580"/>
                <a:gd name="T23" fmla="*/ 494 h 507"/>
                <a:gd name="T24" fmla="*/ 496 w 580"/>
                <a:gd name="T25" fmla="*/ 506 h 507"/>
                <a:gd name="T26" fmla="*/ 513 w 580"/>
                <a:gd name="T27" fmla="*/ 471 h 507"/>
                <a:gd name="T28" fmla="*/ 538 w 580"/>
                <a:gd name="T29" fmla="*/ 460 h 507"/>
                <a:gd name="T30" fmla="*/ 543 w 580"/>
                <a:gd name="T31" fmla="*/ 432 h 507"/>
                <a:gd name="T32" fmla="*/ 533 w 580"/>
                <a:gd name="T33" fmla="*/ 382 h 507"/>
                <a:gd name="T34" fmla="*/ 529 w 580"/>
                <a:gd name="T35" fmla="*/ 378 h 507"/>
                <a:gd name="T36" fmla="*/ 503 w 580"/>
                <a:gd name="T37" fmla="*/ 405 h 507"/>
                <a:gd name="T38" fmla="*/ 465 w 580"/>
                <a:gd name="T39" fmla="*/ 374 h 507"/>
                <a:gd name="T40" fmla="*/ 437 w 580"/>
                <a:gd name="T41" fmla="*/ 340 h 507"/>
                <a:gd name="T42" fmla="*/ 465 w 580"/>
                <a:gd name="T43" fmla="*/ 320 h 507"/>
                <a:gd name="T44" fmla="*/ 474 w 580"/>
                <a:gd name="T45" fmla="*/ 286 h 507"/>
                <a:gd name="T46" fmla="*/ 490 w 580"/>
                <a:gd name="T47" fmla="*/ 274 h 507"/>
                <a:gd name="T48" fmla="*/ 489 w 580"/>
                <a:gd name="T49" fmla="*/ 227 h 507"/>
                <a:gd name="T50" fmla="*/ 501 w 580"/>
                <a:gd name="T51" fmla="*/ 217 h 507"/>
                <a:gd name="T52" fmla="*/ 524 w 580"/>
                <a:gd name="T53" fmla="*/ 235 h 507"/>
                <a:gd name="T54" fmla="*/ 538 w 580"/>
                <a:gd name="T55" fmla="*/ 254 h 507"/>
                <a:gd name="T56" fmla="*/ 569 w 580"/>
                <a:gd name="T57" fmla="*/ 235 h 507"/>
                <a:gd name="T58" fmla="*/ 579 w 580"/>
                <a:gd name="T59" fmla="*/ 223 h 507"/>
                <a:gd name="T60" fmla="*/ 574 w 580"/>
                <a:gd name="T61" fmla="*/ 199 h 507"/>
                <a:gd name="T62" fmla="*/ 538 w 580"/>
                <a:gd name="T63" fmla="*/ 181 h 507"/>
                <a:gd name="T64" fmla="*/ 530 w 580"/>
                <a:gd name="T65" fmla="*/ 155 h 507"/>
                <a:gd name="T66" fmla="*/ 469 w 580"/>
                <a:gd name="T67" fmla="*/ 164 h 507"/>
                <a:gd name="T68" fmla="*/ 428 w 580"/>
                <a:gd name="T69" fmla="*/ 131 h 507"/>
                <a:gd name="T70" fmla="*/ 410 w 580"/>
                <a:gd name="T71" fmla="*/ 127 h 507"/>
                <a:gd name="T72" fmla="*/ 410 w 580"/>
                <a:gd name="T73" fmla="*/ 103 h 507"/>
                <a:gd name="T74" fmla="*/ 498 w 580"/>
                <a:gd name="T75" fmla="*/ 9 h 507"/>
                <a:gd name="T76" fmla="*/ 465 w 580"/>
                <a:gd name="T77" fmla="*/ 17 h 507"/>
                <a:gd name="T78" fmla="*/ 445 w 580"/>
                <a:gd name="T79" fmla="*/ 28 h 507"/>
                <a:gd name="T80" fmla="*/ 437 w 580"/>
                <a:gd name="T81" fmla="*/ 17 h 507"/>
                <a:gd name="T82" fmla="*/ 437 w 580"/>
                <a:gd name="T83" fmla="*/ 4 h 507"/>
                <a:gd name="T84" fmla="*/ 423 w 580"/>
                <a:gd name="T85" fmla="*/ 0 h 507"/>
                <a:gd name="T86" fmla="*/ 383 w 580"/>
                <a:gd name="T87" fmla="*/ 14 h 507"/>
                <a:gd name="T88" fmla="*/ 282 w 580"/>
                <a:gd name="T89" fmla="*/ 2 h 507"/>
                <a:gd name="T90" fmla="*/ 277 w 580"/>
                <a:gd name="T91" fmla="*/ 82 h 507"/>
                <a:gd name="T92" fmla="*/ 230 w 580"/>
                <a:gd name="T93" fmla="*/ 121 h 507"/>
                <a:gd name="T94" fmla="*/ 163 w 580"/>
                <a:gd name="T95" fmla="*/ 131 h 507"/>
                <a:gd name="T96" fmla="*/ 72 w 580"/>
                <a:gd name="T97" fmla="*/ 190 h 507"/>
                <a:gd name="T98" fmla="*/ 0 w 580"/>
                <a:gd name="T99" fmla="*/ 211 h 507"/>
                <a:gd name="T100" fmla="*/ 0 w 580"/>
                <a:gd name="T101" fmla="*/ 223 h 507"/>
                <a:gd name="T102" fmla="*/ 67 w 580"/>
                <a:gd name="T103" fmla="*/ 322 h 507"/>
                <a:gd name="T104" fmla="*/ 67 w 580"/>
                <a:gd name="T105" fmla="*/ 35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0" name="Freeform 15">
              <a:extLst>
                <a:ext uri="{FF2B5EF4-FFF2-40B4-BE49-F238E27FC236}">
                  <a16:creationId xmlns:a16="http://schemas.microsoft.com/office/drawing/2014/main" id="{5A53D2F8-F2F2-F94B-B89B-7CD0373C3693}"/>
                </a:ext>
              </a:extLst>
            </p:cNvPr>
            <p:cNvSpPr>
              <a:spLocks/>
            </p:cNvSpPr>
            <p:nvPr/>
          </p:nvSpPr>
          <p:spPr bwMode="auto">
            <a:xfrm>
              <a:off x="2571148" y="3594199"/>
              <a:ext cx="1317625" cy="915987"/>
            </a:xfrm>
            <a:custGeom>
              <a:avLst/>
              <a:gdLst>
                <a:gd name="T0" fmla="*/ 98 w 1202"/>
                <a:gd name="T1" fmla="*/ 320 h 856"/>
                <a:gd name="T2" fmla="*/ 154 w 1202"/>
                <a:gd name="T3" fmla="*/ 281 h 856"/>
                <a:gd name="T4" fmla="*/ 129 w 1202"/>
                <a:gd name="T5" fmla="*/ 266 h 856"/>
                <a:gd name="T6" fmla="*/ 166 w 1202"/>
                <a:gd name="T7" fmla="*/ 232 h 856"/>
                <a:gd name="T8" fmla="*/ 122 w 1202"/>
                <a:gd name="T9" fmla="*/ 140 h 856"/>
                <a:gd name="T10" fmla="*/ 149 w 1202"/>
                <a:gd name="T11" fmla="*/ 56 h 856"/>
                <a:gd name="T12" fmla="*/ 392 w 1202"/>
                <a:gd name="T13" fmla="*/ 0 h 856"/>
                <a:gd name="T14" fmla="*/ 539 w 1202"/>
                <a:gd name="T15" fmla="*/ 31 h 856"/>
                <a:gd name="T16" fmla="*/ 623 w 1202"/>
                <a:gd name="T17" fmla="*/ 80 h 856"/>
                <a:gd name="T18" fmla="*/ 705 w 1202"/>
                <a:gd name="T19" fmla="*/ 49 h 856"/>
                <a:gd name="T20" fmla="*/ 811 w 1202"/>
                <a:gd name="T21" fmla="*/ 37 h 856"/>
                <a:gd name="T22" fmla="*/ 944 w 1202"/>
                <a:gd name="T23" fmla="*/ 73 h 856"/>
                <a:gd name="T24" fmla="*/ 1028 w 1202"/>
                <a:gd name="T25" fmla="*/ 169 h 856"/>
                <a:gd name="T26" fmla="*/ 1103 w 1202"/>
                <a:gd name="T27" fmla="*/ 197 h 856"/>
                <a:gd name="T28" fmla="*/ 1175 w 1202"/>
                <a:gd name="T29" fmla="*/ 329 h 856"/>
                <a:gd name="T30" fmla="*/ 1193 w 1202"/>
                <a:gd name="T31" fmla="*/ 423 h 856"/>
                <a:gd name="T32" fmla="*/ 1154 w 1202"/>
                <a:gd name="T33" fmla="*/ 484 h 856"/>
                <a:gd name="T34" fmla="*/ 1108 w 1202"/>
                <a:gd name="T35" fmla="*/ 526 h 856"/>
                <a:gd name="T36" fmla="*/ 1088 w 1202"/>
                <a:gd name="T37" fmla="*/ 587 h 856"/>
                <a:gd name="T38" fmla="*/ 1037 w 1202"/>
                <a:gd name="T39" fmla="*/ 557 h 856"/>
                <a:gd name="T40" fmla="*/ 1040 w 1202"/>
                <a:gd name="T41" fmla="*/ 601 h 856"/>
                <a:gd name="T42" fmla="*/ 1117 w 1202"/>
                <a:gd name="T43" fmla="*/ 643 h 856"/>
                <a:gd name="T44" fmla="*/ 1156 w 1202"/>
                <a:gd name="T45" fmla="*/ 663 h 856"/>
                <a:gd name="T46" fmla="*/ 1141 w 1202"/>
                <a:gd name="T47" fmla="*/ 700 h 856"/>
                <a:gd name="T48" fmla="*/ 1088 w 1202"/>
                <a:gd name="T49" fmla="*/ 713 h 856"/>
                <a:gd name="T50" fmla="*/ 1033 w 1202"/>
                <a:gd name="T51" fmla="*/ 703 h 856"/>
                <a:gd name="T52" fmla="*/ 1023 w 1202"/>
                <a:gd name="T53" fmla="*/ 753 h 856"/>
                <a:gd name="T54" fmla="*/ 934 w 1202"/>
                <a:gd name="T55" fmla="*/ 709 h 856"/>
                <a:gd name="T56" fmla="*/ 880 w 1202"/>
                <a:gd name="T57" fmla="*/ 699 h 856"/>
                <a:gd name="T58" fmla="*/ 711 w 1202"/>
                <a:gd name="T59" fmla="*/ 694 h 856"/>
                <a:gd name="T60" fmla="*/ 695 w 1202"/>
                <a:gd name="T61" fmla="*/ 735 h 856"/>
                <a:gd name="T62" fmla="*/ 677 w 1202"/>
                <a:gd name="T63" fmla="*/ 780 h 856"/>
                <a:gd name="T64" fmla="*/ 519 w 1202"/>
                <a:gd name="T65" fmla="*/ 835 h 856"/>
                <a:gd name="T66" fmla="*/ 451 w 1202"/>
                <a:gd name="T67" fmla="*/ 749 h 856"/>
                <a:gd name="T68" fmla="*/ 256 w 1202"/>
                <a:gd name="T69" fmla="*/ 718 h 856"/>
                <a:gd name="T70" fmla="*/ 182 w 1202"/>
                <a:gd name="T71" fmla="*/ 672 h 856"/>
                <a:gd name="T72" fmla="*/ 1 w 1202"/>
                <a:gd name="T73" fmla="*/ 506 h 856"/>
                <a:gd name="T74" fmla="*/ 28 w 1202"/>
                <a:gd name="T75" fmla="*/ 454 h 856"/>
                <a:gd name="T76" fmla="*/ 51 w 1202"/>
                <a:gd name="T77" fmla="*/ 356 h 856"/>
                <a:gd name="T78" fmla="*/ 58 w 1202"/>
                <a:gd name="T79" fmla="*/ 304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1" name="Freeform 16">
              <a:extLst>
                <a:ext uri="{FF2B5EF4-FFF2-40B4-BE49-F238E27FC236}">
                  <a16:creationId xmlns:a16="http://schemas.microsoft.com/office/drawing/2014/main" id="{EE7F36B0-682B-5046-A964-6C86287FC613}"/>
                </a:ext>
              </a:extLst>
            </p:cNvPr>
            <p:cNvSpPr>
              <a:spLocks/>
            </p:cNvSpPr>
            <p:nvPr/>
          </p:nvSpPr>
          <p:spPr bwMode="auto">
            <a:xfrm>
              <a:off x="4036410" y="3618011"/>
              <a:ext cx="271463" cy="474663"/>
            </a:xfrm>
            <a:custGeom>
              <a:avLst/>
              <a:gdLst>
                <a:gd name="T0" fmla="*/ 232 w 252"/>
                <a:gd name="T1" fmla="*/ 247 h 443"/>
                <a:gd name="T2" fmla="*/ 236 w 252"/>
                <a:gd name="T3" fmla="*/ 200 h 443"/>
                <a:gd name="T4" fmla="*/ 251 w 252"/>
                <a:gd name="T5" fmla="*/ 178 h 443"/>
                <a:gd name="T6" fmla="*/ 246 w 252"/>
                <a:gd name="T7" fmla="*/ 156 h 443"/>
                <a:gd name="T8" fmla="*/ 165 w 252"/>
                <a:gd name="T9" fmla="*/ 127 h 443"/>
                <a:gd name="T10" fmla="*/ 174 w 252"/>
                <a:gd name="T11" fmla="*/ 96 h 443"/>
                <a:gd name="T12" fmla="*/ 196 w 252"/>
                <a:gd name="T13" fmla="*/ 61 h 443"/>
                <a:gd name="T14" fmla="*/ 181 w 252"/>
                <a:gd name="T15" fmla="*/ 7 h 443"/>
                <a:gd name="T16" fmla="*/ 174 w 252"/>
                <a:gd name="T17" fmla="*/ 0 h 443"/>
                <a:gd name="T18" fmla="*/ 124 w 252"/>
                <a:gd name="T19" fmla="*/ 34 h 443"/>
                <a:gd name="T20" fmla="*/ 102 w 252"/>
                <a:gd name="T21" fmla="*/ 111 h 443"/>
                <a:gd name="T22" fmla="*/ 91 w 252"/>
                <a:gd name="T23" fmla="*/ 165 h 443"/>
                <a:gd name="T24" fmla="*/ 52 w 252"/>
                <a:gd name="T25" fmla="*/ 200 h 443"/>
                <a:gd name="T26" fmla="*/ 28 w 252"/>
                <a:gd name="T27" fmla="*/ 210 h 443"/>
                <a:gd name="T28" fmla="*/ 0 w 252"/>
                <a:gd name="T29" fmla="*/ 214 h 443"/>
                <a:gd name="T30" fmla="*/ 63 w 252"/>
                <a:gd name="T31" fmla="*/ 299 h 443"/>
                <a:gd name="T32" fmla="*/ 80 w 252"/>
                <a:gd name="T33" fmla="*/ 356 h 443"/>
                <a:gd name="T34" fmla="*/ 72 w 252"/>
                <a:gd name="T35" fmla="*/ 389 h 443"/>
                <a:gd name="T36" fmla="*/ 115 w 252"/>
                <a:gd name="T37" fmla="*/ 413 h 443"/>
                <a:gd name="T38" fmla="*/ 115 w 252"/>
                <a:gd name="T39" fmla="*/ 429 h 443"/>
                <a:gd name="T40" fmla="*/ 156 w 252"/>
                <a:gd name="T41" fmla="*/ 442 h 443"/>
                <a:gd name="T42" fmla="*/ 169 w 252"/>
                <a:gd name="T43" fmla="*/ 442 h 443"/>
                <a:gd name="T44" fmla="*/ 169 w 252"/>
                <a:gd name="T45" fmla="*/ 408 h 443"/>
                <a:gd name="T46" fmla="*/ 200 w 252"/>
                <a:gd name="T47" fmla="*/ 402 h 443"/>
                <a:gd name="T48" fmla="*/ 210 w 252"/>
                <a:gd name="T49" fmla="*/ 361 h 443"/>
                <a:gd name="T50" fmla="*/ 186 w 252"/>
                <a:gd name="T51" fmla="*/ 344 h 443"/>
                <a:gd name="T52" fmla="*/ 169 w 252"/>
                <a:gd name="T53" fmla="*/ 327 h 443"/>
                <a:gd name="T54" fmla="*/ 176 w 252"/>
                <a:gd name="T55" fmla="*/ 251 h 443"/>
                <a:gd name="T56" fmla="*/ 192 w 252"/>
                <a:gd name="T57" fmla="*/ 239 h 443"/>
                <a:gd name="T58" fmla="*/ 223 w 252"/>
                <a:gd name="T59" fmla="*/ 252 h 443"/>
                <a:gd name="T60" fmla="*/ 232 w 252"/>
                <a:gd name="T61" fmla="*/ 24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2" name="Freeform 17">
              <a:extLst>
                <a:ext uri="{FF2B5EF4-FFF2-40B4-BE49-F238E27FC236}">
                  <a16:creationId xmlns:a16="http://schemas.microsoft.com/office/drawing/2014/main" id="{9923C023-C41D-5B4F-B918-8B1280D0F5C8}"/>
                </a:ext>
              </a:extLst>
            </p:cNvPr>
            <p:cNvSpPr>
              <a:spLocks/>
            </p:cNvSpPr>
            <p:nvPr/>
          </p:nvSpPr>
          <p:spPr bwMode="auto">
            <a:xfrm>
              <a:off x="4861910" y="3148111"/>
              <a:ext cx="557213" cy="785813"/>
            </a:xfrm>
            <a:custGeom>
              <a:avLst/>
              <a:gdLst>
                <a:gd name="T0" fmla="*/ 201 w 507"/>
                <a:gd name="T1" fmla="*/ 710 h 733"/>
                <a:gd name="T2" fmla="*/ 243 w 507"/>
                <a:gd name="T3" fmla="*/ 572 h 733"/>
                <a:gd name="T4" fmla="*/ 336 w 507"/>
                <a:gd name="T5" fmla="*/ 514 h 733"/>
                <a:gd name="T6" fmla="*/ 359 w 507"/>
                <a:gd name="T7" fmla="*/ 457 h 733"/>
                <a:gd name="T8" fmla="*/ 317 w 507"/>
                <a:gd name="T9" fmla="*/ 434 h 733"/>
                <a:gd name="T10" fmla="*/ 268 w 507"/>
                <a:gd name="T11" fmla="*/ 411 h 733"/>
                <a:gd name="T12" fmla="*/ 242 w 507"/>
                <a:gd name="T13" fmla="*/ 340 h 733"/>
                <a:gd name="T14" fmla="*/ 195 w 507"/>
                <a:gd name="T15" fmla="*/ 346 h 733"/>
                <a:gd name="T16" fmla="*/ 146 w 507"/>
                <a:gd name="T17" fmla="*/ 334 h 733"/>
                <a:gd name="T18" fmla="*/ 183 w 507"/>
                <a:gd name="T19" fmla="*/ 261 h 733"/>
                <a:gd name="T20" fmla="*/ 221 w 507"/>
                <a:gd name="T21" fmla="*/ 186 h 733"/>
                <a:gd name="T22" fmla="*/ 293 w 507"/>
                <a:gd name="T23" fmla="*/ 216 h 733"/>
                <a:gd name="T24" fmla="*/ 318 w 507"/>
                <a:gd name="T25" fmla="*/ 266 h 733"/>
                <a:gd name="T26" fmla="*/ 324 w 507"/>
                <a:gd name="T27" fmla="*/ 309 h 733"/>
                <a:gd name="T28" fmla="*/ 364 w 507"/>
                <a:gd name="T29" fmla="*/ 354 h 733"/>
                <a:gd name="T30" fmla="*/ 464 w 507"/>
                <a:gd name="T31" fmla="*/ 326 h 733"/>
                <a:gd name="T32" fmla="*/ 506 w 507"/>
                <a:gd name="T33" fmla="*/ 243 h 733"/>
                <a:gd name="T34" fmla="*/ 455 w 507"/>
                <a:gd name="T35" fmla="*/ 199 h 733"/>
                <a:gd name="T36" fmla="*/ 428 w 507"/>
                <a:gd name="T37" fmla="*/ 128 h 733"/>
                <a:gd name="T38" fmla="*/ 336 w 507"/>
                <a:gd name="T39" fmla="*/ 80 h 733"/>
                <a:gd name="T40" fmla="*/ 286 w 507"/>
                <a:gd name="T41" fmla="*/ 0 h 733"/>
                <a:gd name="T42" fmla="*/ 221 w 507"/>
                <a:gd name="T43" fmla="*/ 46 h 733"/>
                <a:gd name="T44" fmla="*/ 224 w 507"/>
                <a:gd name="T45" fmla="*/ 82 h 733"/>
                <a:gd name="T46" fmla="*/ 163 w 507"/>
                <a:gd name="T47" fmla="*/ 103 h 733"/>
                <a:gd name="T48" fmla="*/ 129 w 507"/>
                <a:gd name="T49" fmla="*/ 112 h 733"/>
                <a:gd name="T50" fmla="*/ 73 w 507"/>
                <a:gd name="T51" fmla="*/ 130 h 733"/>
                <a:gd name="T52" fmla="*/ 58 w 507"/>
                <a:gd name="T53" fmla="*/ 82 h 733"/>
                <a:gd name="T54" fmla="*/ 9 w 507"/>
                <a:gd name="T55" fmla="*/ 150 h 733"/>
                <a:gd name="T56" fmla="*/ 32 w 507"/>
                <a:gd name="T57" fmla="*/ 258 h 733"/>
                <a:gd name="T58" fmla="*/ 58 w 507"/>
                <a:gd name="T59" fmla="*/ 326 h 733"/>
                <a:gd name="T60" fmla="*/ 68 w 507"/>
                <a:gd name="T61" fmla="*/ 406 h 733"/>
                <a:gd name="T62" fmla="*/ 7 w 507"/>
                <a:gd name="T63" fmla="*/ 496 h 733"/>
                <a:gd name="T64" fmla="*/ 65 w 507"/>
                <a:gd name="T65" fmla="*/ 584 h 733"/>
                <a:gd name="T66" fmla="*/ 45 w 507"/>
                <a:gd name="T67" fmla="*/ 644 h 733"/>
                <a:gd name="T68" fmla="*/ 23 w 507"/>
                <a:gd name="T69" fmla="*/ 691 h 733"/>
                <a:gd name="T70" fmla="*/ 143 w 507"/>
                <a:gd name="T71" fmla="*/ 732 h 733"/>
                <a:gd name="T72" fmla="*/ 197 w 507"/>
                <a:gd name="T73" fmla="*/ 72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3" name="Freeform 18">
              <a:extLst>
                <a:ext uri="{FF2B5EF4-FFF2-40B4-BE49-F238E27FC236}">
                  <a16:creationId xmlns:a16="http://schemas.microsoft.com/office/drawing/2014/main" id="{80D307DD-EC09-3C4D-80E9-796AA0A3506D}"/>
                </a:ext>
              </a:extLst>
            </p:cNvPr>
            <p:cNvSpPr>
              <a:spLocks/>
            </p:cNvSpPr>
            <p:nvPr/>
          </p:nvSpPr>
          <p:spPr bwMode="auto">
            <a:xfrm>
              <a:off x="5154010" y="3424336"/>
              <a:ext cx="114300" cy="184150"/>
            </a:xfrm>
            <a:custGeom>
              <a:avLst/>
              <a:gdLst>
                <a:gd name="T0" fmla="*/ 86 w 105"/>
                <a:gd name="T1" fmla="*/ 159 h 173"/>
                <a:gd name="T2" fmla="*/ 60 w 105"/>
                <a:gd name="T3" fmla="*/ 172 h 173"/>
                <a:gd name="T4" fmla="*/ 14 w 105"/>
                <a:gd name="T5" fmla="*/ 162 h 173"/>
                <a:gd name="T6" fmla="*/ 3 w 105"/>
                <a:gd name="T7" fmla="*/ 150 h 173"/>
                <a:gd name="T8" fmla="*/ 0 w 105"/>
                <a:gd name="T9" fmla="*/ 74 h 173"/>
                <a:gd name="T10" fmla="*/ 41 w 105"/>
                <a:gd name="T11" fmla="*/ 57 h 173"/>
                <a:gd name="T12" fmla="*/ 37 w 105"/>
                <a:gd name="T13" fmla="*/ 43 h 173"/>
                <a:gd name="T14" fmla="*/ 44 w 105"/>
                <a:gd name="T15" fmla="*/ 14 h 173"/>
                <a:gd name="T16" fmla="*/ 47 w 105"/>
                <a:gd name="T17" fmla="*/ 0 h 173"/>
                <a:gd name="T18" fmla="*/ 62 w 105"/>
                <a:gd name="T19" fmla="*/ 8 h 173"/>
                <a:gd name="T20" fmla="*/ 69 w 105"/>
                <a:gd name="T21" fmla="*/ 33 h 173"/>
                <a:gd name="T22" fmla="*/ 66 w 105"/>
                <a:gd name="T23" fmla="*/ 50 h 173"/>
                <a:gd name="T24" fmla="*/ 99 w 105"/>
                <a:gd name="T25" fmla="*/ 74 h 173"/>
                <a:gd name="T26" fmla="*/ 104 w 105"/>
                <a:gd name="T27" fmla="*/ 93 h 173"/>
                <a:gd name="T28" fmla="*/ 86 w 105"/>
                <a:gd name="T29" fmla="*/ 107 h 173"/>
                <a:gd name="T30" fmla="*/ 78 w 105"/>
                <a:gd name="T31" fmla="*/ 139 h 173"/>
                <a:gd name="T32" fmla="*/ 86 w 105"/>
                <a:gd name="T33" fmla="*/ 15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4" name="Freeform 19">
              <a:extLst>
                <a:ext uri="{FF2B5EF4-FFF2-40B4-BE49-F238E27FC236}">
                  <a16:creationId xmlns:a16="http://schemas.microsoft.com/office/drawing/2014/main" id="{E3D3170C-B5C4-1C45-9450-EAC58DF15626}"/>
                </a:ext>
              </a:extLst>
            </p:cNvPr>
            <p:cNvSpPr>
              <a:spLocks/>
            </p:cNvSpPr>
            <p:nvPr/>
          </p:nvSpPr>
          <p:spPr bwMode="auto">
            <a:xfrm>
              <a:off x="5019073" y="3344961"/>
              <a:ext cx="180975" cy="182563"/>
            </a:xfrm>
            <a:custGeom>
              <a:avLst/>
              <a:gdLst>
                <a:gd name="T0" fmla="*/ 125 w 164"/>
                <a:gd name="T1" fmla="*/ 141 h 169"/>
                <a:gd name="T2" fmla="*/ 124 w 164"/>
                <a:gd name="T3" fmla="*/ 118 h 169"/>
                <a:gd name="T4" fmla="*/ 117 w 164"/>
                <a:gd name="T5" fmla="*/ 100 h 169"/>
                <a:gd name="T6" fmla="*/ 159 w 164"/>
                <a:gd name="T7" fmla="*/ 84 h 169"/>
                <a:gd name="T8" fmla="*/ 163 w 164"/>
                <a:gd name="T9" fmla="*/ 69 h 169"/>
                <a:gd name="T10" fmla="*/ 152 w 164"/>
                <a:gd name="T11" fmla="*/ 30 h 169"/>
                <a:gd name="T12" fmla="*/ 139 w 164"/>
                <a:gd name="T13" fmla="*/ 30 h 169"/>
                <a:gd name="T14" fmla="*/ 74 w 164"/>
                <a:gd name="T15" fmla="*/ 0 h 169"/>
                <a:gd name="T16" fmla="*/ 47 w 164"/>
                <a:gd name="T17" fmla="*/ 30 h 169"/>
                <a:gd name="T18" fmla="*/ 35 w 164"/>
                <a:gd name="T19" fmla="*/ 66 h 169"/>
                <a:gd name="T20" fmla="*/ 5 w 164"/>
                <a:gd name="T21" fmla="*/ 109 h 169"/>
                <a:gd name="T22" fmla="*/ 0 w 164"/>
                <a:gd name="T23" fmla="*/ 139 h 169"/>
                <a:gd name="T24" fmla="*/ 11 w 164"/>
                <a:gd name="T25" fmla="*/ 159 h 169"/>
                <a:gd name="T26" fmla="*/ 57 w 164"/>
                <a:gd name="T27" fmla="*/ 156 h 169"/>
                <a:gd name="T28" fmla="*/ 81 w 164"/>
                <a:gd name="T29" fmla="*/ 168 h 169"/>
                <a:gd name="T30" fmla="*/ 103 w 164"/>
                <a:gd name="T31" fmla="*/ 151 h 169"/>
                <a:gd name="T32" fmla="*/ 125 w 164"/>
                <a:gd name="T33" fmla="*/ 14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5" name="Freeform 20">
              <a:extLst>
                <a:ext uri="{FF2B5EF4-FFF2-40B4-BE49-F238E27FC236}">
                  <a16:creationId xmlns:a16="http://schemas.microsoft.com/office/drawing/2014/main" id="{24462962-D064-6C4F-A2FA-B3A724E5125A}"/>
                </a:ext>
              </a:extLst>
            </p:cNvPr>
            <p:cNvSpPr>
              <a:spLocks/>
            </p:cNvSpPr>
            <p:nvPr/>
          </p:nvSpPr>
          <p:spPr bwMode="auto">
            <a:xfrm>
              <a:off x="4590448" y="3419574"/>
              <a:ext cx="352425" cy="717550"/>
            </a:xfrm>
            <a:custGeom>
              <a:avLst/>
              <a:gdLst>
                <a:gd name="T0" fmla="*/ 21 w 323"/>
                <a:gd name="T1" fmla="*/ 671 h 672"/>
                <a:gd name="T2" fmla="*/ 90 w 323"/>
                <a:gd name="T3" fmla="*/ 650 h 672"/>
                <a:gd name="T4" fmla="*/ 179 w 323"/>
                <a:gd name="T5" fmla="*/ 592 h 672"/>
                <a:gd name="T6" fmla="*/ 241 w 323"/>
                <a:gd name="T7" fmla="*/ 580 h 672"/>
                <a:gd name="T8" fmla="*/ 288 w 323"/>
                <a:gd name="T9" fmla="*/ 542 h 672"/>
                <a:gd name="T10" fmla="*/ 293 w 323"/>
                <a:gd name="T11" fmla="*/ 462 h 672"/>
                <a:gd name="T12" fmla="*/ 270 w 323"/>
                <a:gd name="T13" fmla="*/ 433 h 672"/>
                <a:gd name="T14" fmla="*/ 278 w 323"/>
                <a:gd name="T15" fmla="*/ 406 h 672"/>
                <a:gd name="T16" fmla="*/ 293 w 323"/>
                <a:gd name="T17" fmla="*/ 386 h 672"/>
                <a:gd name="T18" fmla="*/ 296 w 323"/>
                <a:gd name="T19" fmla="*/ 351 h 672"/>
                <a:gd name="T20" fmla="*/ 312 w 323"/>
                <a:gd name="T21" fmla="*/ 326 h 672"/>
                <a:gd name="T22" fmla="*/ 288 w 323"/>
                <a:gd name="T23" fmla="*/ 278 h 672"/>
                <a:gd name="T24" fmla="*/ 253 w 323"/>
                <a:gd name="T25" fmla="*/ 238 h 672"/>
                <a:gd name="T26" fmla="*/ 274 w 323"/>
                <a:gd name="T27" fmla="*/ 174 h 672"/>
                <a:gd name="T28" fmla="*/ 314 w 323"/>
                <a:gd name="T29" fmla="*/ 148 h 672"/>
                <a:gd name="T30" fmla="*/ 322 w 323"/>
                <a:gd name="T31" fmla="*/ 105 h 672"/>
                <a:gd name="T32" fmla="*/ 305 w 323"/>
                <a:gd name="T33" fmla="*/ 68 h 672"/>
                <a:gd name="T34" fmla="*/ 305 w 323"/>
                <a:gd name="T35" fmla="*/ 25 h 672"/>
                <a:gd name="T36" fmla="*/ 278 w 323"/>
                <a:gd name="T37" fmla="*/ 0 h 672"/>
                <a:gd name="T38" fmla="*/ 215 w 323"/>
                <a:gd name="T39" fmla="*/ 32 h 672"/>
                <a:gd name="T40" fmla="*/ 205 w 323"/>
                <a:gd name="T41" fmla="*/ 22 h 672"/>
                <a:gd name="T42" fmla="*/ 172 w 323"/>
                <a:gd name="T43" fmla="*/ 48 h 672"/>
                <a:gd name="T44" fmla="*/ 144 w 323"/>
                <a:gd name="T45" fmla="*/ 45 h 672"/>
                <a:gd name="T46" fmla="*/ 90 w 323"/>
                <a:gd name="T47" fmla="*/ 123 h 672"/>
                <a:gd name="T48" fmla="*/ 75 w 323"/>
                <a:gd name="T49" fmla="*/ 123 h 672"/>
                <a:gd name="T50" fmla="*/ 45 w 323"/>
                <a:gd name="T51" fmla="*/ 148 h 672"/>
                <a:gd name="T52" fmla="*/ 47 w 323"/>
                <a:gd name="T53" fmla="*/ 181 h 672"/>
                <a:gd name="T54" fmla="*/ 33 w 323"/>
                <a:gd name="T55" fmla="*/ 211 h 672"/>
                <a:gd name="T56" fmla="*/ 28 w 323"/>
                <a:gd name="T57" fmla="*/ 252 h 672"/>
                <a:gd name="T58" fmla="*/ 2 w 323"/>
                <a:gd name="T59" fmla="*/ 292 h 672"/>
                <a:gd name="T60" fmla="*/ 31 w 323"/>
                <a:gd name="T61" fmla="*/ 351 h 672"/>
                <a:gd name="T62" fmla="*/ 21 w 323"/>
                <a:gd name="T63" fmla="*/ 386 h 672"/>
                <a:gd name="T64" fmla="*/ 0 w 323"/>
                <a:gd name="T65" fmla="*/ 423 h 672"/>
                <a:gd name="T66" fmla="*/ 31 w 323"/>
                <a:gd name="T67" fmla="*/ 567 h 672"/>
                <a:gd name="T68" fmla="*/ 10 w 323"/>
                <a:gd name="T69" fmla="*/ 640 h 672"/>
                <a:gd name="T70" fmla="*/ 21 w 323"/>
                <a:gd name="T71" fmla="*/ 67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6" name="Freeform 21">
              <a:extLst>
                <a:ext uri="{FF2B5EF4-FFF2-40B4-BE49-F238E27FC236}">
                  <a16:creationId xmlns:a16="http://schemas.microsoft.com/office/drawing/2014/main" id="{2FCA4F35-31BF-854A-87C5-9A7E3804B8D8}"/>
                </a:ext>
              </a:extLst>
            </p:cNvPr>
            <p:cNvSpPr>
              <a:spLocks/>
            </p:cNvSpPr>
            <p:nvPr/>
          </p:nvSpPr>
          <p:spPr bwMode="auto">
            <a:xfrm>
              <a:off x="5155598" y="3437036"/>
              <a:ext cx="41275" cy="58738"/>
            </a:xfrm>
            <a:custGeom>
              <a:avLst/>
              <a:gdLst>
                <a:gd name="T0" fmla="*/ 37 w 38"/>
                <a:gd name="T1" fmla="*/ 0 h 53"/>
                <a:gd name="T2" fmla="*/ 31 w 38"/>
                <a:gd name="T3" fmla="*/ 27 h 53"/>
                <a:gd name="T4" fmla="*/ 34 w 38"/>
                <a:gd name="T5" fmla="*/ 39 h 53"/>
                <a:gd name="T6" fmla="*/ 8 w 38"/>
                <a:gd name="T7" fmla="*/ 52 h 53"/>
                <a:gd name="T8" fmla="*/ 5 w 38"/>
                <a:gd name="T9" fmla="*/ 30 h 53"/>
                <a:gd name="T10" fmla="*/ 0 w 38"/>
                <a:gd name="T11" fmla="*/ 15 h 53"/>
                <a:gd name="T12" fmla="*/ 37 w 3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8" h="53">
                  <a:moveTo>
                    <a:pt x="37" y="0"/>
                  </a:moveTo>
                  <a:lnTo>
                    <a:pt x="31" y="27"/>
                  </a:lnTo>
                  <a:lnTo>
                    <a:pt x="34" y="39"/>
                  </a:lnTo>
                  <a:lnTo>
                    <a:pt x="8" y="52"/>
                  </a:lnTo>
                  <a:lnTo>
                    <a:pt x="5" y="30"/>
                  </a:lnTo>
                  <a:lnTo>
                    <a:pt x="0" y="15"/>
                  </a:lnTo>
                  <a:lnTo>
                    <a:pt x="37" y="0"/>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7" name="Freeform 22">
              <a:extLst>
                <a:ext uri="{FF2B5EF4-FFF2-40B4-BE49-F238E27FC236}">
                  <a16:creationId xmlns:a16="http://schemas.microsoft.com/office/drawing/2014/main" id="{69A20725-D891-6D48-9CF8-9790F98390C9}"/>
                </a:ext>
              </a:extLst>
            </p:cNvPr>
            <p:cNvSpPr>
              <a:spLocks/>
            </p:cNvSpPr>
            <p:nvPr/>
          </p:nvSpPr>
          <p:spPr bwMode="auto">
            <a:xfrm>
              <a:off x="5127023" y="5518249"/>
              <a:ext cx="79375" cy="55562"/>
            </a:xfrm>
            <a:custGeom>
              <a:avLst/>
              <a:gdLst>
                <a:gd name="T0" fmla="*/ 4 w 72"/>
                <a:gd name="T1" fmla="*/ 13 h 49"/>
                <a:gd name="T2" fmla="*/ 30 w 72"/>
                <a:gd name="T3" fmla="*/ 18 h 49"/>
                <a:gd name="T4" fmla="*/ 57 w 72"/>
                <a:gd name="T5" fmla="*/ 0 h 49"/>
                <a:gd name="T6" fmla="*/ 71 w 72"/>
                <a:gd name="T7" fmla="*/ 36 h 49"/>
                <a:gd name="T8" fmla="*/ 42 w 72"/>
                <a:gd name="T9" fmla="*/ 48 h 49"/>
                <a:gd name="T10" fmla="*/ 6 w 72"/>
                <a:gd name="T11" fmla="*/ 45 h 49"/>
                <a:gd name="T12" fmla="*/ 0 w 72"/>
                <a:gd name="T13" fmla="*/ 18 h 49"/>
                <a:gd name="T14" fmla="*/ 4 w 72"/>
                <a:gd name="T15" fmla="*/ 1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49">
                  <a:moveTo>
                    <a:pt x="4" y="13"/>
                  </a:moveTo>
                  <a:lnTo>
                    <a:pt x="30" y="18"/>
                  </a:lnTo>
                  <a:lnTo>
                    <a:pt x="57" y="0"/>
                  </a:lnTo>
                  <a:lnTo>
                    <a:pt x="71" y="36"/>
                  </a:lnTo>
                  <a:lnTo>
                    <a:pt x="42" y="48"/>
                  </a:lnTo>
                  <a:lnTo>
                    <a:pt x="6" y="45"/>
                  </a:lnTo>
                  <a:lnTo>
                    <a:pt x="0" y="18"/>
                  </a:lnTo>
                  <a:lnTo>
                    <a:pt x="4" y="1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8" name="Freeform 23">
              <a:extLst>
                <a:ext uri="{FF2B5EF4-FFF2-40B4-BE49-F238E27FC236}">
                  <a16:creationId xmlns:a16="http://schemas.microsoft.com/office/drawing/2014/main" id="{6A3D92B2-CA8C-6443-9D18-A5E9D41BAEE4}"/>
                </a:ext>
              </a:extLst>
            </p:cNvPr>
            <p:cNvSpPr>
              <a:spLocks/>
            </p:cNvSpPr>
            <p:nvPr/>
          </p:nvSpPr>
          <p:spPr bwMode="auto">
            <a:xfrm>
              <a:off x="4666648" y="5167411"/>
              <a:ext cx="798512" cy="646113"/>
            </a:xfrm>
            <a:custGeom>
              <a:avLst/>
              <a:gdLst>
                <a:gd name="T0" fmla="*/ 214 w 729"/>
                <a:gd name="T1" fmla="*/ 87 h 604"/>
                <a:gd name="T2" fmla="*/ 224 w 729"/>
                <a:gd name="T3" fmla="*/ 49 h 604"/>
                <a:gd name="T4" fmla="*/ 291 w 729"/>
                <a:gd name="T5" fmla="*/ 70 h 604"/>
                <a:gd name="T6" fmla="*/ 289 w 729"/>
                <a:gd name="T7" fmla="*/ 39 h 604"/>
                <a:gd name="T8" fmla="*/ 317 w 729"/>
                <a:gd name="T9" fmla="*/ 4 h 604"/>
                <a:gd name="T10" fmla="*/ 392 w 729"/>
                <a:gd name="T11" fmla="*/ 0 h 604"/>
                <a:gd name="T12" fmla="*/ 458 w 729"/>
                <a:gd name="T13" fmla="*/ 7 h 604"/>
                <a:gd name="T14" fmla="*/ 452 w 729"/>
                <a:gd name="T15" fmla="*/ 44 h 604"/>
                <a:gd name="T16" fmla="*/ 426 w 729"/>
                <a:gd name="T17" fmla="*/ 89 h 604"/>
                <a:gd name="T18" fmla="*/ 542 w 729"/>
                <a:gd name="T19" fmla="*/ 59 h 604"/>
                <a:gd name="T20" fmla="*/ 585 w 729"/>
                <a:gd name="T21" fmla="*/ 70 h 604"/>
                <a:gd name="T22" fmla="*/ 578 w 729"/>
                <a:gd name="T23" fmla="*/ 34 h 604"/>
                <a:gd name="T24" fmla="*/ 654 w 729"/>
                <a:gd name="T25" fmla="*/ 57 h 604"/>
                <a:gd name="T26" fmla="*/ 698 w 729"/>
                <a:gd name="T27" fmla="*/ 89 h 604"/>
                <a:gd name="T28" fmla="*/ 708 w 729"/>
                <a:gd name="T29" fmla="*/ 167 h 604"/>
                <a:gd name="T30" fmla="*/ 675 w 729"/>
                <a:gd name="T31" fmla="*/ 206 h 604"/>
                <a:gd name="T32" fmla="*/ 612 w 729"/>
                <a:gd name="T33" fmla="*/ 258 h 604"/>
                <a:gd name="T34" fmla="*/ 580 w 729"/>
                <a:gd name="T35" fmla="*/ 268 h 604"/>
                <a:gd name="T36" fmla="*/ 566 w 729"/>
                <a:gd name="T37" fmla="*/ 275 h 604"/>
                <a:gd name="T38" fmla="*/ 514 w 729"/>
                <a:gd name="T39" fmla="*/ 293 h 604"/>
                <a:gd name="T40" fmla="*/ 474 w 729"/>
                <a:gd name="T41" fmla="*/ 296 h 604"/>
                <a:gd name="T42" fmla="*/ 376 w 729"/>
                <a:gd name="T43" fmla="*/ 285 h 604"/>
                <a:gd name="T44" fmla="*/ 389 w 729"/>
                <a:gd name="T45" fmla="*/ 354 h 604"/>
                <a:gd name="T46" fmla="*/ 327 w 729"/>
                <a:gd name="T47" fmla="*/ 399 h 604"/>
                <a:gd name="T48" fmla="*/ 263 w 729"/>
                <a:gd name="T49" fmla="*/ 418 h 604"/>
                <a:gd name="T50" fmla="*/ 189 w 729"/>
                <a:gd name="T51" fmla="*/ 450 h 604"/>
                <a:gd name="T52" fmla="*/ 70 w 729"/>
                <a:gd name="T53" fmla="*/ 502 h 604"/>
                <a:gd name="T54" fmla="*/ 88 w 729"/>
                <a:gd name="T55" fmla="*/ 582 h 604"/>
                <a:gd name="T56" fmla="*/ 35 w 729"/>
                <a:gd name="T57" fmla="*/ 599 h 604"/>
                <a:gd name="T58" fmla="*/ 8 w 729"/>
                <a:gd name="T59" fmla="*/ 491 h 604"/>
                <a:gd name="T60" fmla="*/ 33 w 729"/>
                <a:gd name="T61" fmla="*/ 431 h 604"/>
                <a:gd name="T62" fmla="*/ 61 w 729"/>
                <a:gd name="T63" fmla="*/ 403 h 604"/>
                <a:gd name="T64" fmla="*/ 98 w 729"/>
                <a:gd name="T65" fmla="*/ 352 h 604"/>
                <a:gd name="T66" fmla="*/ 153 w 729"/>
                <a:gd name="T67" fmla="*/ 246 h 604"/>
                <a:gd name="T68" fmla="*/ 194 w 729"/>
                <a:gd name="T69" fmla="*/ 170 h 604"/>
                <a:gd name="T70" fmla="*/ 194 w 729"/>
                <a:gd name="T71" fmla="*/ 1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09" name="Freeform 24">
              <a:extLst>
                <a:ext uri="{FF2B5EF4-FFF2-40B4-BE49-F238E27FC236}">
                  <a16:creationId xmlns:a16="http://schemas.microsoft.com/office/drawing/2014/main" id="{5BFDCFD7-21BB-8440-86CC-E1D103A91B47}"/>
                </a:ext>
              </a:extLst>
            </p:cNvPr>
            <p:cNvSpPr>
              <a:spLocks/>
            </p:cNvSpPr>
            <p:nvPr/>
          </p:nvSpPr>
          <p:spPr bwMode="auto">
            <a:xfrm>
              <a:off x="4069748" y="5099149"/>
              <a:ext cx="822325" cy="581025"/>
            </a:xfrm>
            <a:custGeom>
              <a:avLst/>
              <a:gdLst>
                <a:gd name="T0" fmla="*/ 34 w 753"/>
                <a:gd name="T1" fmla="*/ 211 h 542"/>
                <a:gd name="T2" fmla="*/ 80 w 753"/>
                <a:gd name="T3" fmla="*/ 187 h 542"/>
                <a:gd name="T4" fmla="*/ 159 w 753"/>
                <a:gd name="T5" fmla="*/ 207 h 542"/>
                <a:gd name="T6" fmla="*/ 175 w 753"/>
                <a:gd name="T7" fmla="*/ 173 h 542"/>
                <a:gd name="T8" fmla="*/ 284 w 753"/>
                <a:gd name="T9" fmla="*/ 133 h 542"/>
                <a:gd name="T10" fmla="*/ 373 w 753"/>
                <a:gd name="T11" fmla="*/ 107 h 542"/>
                <a:gd name="T12" fmla="*/ 410 w 753"/>
                <a:gd name="T13" fmla="*/ 117 h 542"/>
                <a:gd name="T14" fmla="*/ 438 w 753"/>
                <a:gd name="T15" fmla="*/ 95 h 542"/>
                <a:gd name="T16" fmla="*/ 450 w 753"/>
                <a:gd name="T17" fmla="*/ 73 h 542"/>
                <a:gd name="T18" fmla="*/ 489 w 753"/>
                <a:gd name="T19" fmla="*/ 46 h 542"/>
                <a:gd name="T20" fmla="*/ 537 w 753"/>
                <a:gd name="T21" fmla="*/ 19 h 542"/>
                <a:gd name="T22" fmla="*/ 557 w 753"/>
                <a:gd name="T23" fmla="*/ 44 h 542"/>
                <a:gd name="T24" fmla="*/ 606 w 753"/>
                <a:gd name="T25" fmla="*/ 9 h 542"/>
                <a:gd name="T26" fmla="*/ 656 w 753"/>
                <a:gd name="T27" fmla="*/ 9 h 542"/>
                <a:gd name="T28" fmla="*/ 681 w 753"/>
                <a:gd name="T29" fmla="*/ 47 h 542"/>
                <a:gd name="T30" fmla="*/ 651 w 753"/>
                <a:gd name="T31" fmla="*/ 119 h 542"/>
                <a:gd name="T32" fmla="*/ 651 w 753"/>
                <a:gd name="T33" fmla="*/ 151 h 542"/>
                <a:gd name="T34" fmla="*/ 700 w 753"/>
                <a:gd name="T35" fmla="*/ 176 h 542"/>
                <a:gd name="T36" fmla="*/ 736 w 753"/>
                <a:gd name="T37" fmla="*/ 164 h 542"/>
                <a:gd name="T38" fmla="*/ 736 w 753"/>
                <a:gd name="T39" fmla="*/ 231 h 542"/>
                <a:gd name="T40" fmla="*/ 694 w 753"/>
                <a:gd name="T41" fmla="*/ 308 h 542"/>
                <a:gd name="T42" fmla="*/ 640 w 753"/>
                <a:gd name="T43" fmla="*/ 413 h 542"/>
                <a:gd name="T44" fmla="*/ 603 w 753"/>
                <a:gd name="T45" fmla="*/ 465 h 542"/>
                <a:gd name="T46" fmla="*/ 574 w 753"/>
                <a:gd name="T47" fmla="*/ 493 h 542"/>
                <a:gd name="T48" fmla="*/ 485 w 753"/>
                <a:gd name="T49" fmla="*/ 541 h 542"/>
                <a:gd name="T50" fmla="*/ 417 w 753"/>
                <a:gd name="T51" fmla="*/ 503 h 542"/>
                <a:gd name="T52" fmla="*/ 347 w 753"/>
                <a:gd name="T53" fmla="*/ 541 h 542"/>
                <a:gd name="T54" fmla="*/ 232 w 753"/>
                <a:gd name="T55" fmla="*/ 499 h 542"/>
                <a:gd name="T56" fmla="*/ 237 w 753"/>
                <a:gd name="T57" fmla="*/ 418 h 542"/>
                <a:gd name="T58" fmla="*/ 185 w 753"/>
                <a:gd name="T59" fmla="*/ 404 h 542"/>
                <a:gd name="T60" fmla="*/ 147 w 753"/>
                <a:gd name="T61" fmla="*/ 404 h 542"/>
                <a:gd name="T62" fmla="*/ 127 w 753"/>
                <a:gd name="T63" fmla="*/ 346 h 542"/>
                <a:gd name="T64" fmla="*/ 161 w 753"/>
                <a:gd name="T65" fmla="*/ 337 h 542"/>
                <a:gd name="T66" fmla="*/ 159 w 753"/>
                <a:gd name="T67" fmla="*/ 289 h 542"/>
                <a:gd name="T68" fmla="*/ 62 w 753"/>
                <a:gd name="T69" fmla="*/ 249 h 542"/>
                <a:gd name="T70" fmla="*/ 14 w 753"/>
                <a:gd name="T71" fmla="*/ 249 h 542"/>
                <a:gd name="T72" fmla="*/ 0 w 753"/>
                <a:gd name="T73" fmla="*/ 207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0" name="Freeform 25">
              <a:extLst>
                <a:ext uri="{FF2B5EF4-FFF2-40B4-BE49-F238E27FC236}">
                  <a16:creationId xmlns:a16="http://schemas.microsoft.com/office/drawing/2014/main" id="{47CABAB0-03FF-8347-A305-CA14C8B67660}"/>
                </a:ext>
              </a:extLst>
            </p:cNvPr>
            <p:cNvSpPr>
              <a:spLocks/>
            </p:cNvSpPr>
            <p:nvPr/>
          </p:nvSpPr>
          <p:spPr bwMode="auto">
            <a:xfrm>
              <a:off x="4523773" y="4668936"/>
              <a:ext cx="569912" cy="622300"/>
            </a:xfrm>
            <a:custGeom>
              <a:avLst/>
              <a:gdLst>
                <a:gd name="T0" fmla="*/ 446 w 521"/>
                <a:gd name="T1" fmla="*/ 70 h 582"/>
                <a:gd name="T2" fmla="*/ 435 w 521"/>
                <a:gd name="T3" fmla="*/ 21 h 582"/>
                <a:gd name="T4" fmla="*/ 399 w 521"/>
                <a:gd name="T5" fmla="*/ 28 h 582"/>
                <a:gd name="T6" fmla="*/ 371 w 521"/>
                <a:gd name="T7" fmla="*/ 46 h 582"/>
                <a:gd name="T8" fmla="*/ 343 w 521"/>
                <a:gd name="T9" fmla="*/ 26 h 582"/>
                <a:gd name="T10" fmla="*/ 295 w 521"/>
                <a:gd name="T11" fmla="*/ 33 h 582"/>
                <a:gd name="T12" fmla="*/ 141 w 521"/>
                <a:gd name="T13" fmla="*/ 0 h 582"/>
                <a:gd name="T14" fmla="*/ 151 w 521"/>
                <a:gd name="T15" fmla="*/ 39 h 582"/>
                <a:gd name="T16" fmla="*/ 82 w 521"/>
                <a:gd name="T17" fmla="*/ 39 h 582"/>
                <a:gd name="T18" fmla="*/ 25 w 521"/>
                <a:gd name="T19" fmla="*/ 110 h 582"/>
                <a:gd name="T20" fmla="*/ 49 w 521"/>
                <a:gd name="T21" fmla="*/ 277 h 582"/>
                <a:gd name="T22" fmla="*/ 4 w 521"/>
                <a:gd name="T23" fmla="*/ 338 h 582"/>
                <a:gd name="T24" fmla="*/ 63 w 521"/>
                <a:gd name="T25" fmla="*/ 345 h 582"/>
                <a:gd name="T26" fmla="*/ 76 w 521"/>
                <a:gd name="T27" fmla="*/ 451 h 582"/>
                <a:gd name="T28" fmla="*/ 124 w 521"/>
                <a:gd name="T29" fmla="*/ 423 h 582"/>
                <a:gd name="T30" fmla="*/ 144 w 521"/>
                <a:gd name="T31" fmla="*/ 447 h 582"/>
                <a:gd name="T32" fmla="*/ 194 w 521"/>
                <a:gd name="T33" fmla="*/ 414 h 582"/>
                <a:gd name="T34" fmla="*/ 242 w 521"/>
                <a:gd name="T35" fmla="*/ 414 h 582"/>
                <a:gd name="T36" fmla="*/ 267 w 521"/>
                <a:gd name="T37" fmla="*/ 452 h 582"/>
                <a:gd name="T38" fmla="*/ 237 w 521"/>
                <a:gd name="T39" fmla="*/ 524 h 582"/>
                <a:gd name="T40" fmla="*/ 237 w 521"/>
                <a:gd name="T41" fmla="*/ 555 h 582"/>
                <a:gd name="T42" fmla="*/ 288 w 521"/>
                <a:gd name="T43" fmla="*/ 581 h 582"/>
                <a:gd name="T44" fmla="*/ 323 w 521"/>
                <a:gd name="T45" fmla="*/ 568 h 582"/>
                <a:gd name="T46" fmla="*/ 343 w 521"/>
                <a:gd name="T47" fmla="*/ 524 h 582"/>
                <a:gd name="T48" fmla="*/ 378 w 521"/>
                <a:gd name="T49" fmla="*/ 517 h 582"/>
                <a:gd name="T50" fmla="*/ 426 w 521"/>
                <a:gd name="T51" fmla="*/ 522 h 582"/>
                <a:gd name="T52" fmla="*/ 419 w 521"/>
                <a:gd name="T53" fmla="*/ 493 h 582"/>
                <a:gd name="T54" fmla="*/ 492 w 521"/>
                <a:gd name="T55" fmla="*/ 482 h 582"/>
                <a:gd name="T56" fmla="*/ 509 w 521"/>
                <a:gd name="T57" fmla="*/ 447 h 582"/>
                <a:gd name="T58" fmla="*/ 517 w 521"/>
                <a:gd name="T59" fmla="*/ 350 h 582"/>
                <a:gd name="T60" fmla="*/ 485 w 521"/>
                <a:gd name="T61" fmla="*/ 303 h 582"/>
                <a:gd name="T62" fmla="*/ 476 w 521"/>
                <a:gd name="T63" fmla="*/ 264 h 582"/>
                <a:gd name="T64" fmla="*/ 458 w 521"/>
                <a:gd name="T65" fmla="*/ 260 h 582"/>
                <a:gd name="T66" fmla="*/ 485 w 521"/>
                <a:gd name="T67" fmla="*/ 190 h 582"/>
                <a:gd name="T68" fmla="*/ 497 w 521"/>
                <a:gd name="T69" fmla="*/ 13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1" name="Freeform 26">
              <a:extLst>
                <a:ext uri="{FF2B5EF4-FFF2-40B4-BE49-F238E27FC236}">
                  <a16:creationId xmlns:a16="http://schemas.microsoft.com/office/drawing/2014/main" id="{13B21F21-A008-2E46-9955-CC47A0241370}"/>
                </a:ext>
              </a:extLst>
            </p:cNvPr>
            <p:cNvSpPr>
              <a:spLocks/>
            </p:cNvSpPr>
            <p:nvPr/>
          </p:nvSpPr>
          <p:spPr bwMode="auto">
            <a:xfrm>
              <a:off x="4457098" y="4300636"/>
              <a:ext cx="801687" cy="490538"/>
            </a:xfrm>
            <a:custGeom>
              <a:avLst/>
              <a:gdLst>
                <a:gd name="T0" fmla="*/ 99 w 733"/>
                <a:gd name="T1" fmla="*/ 420 h 456"/>
                <a:gd name="T2" fmla="*/ 184 w 733"/>
                <a:gd name="T3" fmla="*/ 400 h 456"/>
                <a:gd name="T4" fmla="*/ 189 w 733"/>
                <a:gd name="T5" fmla="*/ 356 h 456"/>
                <a:gd name="T6" fmla="*/ 315 w 733"/>
                <a:gd name="T7" fmla="*/ 351 h 456"/>
                <a:gd name="T8" fmla="*/ 375 w 733"/>
                <a:gd name="T9" fmla="*/ 391 h 456"/>
                <a:gd name="T10" fmla="*/ 427 w 733"/>
                <a:gd name="T11" fmla="*/ 363 h 456"/>
                <a:gd name="T12" fmla="*/ 448 w 733"/>
                <a:gd name="T13" fmla="*/ 391 h 456"/>
                <a:gd name="T14" fmla="*/ 486 w 733"/>
                <a:gd name="T15" fmla="*/ 349 h 456"/>
                <a:gd name="T16" fmla="*/ 498 w 733"/>
                <a:gd name="T17" fmla="*/ 400 h 456"/>
                <a:gd name="T18" fmla="*/ 530 w 733"/>
                <a:gd name="T19" fmla="*/ 420 h 456"/>
                <a:gd name="T20" fmla="*/ 591 w 733"/>
                <a:gd name="T21" fmla="*/ 384 h 456"/>
                <a:gd name="T22" fmla="*/ 692 w 733"/>
                <a:gd name="T23" fmla="*/ 322 h 456"/>
                <a:gd name="T24" fmla="*/ 684 w 733"/>
                <a:gd name="T25" fmla="*/ 222 h 456"/>
                <a:gd name="T26" fmla="*/ 693 w 733"/>
                <a:gd name="T27" fmla="*/ 187 h 456"/>
                <a:gd name="T28" fmla="*/ 628 w 733"/>
                <a:gd name="T29" fmla="*/ 153 h 456"/>
                <a:gd name="T30" fmla="*/ 582 w 733"/>
                <a:gd name="T31" fmla="*/ 153 h 456"/>
                <a:gd name="T32" fmla="*/ 513 w 733"/>
                <a:gd name="T33" fmla="*/ 128 h 456"/>
                <a:gd name="T34" fmla="*/ 476 w 733"/>
                <a:gd name="T35" fmla="*/ 91 h 456"/>
                <a:gd name="T36" fmla="*/ 439 w 733"/>
                <a:gd name="T37" fmla="*/ 85 h 456"/>
                <a:gd name="T38" fmla="*/ 358 w 733"/>
                <a:gd name="T39" fmla="*/ 85 h 456"/>
                <a:gd name="T40" fmla="*/ 210 w 733"/>
                <a:gd name="T41" fmla="*/ 0 h 456"/>
                <a:gd name="T42" fmla="*/ 180 w 733"/>
                <a:gd name="T43" fmla="*/ 10 h 456"/>
                <a:gd name="T44" fmla="*/ 87 w 733"/>
                <a:gd name="T45" fmla="*/ 10 h 456"/>
                <a:gd name="T46" fmla="*/ 99 w 733"/>
                <a:gd name="T47" fmla="*/ 42 h 456"/>
                <a:gd name="T48" fmla="*/ 142 w 733"/>
                <a:gd name="T49" fmla="*/ 52 h 456"/>
                <a:gd name="T50" fmla="*/ 94 w 733"/>
                <a:gd name="T51" fmla="*/ 85 h 456"/>
                <a:gd name="T52" fmla="*/ 94 w 733"/>
                <a:gd name="T53" fmla="*/ 123 h 456"/>
                <a:gd name="T54" fmla="*/ 122 w 733"/>
                <a:gd name="T55" fmla="*/ 164 h 456"/>
                <a:gd name="T56" fmla="*/ 154 w 733"/>
                <a:gd name="T57" fmla="*/ 249 h 456"/>
                <a:gd name="T58" fmla="*/ 133 w 733"/>
                <a:gd name="T59" fmla="*/ 264 h 456"/>
                <a:gd name="T60" fmla="*/ 19 w 733"/>
                <a:gd name="T61" fmla="*/ 308 h 456"/>
                <a:gd name="T62" fmla="*/ 14 w 733"/>
                <a:gd name="T63" fmla="*/ 346 h 456"/>
                <a:gd name="T64" fmla="*/ 36 w 733"/>
                <a:gd name="T65" fmla="*/ 393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2" name="Freeform 27">
              <a:extLst>
                <a:ext uri="{FF2B5EF4-FFF2-40B4-BE49-F238E27FC236}">
                  <a16:creationId xmlns:a16="http://schemas.microsoft.com/office/drawing/2014/main" id="{98F5961D-7B3F-A34B-92F8-D20B89D88907}"/>
                </a:ext>
              </a:extLst>
            </p:cNvPr>
            <p:cNvSpPr>
              <a:spLocks/>
            </p:cNvSpPr>
            <p:nvPr/>
          </p:nvSpPr>
          <p:spPr bwMode="auto">
            <a:xfrm>
              <a:off x="4565048" y="5851624"/>
              <a:ext cx="258762" cy="231775"/>
            </a:xfrm>
            <a:custGeom>
              <a:avLst/>
              <a:gdLst>
                <a:gd name="T0" fmla="*/ 237 w 238"/>
                <a:gd name="T1" fmla="*/ 36 h 215"/>
                <a:gd name="T2" fmla="*/ 192 w 238"/>
                <a:gd name="T3" fmla="*/ 110 h 215"/>
                <a:gd name="T4" fmla="*/ 192 w 238"/>
                <a:gd name="T5" fmla="*/ 144 h 215"/>
                <a:gd name="T6" fmla="*/ 105 w 238"/>
                <a:gd name="T7" fmla="*/ 214 h 215"/>
                <a:gd name="T8" fmla="*/ 18 w 238"/>
                <a:gd name="T9" fmla="*/ 182 h 215"/>
                <a:gd name="T10" fmla="*/ 0 w 238"/>
                <a:gd name="T11" fmla="*/ 120 h 215"/>
                <a:gd name="T12" fmla="*/ 4 w 238"/>
                <a:gd name="T13" fmla="*/ 90 h 215"/>
                <a:gd name="T14" fmla="*/ 54 w 238"/>
                <a:gd name="T15" fmla="*/ 43 h 215"/>
                <a:gd name="T16" fmla="*/ 69 w 238"/>
                <a:gd name="T17" fmla="*/ 28 h 215"/>
                <a:gd name="T18" fmla="*/ 150 w 238"/>
                <a:gd name="T19" fmla="*/ 16 h 215"/>
                <a:gd name="T20" fmla="*/ 186 w 238"/>
                <a:gd name="T21" fmla="*/ 12 h 215"/>
                <a:gd name="T22" fmla="*/ 198 w 238"/>
                <a:gd name="T23" fmla="*/ 0 h 215"/>
                <a:gd name="T24" fmla="*/ 224 w 238"/>
                <a:gd name="T25" fmla="*/ 4 h 215"/>
                <a:gd name="T26" fmla="*/ 237 w 238"/>
                <a:gd name="T27" fmla="*/ 3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3" name="Oval 28">
              <a:extLst>
                <a:ext uri="{FF2B5EF4-FFF2-40B4-BE49-F238E27FC236}">
                  <a16:creationId xmlns:a16="http://schemas.microsoft.com/office/drawing/2014/main" id="{14FDAC93-B5D7-394D-A56E-951D19D2F6E8}"/>
                </a:ext>
              </a:extLst>
            </p:cNvPr>
            <p:cNvSpPr>
              <a:spLocks noChangeArrowheads="1"/>
            </p:cNvSpPr>
            <p:nvPr/>
          </p:nvSpPr>
          <p:spPr bwMode="auto">
            <a:xfrm>
              <a:off x="5484210" y="4368899"/>
              <a:ext cx="66675" cy="65087"/>
            </a:xfrm>
            <a:prstGeom prst="ellipse">
              <a:avLst/>
            </a:prstGeom>
            <a:grp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2121" tIns="26060" rIns="52121" bIns="260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4" name="Freeform 29">
              <a:extLst>
                <a:ext uri="{FF2B5EF4-FFF2-40B4-BE49-F238E27FC236}">
                  <a16:creationId xmlns:a16="http://schemas.microsoft.com/office/drawing/2014/main" id="{1A370119-A89C-6544-9292-80806FECDC54}"/>
                </a:ext>
              </a:extLst>
            </p:cNvPr>
            <p:cNvSpPr>
              <a:spLocks/>
            </p:cNvSpPr>
            <p:nvPr/>
          </p:nvSpPr>
          <p:spPr bwMode="auto">
            <a:xfrm>
              <a:off x="3017235" y="3225899"/>
              <a:ext cx="1417638" cy="1185862"/>
            </a:xfrm>
            <a:custGeom>
              <a:avLst/>
              <a:gdLst>
                <a:gd name="T0" fmla="*/ 0 w 1299"/>
                <a:gd name="T1" fmla="*/ 207 h 1107"/>
                <a:gd name="T2" fmla="*/ 49 w 1299"/>
                <a:gd name="T3" fmla="*/ 157 h 1107"/>
                <a:gd name="T4" fmla="*/ 200 w 1299"/>
                <a:gd name="T5" fmla="*/ 71 h 1107"/>
                <a:gd name="T6" fmla="*/ 237 w 1299"/>
                <a:gd name="T7" fmla="*/ 19 h 1107"/>
                <a:gd name="T8" fmla="*/ 269 w 1299"/>
                <a:gd name="T9" fmla="*/ 2 h 1107"/>
                <a:gd name="T10" fmla="*/ 327 w 1299"/>
                <a:gd name="T11" fmla="*/ 39 h 1107"/>
                <a:gd name="T12" fmla="*/ 332 w 1299"/>
                <a:gd name="T13" fmla="*/ 149 h 1107"/>
                <a:gd name="T14" fmla="*/ 412 w 1299"/>
                <a:gd name="T15" fmla="*/ 244 h 1107"/>
                <a:gd name="T16" fmla="*/ 542 w 1299"/>
                <a:gd name="T17" fmla="*/ 212 h 1107"/>
                <a:gd name="T18" fmla="*/ 577 w 1299"/>
                <a:gd name="T19" fmla="*/ 239 h 1107"/>
                <a:gd name="T20" fmla="*/ 519 w 1299"/>
                <a:gd name="T21" fmla="*/ 299 h 1107"/>
                <a:gd name="T22" fmla="*/ 580 w 1299"/>
                <a:gd name="T23" fmla="*/ 362 h 1107"/>
                <a:gd name="T24" fmla="*/ 609 w 1299"/>
                <a:gd name="T25" fmla="*/ 371 h 1107"/>
                <a:gd name="T26" fmla="*/ 639 w 1299"/>
                <a:gd name="T27" fmla="*/ 417 h 1107"/>
                <a:gd name="T28" fmla="*/ 756 w 1299"/>
                <a:gd name="T29" fmla="*/ 419 h 1107"/>
                <a:gd name="T30" fmla="*/ 868 w 1299"/>
                <a:gd name="T31" fmla="*/ 374 h 1107"/>
                <a:gd name="T32" fmla="*/ 879 w 1299"/>
                <a:gd name="T33" fmla="*/ 446 h 1107"/>
                <a:gd name="T34" fmla="*/ 849 w 1299"/>
                <a:gd name="T35" fmla="*/ 485 h 1107"/>
                <a:gd name="T36" fmla="*/ 840 w 1299"/>
                <a:gd name="T37" fmla="*/ 543 h 1107"/>
                <a:gd name="T38" fmla="*/ 923 w 1299"/>
                <a:gd name="T39" fmla="*/ 576 h 1107"/>
                <a:gd name="T40" fmla="*/ 1005 w 1299"/>
                <a:gd name="T41" fmla="*/ 719 h 1107"/>
                <a:gd name="T42" fmla="*/ 1041 w 1299"/>
                <a:gd name="T43" fmla="*/ 777 h 1107"/>
                <a:gd name="T44" fmla="*/ 1083 w 1299"/>
                <a:gd name="T45" fmla="*/ 806 h 1107"/>
                <a:gd name="T46" fmla="*/ 1096 w 1299"/>
                <a:gd name="T47" fmla="*/ 772 h 1107"/>
                <a:gd name="T48" fmla="*/ 1138 w 1299"/>
                <a:gd name="T49" fmla="*/ 724 h 1107"/>
                <a:gd name="T50" fmla="*/ 1096 w 1299"/>
                <a:gd name="T51" fmla="*/ 689 h 1107"/>
                <a:gd name="T52" fmla="*/ 1120 w 1299"/>
                <a:gd name="T53" fmla="*/ 600 h 1107"/>
                <a:gd name="T54" fmla="*/ 1162 w 1299"/>
                <a:gd name="T55" fmla="*/ 609 h 1107"/>
                <a:gd name="T56" fmla="*/ 1247 w 1299"/>
                <a:gd name="T57" fmla="*/ 662 h 1107"/>
                <a:gd name="T58" fmla="*/ 1298 w 1299"/>
                <a:gd name="T59" fmla="*/ 714 h 1107"/>
                <a:gd name="T60" fmla="*/ 1288 w 1299"/>
                <a:gd name="T61" fmla="*/ 784 h 1107"/>
                <a:gd name="T62" fmla="*/ 1223 w 1299"/>
                <a:gd name="T63" fmla="*/ 806 h 1107"/>
                <a:gd name="T64" fmla="*/ 1214 w 1299"/>
                <a:gd name="T65" fmla="*/ 824 h 1107"/>
                <a:gd name="T66" fmla="*/ 1167 w 1299"/>
                <a:gd name="T67" fmla="*/ 843 h 1107"/>
                <a:gd name="T68" fmla="*/ 1113 w 1299"/>
                <a:gd name="T69" fmla="*/ 830 h 1107"/>
                <a:gd name="T70" fmla="*/ 1113 w 1299"/>
                <a:gd name="T71" fmla="*/ 855 h 1107"/>
                <a:gd name="T72" fmla="*/ 1091 w 1299"/>
                <a:gd name="T73" fmla="*/ 892 h 1107"/>
                <a:gd name="T74" fmla="*/ 1101 w 1299"/>
                <a:gd name="T75" fmla="*/ 962 h 1107"/>
                <a:gd name="T76" fmla="*/ 1106 w 1299"/>
                <a:gd name="T77" fmla="*/ 996 h 1107"/>
                <a:gd name="T78" fmla="*/ 1046 w 1299"/>
                <a:gd name="T79" fmla="*/ 1008 h 1107"/>
                <a:gd name="T80" fmla="*/ 1053 w 1299"/>
                <a:gd name="T81" fmla="*/ 1070 h 1107"/>
                <a:gd name="T82" fmla="*/ 1020 w 1299"/>
                <a:gd name="T83" fmla="*/ 1095 h 1107"/>
                <a:gd name="T84" fmla="*/ 948 w 1299"/>
                <a:gd name="T85" fmla="*/ 1101 h 1107"/>
                <a:gd name="T86" fmla="*/ 917 w 1299"/>
                <a:gd name="T87" fmla="*/ 1046 h 1107"/>
                <a:gd name="T88" fmla="*/ 881 w 1299"/>
                <a:gd name="T89" fmla="*/ 1046 h 1107"/>
                <a:gd name="T90" fmla="*/ 812 w 1299"/>
                <a:gd name="T91" fmla="*/ 987 h 1107"/>
                <a:gd name="T92" fmla="*/ 798 w 1299"/>
                <a:gd name="T93" fmla="*/ 934 h 1107"/>
                <a:gd name="T94" fmla="*/ 723 w 1299"/>
                <a:gd name="T95" fmla="*/ 962 h 1107"/>
                <a:gd name="T96" fmla="*/ 704 w 1299"/>
                <a:gd name="T97" fmla="*/ 992 h 1107"/>
                <a:gd name="T98" fmla="*/ 626 w 1299"/>
                <a:gd name="T99" fmla="*/ 948 h 1107"/>
                <a:gd name="T100" fmla="*/ 623 w 1299"/>
                <a:gd name="T101" fmla="*/ 904 h 1107"/>
                <a:gd name="T102" fmla="*/ 674 w 1299"/>
                <a:gd name="T103" fmla="*/ 934 h 1107"/>
                <a:gd name="T104" fmla="*/ 695 w 1299"/>
                <a:gd name="T105" fmla="*/ 873 h 1107"/>
                <a:gd name="T106" fmla="*/ 741 w 1299"/>
                <a:gd name="T107" fmla="*/ 830 h 1107"/>
                <a:gd name="T108" fmla="*/ 779 w 1299"/>
                <a:gd name="T109" fmla="*/ 770 h 1107"/>
                <a:gd name="T110" fmla="*/ 761 w 1299"/>
                <a:gd name="T111" fmla="*/ 675 h 1107"/>
                <a:gd name="T112" fmla="*/ 690 w 1299"/>
                <a:gd name="T113" fmla="*/ 543 h 1107"/>
                <a:gd name="T114" fmla="*/ 614 w 1299"/>
                <a:gd name="T115" fmla="*/ 514 h 1107"/>
                <a:gd name="T116" fmla="*/ 531 w 1299"/>
                <a:gd name="T117" fmla="*/ 419 h 1107"/>
                <a:gd name="T118" fmla="*/ 397 w 1299"/>
                <a:gd name="T119" fmla="*/ 382 h 1107"/>
                <a:gd name="T120" fmla="*/ 292 w 1299"/>
                <a:gd name="T121" fmla="*/ 394 h 1107"/>
                <a:gd name="T122" fmla="*/ 209 w 1299"/>
                <a:gd name="T123" fmla="*/ 427 h 1107"/>
                <a:gd name="T124" fmla="*/ 125 w 1299"/>
                <a:gd name="T125" fmla="*/ 37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5" name="Freeform 30">
              <a:extLst>
                <a:ext uri="{FF2B5EF4-FFF2-40B4-BE49-F238E27FC236}">
                  <a16:creationId xmlns:a16="http://schemas.microsoft.com/office/drawing/2014/main" id="{3B69E108-BBB9-384A-A9F3-5297A7605678}"/>
                </a:ext>
              </a:extLst>
            </p:cNvPr>
            <p:cNvSpPr>
              <a:spLocks/>
            </p:cNvSpPr>
            <p:nvPr/>
          </p:nvSpPr>
          <p:spPr bwMode="auto">
            <a:xfrm>
              <a:off x="4158648" y="3570386"/>
              <a:ext cx="530225" cy="908050"/>
            </a:xfrm>
            <a:custGeom>
              <a:avLst/>
              <a:gdLst>
                <a:gd name="T0" fmla="*/ 401 w 482"/>
                <a:gd name="T1" fmla="*/ 504 h 849"/>
                <a:gd name="T2" fmla="*/ 390 w 482"/>
                <a:gd name="T3" fmla="*/ 287 h 849"/>
                <a:gd name="T4" fmla="*/ 424 w 482"/>
                <a:gd name="T5" fmla="*/ 213 h 849"/>
                <a:gd name="T6" fmla="*/ 421 w 482"/>
                <a:gd name="T7" fmla="*/ 114 h 849"/>
                <a:gd name="T8" fmla="*/ 441 w 482"/>
                <a:gd name="T9" fmla="*/ 44 h 849"/>
                <a:gd name="T10" fmla="*/ 426 w 482"/>
                <a:gd name="T11" fmla="*/ 0 h 849"/>
                <a:gd name="T12" fmla="*/ 353 w 482"/>
                <a:gd name="T13" fmla="*/ 25 h 849"/>
                <a:gd name="T14" fmla="*/ 327 w 482"/>
                <a:gd name="T15" fmla="*/ 86 h 849"/>
                <a:gd name="T16" fmla="*/ 299 w 482"/>
                <a:gd name="T17" fmla="*/ 109 h 849"/>
                <a:gd name="T18" fmla="*/ 205 w 482"/>
                <a:gd name="T19" fmla="*/ 217 h 849"/>
                <a:gd name="T20" fmla="*/ 136 w 482"/>
                <a:gd name="T21" fmla="*/ 213 h 849"/>
                <a:gd name="T22" fmla="*/ 118 w 482"/>
                <a:gd name="T23" fmla="*/ 283 h 849"/>
                <a:gd name="T24" fmla="*/ 205 w 482"/>
                <a:gd name="T25" fmla="*/ 337 h 849"/>
                <a:gd name="T26" fmla="*/ 257 w 482"/>
                <a:gd name="T27" fmla="*/ 389 h 849"/>
                <a:gd name="T28" fmla="*/ 247 w 482"/>
                <a:gd name="T29" fmla="*/ 458 h 849"/>
                <a:gd name="T30" fmla="*/ 181 w 482"/>
                <a:gd name="T31" fmla="*/ 480 h 849"/>
                <a:gd name="T32" fmla="*/ 171 w 482"/>
                <a:gd name="T33" fmla="*/ 497 h 849"/>
                <a:gd name="T34" fmla="*/ 122 w 482"/>
                <a:gd name="T35" fmla="*/ 517 h 849"/>
                <a:gd name="T36" fmla="*/ 68 w 482"/>
                <a:gd name="T37" fmla="*/ 504 h 849"/>
                <a:gd name="T38" fmla="*/ 68 w 482"/>
                <a:gd name="T39" fmla="*/ 529 h 849"/>
                <a:gd name="T40" fmla="*/ 45 w 482"/>
                <a:gd name="T41" fmla="*/ 566 h 849"/>
                <a:gd name="T42" fmla="*/ 55 w 482"/>
                <a:gd name="T43" fmla="*/ 636 h 849"/>
                <a:gd name="T44" fmla="*/ 60 w 482"/>
                <a:gd name="T45" fmla="*/ 670 h 849"/>
                <a:gd name="T46" fmla="*/ 0 w 482"/>
                <a:gd name="T47" fmla="*/ 682 h 849"/>
                <a:gd name="T48" fmla="*/ 7 w 482"/>
                <a:gd name="T49" fmla="*/ 744 h 849"/>
                <a:gd name="T50" fmla="*/ 30 w 482"/>
                <a:gd name="T51" fmla="*/ 769 h 849"/>
                <a:gd name="T52" fmla="*/ 113 w 482"/>
                <a:gd name="T53" fmla="*/ 759 h 849"/>
                <a:gd name="T54" fmla="*/ 131 w 482"/>
                <a:gd name="T55" fmla="*/ 779 h 849"/>
                <a:gd name="T56" fmla="*/ 213 w 482"/>
                <a:gd name="T57" fmla="*/ 815 h 849"/>
                <a:gd name="T58" fmla="*/ 317 w 482"/>
                <a:gd name="T59" fmla="*/ 827 h 849"/>
                <a:gd name="T60" fmla="*/ 367 w 482"/>
                <a:gd name="T61" fmla="*/ 839 h 849"/>
                <a:gd name="T62" fmla="*/ 356 w 482"/>
                <a:gd name="T63" fmla="*/ 792 h 849"/>
                <a:gd name="T64" fmla="*/ 401 w 482"/>
                <a:gd name="T65" fmla="*/ 747 h 849"/>
                <a:gd name="T66" fmla="*/ 390 w 482"/>
                <a:gd name="T67" fmla="*/ 725 h 849"/>
                <a:gd name="T68" fmla="*/ 346 w 482"/>
                <a:gd name="T69" fmla="*/ 697 h 849"/>
                <a:gd name="T70" fmla="*/ 431 w 482"/>
                <a:gd name="T71" fmla="*/ 688 h 849"/>
                <a:gd name="T72" fmla="*/ 458 w 482"/>
                <a:gd name="T73" fmla="*/ 694 h 849"/>
                <a:gd name="T74" fmla="*/ 481 w 482"/>
                <a:gd name="T75" fmla="*/ 647 h 849"/>
                <a:gd name="T76" fmla="*/ 412 w 482"/>
                <a:gd name="T77" fmla="*/ 534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6" name="Freeform 31">
              <a:extLst>
                <a:ext uri="{FF2B5EF4-FFF2-40B4-BE49-F238E27FC236}">
                  <a16:creationId xmlns:a16="http://schemas.microsoft.com/office/drawing/2014/main" id="{7C83E7BE-208C-614C-AD1B-333FB005738D}"/>
                </a:ext>
              </a:extLst>
            </p:cNvPr>
            <p:cNvSpPr>
              <a:spLocks/>
            </p:cNvSpPr>
            <p:nvPr/>
          </p:nvSpPr>
          <p:spPr bwMode="auto">
            <a:xfrm>
              <a:off x="5088923" y="4083149"/>
              <a:ext cx="493712" cy="582612"/>
            </a:xfrm>
            <a:custGeom>
              <a:avLst/>
              <a:gdLst>
                <a:gd name="T0" fmla="*/ 108 w 451"/>
                <a:gd name="T1" fmla="*/ 0 h 543"/>
                <a:gd name="T2" fmla="*/ 186 w 451"/>
                <a:gd name="T3" fmla="*/ 46 h 543"/>
                <a:gd name="T4" fmla="*/ 247 w 451"/>
                <a:gd name="T5" fmla="*/ 73 h 543"/>
                <a:gd name="T6" fmla="*/ 276 w 451"/>
                <a:gd name="T7" fmla="*/ 77 h 543"/>
                <a:gd name="T8" fmla="*/ 292 w 451"/>
                <a:gd name="T9" fmla="*/ 143 h 543"/>
                <a:gd name="T10" fmla="*/ 339 w 451"/>
                <a:gd name="T11" fmla="*/ 171 h 543"/>
                <a:gd name="T12" fmla="*/ 376 w 451"/>
                <a:gd name="T13" fmla="*/ 148 h 543"/>
                <a:gd name="T14" fmla="*/ 388 w 451"/>
                <a:gd name="T15" fmla="*/ 187 h 543"/>
                <a:gd name="T16" fmla="*/ 344 w 451"/>
                <a:gd name="T17" fmla="*/ 212 h 543"/>
                <a:gd name="T18" fmla="*/ 328 w 451"/>
                <a:gd name="T19" fmla="*/ 244 h 543"/>
                <a:gd name="T20" fmla="*/ 376 w 451"/>
                <a:gd name="T21" fmla="*/ 292 h 543"/>
                <a:gd name="T22" fmla="*/ 450 w 451"/>
                <a:gd name="T23" fmla="*/ 328 h 543"/>
                <a:gd name="T24" fmla="*/ 438 w 451"/>
                <a:gd name="T25" fmla="*/ 388 h 543"/>
                <a:gd name="T26" fmla="*/ 438 w 451"/>
                <a:gd name="T27" fmla="*/ 418 h 543"/>
                <a:gd name="T28" fmla="*/ 398 w 451"/>
                <a:gd name="T29" fmla="*/ 441 h 543"/>
                <a:gd name="T30" fmla="*/ 364 w 451"/>
                <a:gd name="T31" fmla="*/ 534 h 543"/>
                <a:gd name="T32" fmla="*/ 337 w 451"/>
                <a:gd name="T33" fmla="*/ 521 h 543"/>
                <a:gd name="T34" fmla="*/ 264 w 451"/>
                <a:gd name="T35" fmla="*/ 496 h 543"/>
                <a:gd name="T36" fmla="*/ 207 w 451"/>
                <a:gd name="T37" fmla="*/ 531 h 543"/>
                <a:gd name="T38" fmla="*/ 223 w 451"/>
                <a:gd name="T39" fmla="*/ 490 h 543"/>
                <a:gd name="T40" fmla="*/ 159 w 451"/>
                <a:gd name="T41" fmla="*/ 512 h 543"/>
                <a:gd name="T42" fmla="*/ 127 w 451"/>
                <a:gd name="T43" fmla="*/ 398 h 543"/>
                <a:gd name="T44" fmla="*/ 98 w 451"/>
                <a:gd name="T45" fmla="*/ 380 h 543"/>
                <a:gd name="T46" fmla="*/ 73 w 451"/>
                <a:gd name="T47" fmla="*/ 320 h 543"/>
                <a:gd name="T48" fmla="*/ 103 w 451"/>
                <a:gd name="T49" fmla="*/ 281 h 543"/>
                <a:gd name="T50" fmla="*/ 88 w 451"/>
                <a:gd name="T51" fmla="*/ 226 h 543"/>
                <a:gd name="T52" fmla="*/ 27 w 451"/>
                <a:gd name="T53" fmla="*/ 223 h 543"/>
                <a:gd name="T54" fmla="*/ 27 w 451"/>
                <a:gd name="T55" fmla="*/ 169 h 543"/>
                <a:gd name="T56" fmla="*/ 50 w 451"/>
                <a:gd name="T57" fmla="*/ 123 h 543"/>
                <a:gd name="T58" fmla="*/ 61 w 451"/>
                <a:gd name="T59" fmla="*/ 65 h 543"/>
                <a:gd name="T60" fmla="*/ 98 w 451"/>
                <a:gd name="T61" fmla="*/ 103 h 543"/>
                <a:gd name="T62" fmla="*/ 136 w 451"/>
                <a:gd name="T63" fmla="*/ 71 h 543"/>
                <a:gd name="T64" fmla="*/ 98 w 451"/>
                <a:gd name="T65" fmla="*/ 2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7" name="Freeform 32">
              <a:extLst>
                <a:ext uri="{FF2B5EF4-FFF2-40B4-BE49-F238E27FC236}">
                  <a16:creationId xmlns:a16="http://schemas.microsoft.com/office/drawing/2014/main" id="{2D400F0D-87F7-8444-B4AE-5CC88E90404A}"/>
                </a:ext>
              </a:extLst>
            </p:cNvPr>
            <p:cNvSpPr>
              <a:spLocks/>
            </p:cNvSpPr>
            <p:nvPr/>
          </p:nvSpPr>
          <p:spPr bwMode="auto">
            <a:xfrm>
              <a:off x="5207985" y="3997424"/>
              <a:ext cx="584200" cy="454025"/>
            </a:xfrm>
            <a:custGeom>
              <a:avLst/>
              <a:gdLst>
                <a:gd name="T0" fmla="*/ 494 w 533"/>
                <a:gd name="T1" fmla="*/ 338 h 427"/>
                <a:gd name="T2" fmla="*/ 483 w 533"/>
                <a:gd name="T3" fmla="*/ 374 h 427"/>
                <a:gd name="T4" fmla="*/ 468 w 533"/>
                <a:gd name="T5" fmla="*/ 394 h 427"/>
                <a:gd name="T6" fmla="*/ 441 w 533"/>
                <a:gd name="T7" fmla="*/ 426 h 427"/>
                <a:gd name="T8" fmla="*/ 398 w 533"/>
                <a:gd name="T9" fmla="*/ 418 h 427"/>
                <a:gd name="T10" fmla="*/ 365 w 533"/>
                <a:gd name="T11" fmla="*/ 399 h 427"/>
                <a:gd name="T12" fmla="*/ 343 w 533"/>
                <a:gd name="T13" fmla="*/ 409 h 427"/>
                <a:gd name="T14" fmla="*/ 272 w 533"/>
                <a:gd name="T15" fmla="*/ 400 h 427"/>
                <a:gd name="T16" fmla="*/ 270 w 533"/>
                <a:gd name="T17" fmla="*/ 373 h 427"/>
                <a:gd name="T18" fmla="*/ 232 w 533"/>
                <a:gd name="T19" fmla="*/ 347 h 427"/>
                <a:gd name="T20" fmla="*/ 222 w 533"/>
                <a:gd name="T21" fmla="*/ 324 h 427"/>
                <a:gd name="T22" fmla="*/ 237 w 533"/>
                <a:gd name="T23" fmla="*/ 306 h 427"/>
                <a:gd name="T24" fmla="*/ 237 w 533"/>
                <a:gd name="T25" fmla="*/ 292 h 427"/>
                <a:gd name="T26" fmla="*/ 237 w 533"/>
                <a:gd name="T27" fmla="*/ 274 h 427"/>
                <a:gd name="T28" fmla="*/ 282 w 533"/>
                <a:gd name="T29" fmla="*/ 267 h 427"/>
                <a:gd name="T30" fmla="*/ 284 w 533"/>
                <a:gd name="T31" fmla="*/ 249 h 427"/>
                <a:gd name="T32" fmla="*/ 270 w 533"/>
                <a:gd name="T33" fmla="*/ 229 h 427"/>
                <a:gd name="T34" fmla="*/ 244 w 533"/>
                <a:gd name="T35" fmla="*/ 227 h 427"/>
                <a:gd name="T36" fmla="*/ 232 w 533"/>
                <a:gd name="T37" fmla="*/ 251 h 427"/>
                <a:gd name="T38" fmla="*/ 196 w 533"/>
                <a:gd name="T39" fmla="*/ 245 h 427"/>
                <a:gd name="T40" fmla="*/ 186 w 533"/>
                <a:gd name="T41" fmla="*/ 225 h 427"/>
                <a:gd name="T42" fmla="*/ 162 w 533"/>
                <a:gd name="T43" fmla="*/ 213 h 427"/>
                <a:gd name="T44" fmla="*/ 169 w 533"/>
                <a:gd name="T45" fmla="*/ 158 h 427"/>
                <a:gd name="T46" fmla="*/ 164 w 533"/>
                <a:gd name="T47" fmla="*/ 152 h 427"/>
                <a:gd name="T48" fmla="*/ 139 w 533"/>
                <a:gd name="T49" fmla="*/ 154 h 427"/>
                <a:gd name="T50" fmla="*/ 123 w 533"/>
                <a:gd name="T51" fmla="*/ 139 h 427"/>
                <a:gd name="T52" fmla="*/ 78 w 533"/>
                <a:gd name="T53" fmla="*/ 127 h 427"/>
                <a:gd name="T54" fmla="*/ 54 w 533"/>
                <a:gd name="T55" fmla="*/ 103 h 427"/>
                <a:gd name="T56" fmla="*/ 0 w 533"/>
                <a:gd name="T57" fmla="*/ 80 h 427"/>
                <a:gd name="T58" fmla="*/ 4 w 533"/>
                <a:gd name="T59" fmla="*/ 56 h 427"/>
                <a:gd name="T60" fmla="*/ 27 w 533"/>
                <a:gd name="T61" fmla="*/ 49 h 427"/>
                <a:gd name="T62" fmla="*/ 66 w 533"/>
                <a:gd name="T63" fmla="*/ 80 h 427"/>
                <a:gd name="T64" fmla="*/ 78 w 533"/>
                <a:gd name="T65" fmla="*/ 80 h 427"/>
                <a:gd name="T66" fmla="*/ 116 w 533"/>
                <a:gd name="T67" fmla="*/ 78 h 427"/>
                <a:gd name="T68" fmla="*/ 136 w 533"/>
                <a:gd name="T69" fmla="*/ 61 h 427"/>
                <a:gd name="T70" fmla="*/ 166 w 533"/>
                <a:gd name="T71" fmla="*/ 85 h 427"/>
                <a:gd name="T72" fmla="*/ 180 w 533"/>
                <a:gd name="T73" fmla="*/ 63 h 427"/>
                <a:gd name="T74" fmla="*/ 181 w 533"/>
                <a:gd name="T75" fmla="*/ 51 h 427"/>
                <a:gd name="T76" fmla="*/ 206 w 533"/>
                <a:gd name="T77" fmla="*/ 36 h 427"/>
                <a:gd name="T78" fmla="*/ 214 w 533"/>
                <a:gd name="T79" fmla="*/ 4 h 427"/>
                <a:gd name="T80" fmla="*/ 237 w 533"/>
                <a:gd name="T81" fmla="*/ 0 h 427"/>
                <a:gd name="T82" fmla="*/ 300 w 533"/>
                <a:gd name="T83" fmla="*/ 44 h 427"/>
                <a:gd name="T84" fmla="*/ 343 w 533"/>
                <a:gd name="T85" fmla="*/ 61 h 427"/>
                <a:gd name="T86" fmla="*/ 427 w 533"/>
                <a:gd name="T87" fmla="*/ 200 h 427"/>
                <a:gd name="T88" fmla="*/ 422 w 533"/>
                <a:gd name="T89" fmla="*/ 213 h 427"/>
                <a:gd name="T90" fmla="*/ 479 w 533"/>
                <a:gd name="T91" fmla="*/ 240 h 427"/>
                <a:gd name="T92" fmla="*/ 494 w 533"/>
                <a:gd name="T93" fmla="*/ 264 h 427"/>
                <a:gd name="T94" fmla="*/ 519 w 533"/>
                <a:gd name="T95" fmla="*/ 276 h 427"/>
                <a:gd name="T96" fmla="*/ 532 w 533"/>
                <a:gd name="T97" fmla="*/ 302 h 427"/>
                <a:gd name="T98" fmla="*/ 515 w 533"/>
                <a:gd name="T99" fmla="*/ 308 h 427"/>
                <a:gd name="T100" fmla="*/ 487 w 533"/>
                <a:gd name="T101" fmla="*/ 298 h 427"/>
                <a:gd name="T102" fmla="*/ 446 w 533"/>
                <a:gd name="T103" fmla="*/ 298 h 427"/>
                <a:gd name="T104" fmla="*/ 409 w 533"/>
                <a:gd name="T105" fmla="*/ 286 h 427"/>
                <a:gd name="T106" fmla="*/ 398 w 533"/>
                <a:gd name="T107" fmla="*/ 298 h 427"/>
                <a:gd name="T108" fmla="*/ 429 w 533"/>
                <a:gd name="T109" fmla="*/ 308 h 427"/>
                <a:gd name="T110" fmla="*/ 463 w 533"/>
                <a:gd name="T111" fmla="*/ 323 h 427"/>
                <a:gd name="T112" fmla="*/ 494 w 533"/>
                <a:gd name="T113" fmla="*/ 33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8" name="Freeform 33">
              <a:extLst>
                <a:ext uri="{FF2B5EF4-FFF2-40B4-BE49-F238E27FC236}">
                  <a16:creationId xmlns:a16="http://schemas.microsoft.com/office/drawing/2014/main" id="{D8E391AA-51A1-4E49-B4C5-CAA7F30238D4}"/>
                </a:ext>
              </a:extLst>
            </p:cNvPr>
            <p:cNvSpPr>
              <a:spLocks/>
            </p:cNvSpPr>
            <p:nvPr/>
          </p:nvSpPr>
          <p:spPr bwMode="auto">
            <a:xfrm>
              <a:off x="5727098" y="4364136"/>
              <a:ext cx="82550" cy="85725"/>
            </a:xfrm>
            <a:custGeom>
              <a:avLst/>
              <a:gdLst>
                <a:gd name="T0" fmla="*/ 32 w 76"/>
                <a:gd name="T1" fmla="*/ 79 h 80"/>
                <a:gd name="T2" fmla="*/ 0 w 76"/>
                <a:gd name="T3" fmla="*/ 52 h 80"/>
                <a:gd name="T4" fmla="*/ 14 w 76"/>
                <a:gd name="T5" fmla="*/ 33 h 80"/>
                <a:gd name="T6" fmla="*/ 25 w 76"/>
                <a:gd name="T7" fmla="*/ 0 h 80"/>
                <a:gd name="T8" fmla="*/ 58 w 76"/>
                <a:gd name="T9" fmla="*/ 13 h 80"/>
                <a:gd name="T10" fmla="*/ 75 w 76"/>
                <a:gd name="T11" fmla="*/ 35 h 80"/>
                <a:gd name="T12" fmla="*/ 64 w 76"/>
                <a:gd name="T13" fmla="*/ 52 h 80"/>
                <a:gd name="T14" fmla="*/ 32 w 76"/>
                <a:gd name="T15" fmla="*/ 79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0">
                  <a:moveTo>
                    <a:pt x="32" y="79"/>
                  </a:moveTo>
                  <a:lnTo>
                    <a:pt x="0" y="52"/>
                  </a:lnTo>
                  <a:lnTo>
                    <a:pt x="14" y="33"/>
                  </a:lnTo>
                  <a:lnTo>
                    <a:pt x="25" y="0"/>
                  </a:lnTo>
                  <a:lnTo>
                    <a:pt x="58" y="13"/>
                  </a:lnTo>
                  <a:lnTo>
                    <a:pt x="75" y="35"/>
                  </a:lnTo>
                  <a:lnTo>
                    <a:pt x="64" y="52"/>
                  </a:lnTo>
                  <a:lnTo>
                    <a:pt x="32" y="79"/>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19" name="Freeform 34">
              <a:extLst>
                <a:ext uri="{FF2B5EF4-FFF2-40B4-BE49-F238E27FC236}">
                  <a16:creationId xmlns:a16="http://schemas.microsoft.com/office/drawing/2014/main" id="{2F3D2C39-9101-484B-9849-DA8E6B96FD40}"/>
                </a:ext>
              </a:extLst>
            </p:cNvPr>
            <p:cNvSpPr>
              <a:spLocks/>
            </p:cNvSpPr>
            <p:nvPr/>
          </p:nvSpPr>
          <p:spPr bwMode="auto">
            <a:xfrm>
              <a:off x="5306410" y="4784824"/>
              <a:ext cx="450850" cy="550862"/>
            </a:xfrm>
            <a:custGeom>
              <a:avLst/>
              <a:gdLst>
                <a:gd name="T0" fmla="*/ 0 w 410"/>
                <a:gd name="T1" fmla="*/ 393 h 515"/>
                <a:gd name="T2" fmla="*/ 15 w 410"/>
                <a:gd name="T3" fmla="*/ 305 h 515"/>
                <a:gd name="T4" fmla="*/ 30 w 410"/>
                <a:gd name="T5" fmla="*/ 284 h 515"/>
                <a:gd name="T6" fmla="*/ 36 w 410"/>
                <a:gd name="T7" fmla="*/ 259 h 515"/>
                <a:gd name="T8" fmla="*/ 52 w 410"/>
                <a:gd name="T9" fmla="*/ 222 h 515"/>
                <a:gd name="T10" fmla="*/ 43 w 410"/>
                <a:gd name="T11" fmla="*/ 208 h 515"/>
                <a:gd name="T12" fmla="*/ 45 w 410"/>
                <a:gd name="T13" fmla="*/ 176 h 515"/>
                <a:gd name="T14" fmla="*/ 87 w 410"/>
                <a:gd name="T15" fmla="*/ 128 h 515"/>
                <a:gd name="T16" fmla="*/ 86 w 410"/>
                <a:gd name="T17" fmla="*/ 97 h 515"/>
                <a:gd name="T18" fmla="*/ 111 w 410"/>
                <a:gd name="T19" fmla="*/ 50 h 515"/>
                <a:gd name="T20" fmla="*/ 139 w 410"/>
                <a:gd name="T21" fmla="*/ 58 h 515"/>
                <a:gd name="T22" fmla="*/ 192 w 410"/>
                <a:gd name="T23" fmla="*/ 19 h 515"/>
                <a:gd name="T24" fmla="*/ 202 w 410"/>
                <a:gd name="T25" fmla="*/ 0 h 515"/>
                <a:gd name="T26" fmla="*/ 235 w 410"/>
                <a:gd name="T27" fmla="*/ 4 h 515"/>
                <a:gd name="T28" fmla="*/ 251 w 410"/>
                <a:gd name="T29" fmla="*/ 48 h 515"/>
                <a:gd name="T30" fmla="*/ 265 w 410"/>
                <a:gd name="T31" fmla="*/ 78 h 515"/>
                <a:gd name="T32" fmla="*/ 300 w 410"/>
                <a:gd name="T33" fmla="*/ 78 h 515"/>
                <a:gd name="T34" fmla="*/ 319 w 410"/>
                <a:gd name="T35" fmla="*/ 50 h 515"/>
                <a:gd name="T36" fmla="*/ 352 w 410"/>
                <a:gd name="T37" fmla="*/ 82 h 515"/>
                <a:gd name="T38" fmla="*/ 409 w 410"/>
                <a:gd name="T39" fmla="*/ 63 h 515"/>
                <a:gd name="T40" fmla="*/ 374 w 410"/>
                <a:gd name="T41" fmla="*/ 145 h 515"/>
                <a:gd name="T42" fmla="*/ 352 w 410"/>
                <a:gd name="T43" fmla="*/ 135 h 515"/>
                <a:gd name="T44" fmla="*/ 340 w 410"/>
                <a:gd name="T45" fmla="*/ 144 h 515"/>
                <a:gd name="T46" fmla="*/ 338 w 410"/>
                <a:gd name="T47" fmla="*/ 150 h 515"/>
                <a:gd name="T48" fmla="*/ 357 w 410"/>
                <a:gd name="T49" fmla="*/ 172 h 515"/>
                <a:gd name="T50" fmla="*/ 352 w 410"/>
                <a:gd name="T51" fmla="*/ 249 h 515"/>
                <a:gd name="T52" fmla="*/ 357 w 410"/>
                <a:gd name="T53" fmla="*/ 273 h 515"/>
                <a:gd name="T54" fmla="*/ 352 w 410"/>
                <a:gd name="T55" fmla="*/ 281 h 515"/>
                <a:gd name="T56" fmla="*/ 327 w 410"/>
                <a:gd name="T57" fmla="*/ 276 h 515"/>
                <a:gd name="T58" fmla="*/ 315 w 410"/>
                <a:gd name="T59" fmla="*/ 290 h 515"/>
                <a:gd name="T60" fmla="*/ 324 w 410"/>
                <a:gd name="T61" fmla="*/ 311 h 515"/>
                <a:gd name="T62" fmla="*/ 295 w 410"/>
                <a:gd name="T63" fmla="*/ 337 h 515"/>
                <a:gd name="T64" fmla="*/ 303 w 410"/>
                <a:gd name="T65" fmla="*/ 347 h 515"/>
                <a:gd name="T66" fmla="*/ 275 w 410"/>
                <a:gd name="T67" fmla="*/ 362 h 515"/>
                <a:gd name="T68" fmla="*/ 279 w 410"/>
                <a:gd name="T69" fmla="*/ 381 h 515"/>
                <a:gd name="T70" fmla="*/ 270 w 410"/>
                <a:gd name="T71" fmla="*/ 391 h 515"/>
                <a:gd name="T72" fmla="*/ 235 w 410"/>
                <a:gd name="T73" fmla="*/ 391 h 515"/>
                <a:gd name="T74" fmla="*/ 215 w 410"/>
                <a:gd name="T75" fmla="*/ 408 h 515"/>
                <a:gd name="T76" fmla="*/ 212 w 410"/>
                <a:gd name="T77" fmla="*/ 415 h 515"/>
                <a:gd name="T78" fmla="*/ 229 w 410"/>
                <a:gd name="T79" fmla="*/ 427 h 515"/>
                <a:gd name="T80" fmla="*/ 210 w 410"/>
                <a:gd name="T81" fmla="*/ 457 h 515"/>
                <a:gd name="T82" fmla="*/ 185 w 410"/>
                <a:gd name="T83" fmla="*/ 489 h 515"/>
                <a:gd name="T84" fmla="*/ 173 w 410"/>
                <a:gd name="T85" fmla="*/ 485 h 515"/>
                <a:gd name="T86" fmla="*/ 149 w 410"/>
                <a:gd name="T87" fmla="*/ 514 h 515"/>
                <a:gd name="T88" fmla="*/ 119 w 410"/>
                <a:gd name="T89" fmla="*/ 450 h 515"/>
                <a:gd name="T90" fmla="*/ 92 w 410"/>
                <a:gd name="T91" fmla="*/ 415 h 515"/>
                <a:gd name="T92" fmla="*/ 75 w 410"/>
                <a:gd name="T93" fmla="*/ 417 h 515"/>
                <a:gd name="T94" fmla="*/ 63 w 410"/>
                <a:gd name="T95" fmla="*/ 408 h 515"/>
                <a:gd name="T96" fmla="*/ 0 w 410"/>
                <a:gd name="T97" fmla="*/ 39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20" name="Freeform 35">
              <a:extLst>
                <a:ext uri="{FF2B5EF4-FFF2-40B4-BE49-F238E27FC236}">
                  <a16:creationId xmlns:a16="http://schemas.microsoft.com/office/drawing/2014/main" id="{B472A885-CF7C-F541-9E3F-9114DF7B5A71}"/>
                </a:ext>
              </a:extLst>
            </p:cNvPr>
            <p:cNvSpPr>
              <a:spLocks/>
            </p:cNvSpPr>
            <p:nvPr/>
          </p:nvSpPr>
          <p:spPr bwMode="auto">
            <a:xfrm>
              <a:off x="5447698" y="4403824"/>
              <a:ext cx="395287" cy="452437"/>
            </a:xfrm>
            <a:custGeom>
              <a:avLst/>
              <a:gdLst>
                <a:gd name="T0" fmla="*/ 261 w 361"/>
                <a:gd name="T1" fmla="*/ 399 h 420"/>
                <a:gd name="T2" fmla="*/ 205 w 361"/>
                <a:gd name="T3" fmla="*/ 419 h 420"/>
                <a:gd name="T4" fmla="*/ 172 w 361"/>
                <a:gd name="T5" fmla="*/ 386 h 420"/>
                <a:gd name="T6" fmla="*/ 152 w 361"/>
                <a:gd name="T7" fmla="*/ 414 h 420"/>
                <a:gd name="T8" fmla="*/ 118 w 361"/>
                <a:gd name="T9" fmla="*/ 414 h 420"/>
                <a:gd name="T10" fmla="*/ 104 w 361"/>
                <a:gd name="T11" fmla="*/ 384 h 420"/>
                <a:gd name="T12" fmla="*/ 88 w 361"/>
                <a:gd name="T13" fmla="*/ 340 h 420"/>
                <a:gd name="T14" fmla="*/ 55 w 361"/>
                <a:gd name="T15" fmla="*/ 336 h 420"/>
                <a:gd name="T16" fmla="*/ 22 w 361"/>
                <a:gd name="T17" fmla="*/ 272 h 420"/>
                <a:gd name="T18" fmla="*/ 0 w 361"/>
                <a:gd name="T19" fmla="*/ 241 h 420"/>
                <a:gd name="T20" fmla="*/ 15 w 361"/>
                <a:gd name="T21" fmla="*/ 226 h 420"/>
                <a:gd name="T22" fmla="*/ 22 w 361"/>
                <a:gd name="T23" fmla="*/ 219 h 420"/>
                <a:gd name="T24" fmla="*/ 57 w 361"/>
                <a:gd name="T25" fmla="*/ 168 h 420"/>
                <a:gd name="T26" fmla="*/ 55 w 361"/>
                <a:gd name="T27" fmla="*/ 126 h 420"/>
                <a:gd name="T28" fmla="*/ 68 w 361"/>
                <a:gd name="T29" fmla="*/ 108 h 420"/>
                <a:gd name="T30" fmla="*/ 94 w 361"/>
                <a:gd name="T31" fmla="*/ 104 h 420"/>
                <a:gd name="T32" fmla="*/ 104 w 361"/>
                <a:gd name="T33" fmla="*/ 92 h 420"/>
                <a:gd name="T34" fmla="*/ 94 w 361"/>
                <a:gd name="T35" fmla="*/ 73 h 420"/>
                <a:gd name="T36" fmla="*/ 106 w 361"/>
                <a:gd name="T37" fmla="*/ 51 h 420"/>
                <a:gd name="T38" fmla="*/ 106 w 361"/>
                <a:gd name="T39" fmla="*/ 14 h 420"/>
                <a:gd name="T40" fmla="*/ 128 w 361"/>
                <a:gd name="T41" fmla="*/ 4 h 420"/>
                <a:gd name="T42" fmla="*/ 160 w 361"/>
                <a:gd name="T43" fmla="*/ 24 h 420"/>
                <a:gd name="T44" fmla="*/ 205 w 361"/>
                <a:gd name="T45" fmla="*/ 31 h 420"/>
                <a:gd name="T46" fmla="*/ 230 w 361"/>
                <a:gd name="T47" fmla="*/ 0 h 420"/>
                <a:gd name="T48" fmla="*/ 266 w 361"/>
                <a:gd name="T49" fmla="*/ 28 h 420"/>
                <a:gd name="T50" fmla="*/ 250 w 361"/>
                <a:gd name="T51" fmla="*/ 37 h 420"/>
                <a:gd name="T52" fmla="*/ 232 w 361"/>
                <a:gd name="T53" fmla="*/ 64 h 420"/>
                <a:gd name="T54" fmla="*/ 205 w 361"/>
                <a:gd name="T55" fmla="*/ 73 h 420"/>
                <a:gd name="T56" fmla="*/ 198 w 361"/>
                <a:gd name="T57" fmla="*/ 79 h 420"/>
                <a:gd name="T58" fmla="*/ 220 w 361"/>
                <a:gd name="T59" fmla="*/ 94 h 420"/>
                <a:gd name="T60" fmla="*/ 270 w 361"/>
                <a:gd name="T61" fmla="*/ 73 h 420"/>
                <a:gd name="T62" fmla="*/ 350 w 361"/>
                <a:gd name="T63" fmla="*/ 105 h 420"/>
                <a:gd name="T64" fmla="*/ 360 w 361"/>
                <a:gd name="T65" fmla="*/ 174 h 420"/>
                <a:gd name="T66" fmla="*/ 326 w 361"/>
                <a:gd name="T67" fmla="*/ 174 h 420"/>
                <a:gd name="T68" fmla="*/ 324 w 361"/>
                <a:gd name="T69" fmla="*/ 194 h 420"/>
                <a:gd name="T70" fmla="*/ 340 w 361"/>
                <a:gd name="T71" fmla="*/ 224 h 420"/>
                <a:gd name="T72" fmla="*/ 326 w 361"/>
                <a:gd name="T73" fmla="*/ 241 h 420"/>
                <a:gd name="T74" fmla="*/ 343 w 361"/>
                <a:gd name="T75" fmla="*/ 266 h 420"/>
                <a:gd name="T76" fmla="*/ 316 w 361"/>
                <a:gd name="T77" fmla="*/ 300 h 420"/>
                <a:gd name="T78" fmla="*/ 306 w 361"/>
                <a:gd name="T79" fmla="*/ 284 h 420"/>
                <a:gd name="T80" fmla="*/ 266 w 361"/>
                <a:gd name="T81" fmla="*/ 384 h 420"/>
                <a:gd name="T82" fmla="*/ 261 w 361"/>
                <a:gd name="T83" fmla="*/ 39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21" name="Freeform 36">
              <a:extLst>
                <a:ext uri="{FF2B5EF4-FFF2-40B4-BE49-F238E27FC236}">
                  <a16:creationId xmlns:a16="http://schemas.microsoft.com/office/drawing/2014/main" id="{9463E2B6-3147-EA41-8824-4E93723BC494}"/>
                </a:ext>
              </a:extLst>
            </p:cNvPr>
            <p:cNvSpPr>
              <a:spLocks/>
            </p:cNvSpPr>
            <p:nvPr/>
          </p:nvSpPr>
          <p:spPr bwMode="auto">
            <a:xfrm>
              <a:off x="5803298" y="5132486"/>
              <a:ext cx="168275" cy="333375"/>
            </a:xfrm>
            <a:custGeom>
              <a:avLst/>
              <a:gdLst>
                <a:gd name="T0" fmla="*/ 0 w 152"/>
                <a:gd name="T1" fmla="*/ 151 h 313"/>
                <a:gd name="T2" fmla="*/ 0 w 152"/>
                <a:gd name="T3" fmla="*/ 200 h 313"/>
                <a:gd name="T4" fmla="*/ 10 w 152"/>
                <a:gd name="T5" fmla="*/ 252 h 313"/>
                <a:gd name="T6" fmla="*/ 40 w 152"/>
                <a:gd name="T7" fmla="*/ 271 h 313"/>
                <a:gd name="T8" fmla="*/ 59 w 152"/>
                <a:gd name="T9" fmla="*/ 312 h 313"/>
                <a:gd name="T10" fmla="*/ 70 w 152"/>
                <a:gd name="T11" fmla="*/ 252 h 313"/>
                <a:gd name="T12" fmla="*/ 99 w 152"/>
                <a:gd name="T13" fmla="*/ 217 h 313"/>
                <a:gd name="T14" fmla="*/ 151 w 152"/>
                <a:gd name="T15" fmla="*/ 65 h 313"/>
                <a:gd name="T16" fmla="*/ 151 w 152"/>
                <a:gd name="T17" fmla="*/ 16 h 313"/>
                <a:gd name="T18" fmla="*/ 124 w 152"/>
                <a:gd name="T19" fmla="*/ 0 h 313"/>
                <a:gd name="T20" fmla="*/ 75 w 152"/>
                <a:gd name="T21" fmla="*/ 21 h 313"/>
                <a:gd name="T22" fmla="*/ 0 w 152"/>
                <a:gd name="T23" fmla="*/ 1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cap="flat"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22" name="Freeform 37">
              <a:extLst>
                <a:ext uri="{FF2B5EF4-FFF2-40B4-BE49-F238E27FC236}">
                  <a16:creationId xmlns:a16="http://schemas.microsoft.com/office/drawing/2014/main" id="{F0C6F28E-1502-E747-8F25-B4B09E488F90}"/>
                </a:ext>
              </a:extLst>
            </p:cNvPr>
            <p:cNvSpPr>
              <a:spLocks/>
            </p:cNvSpPr>
            <p:nvPr/>
          </p:nvSpPr>
          <p:spPr bwMode="auto">
            <a:xfrm>
              <a:off x="5046060" y="3648174"/>
              <a:ext cx="692150" cy="447675"/>
            </a:xfrm>
            <a:custGeom>
              <a:avLst/>
              <a:gdLst>
                <a:gd name="T0" fmla="*/ 139 w 629"/>
                <a:gd name="T1" fmla="*/ 403 h 418"/>
                <a:gd name="T2" fmla="*/ 144 w 629"/>
                <a:gd name="T3" fmla="*/ 380 h 418"/>
                <a:gd name="T4" fmla="*/ 166 w 629"/>
                <a:gd name="T5" fmla="*/ 373 h 418"/>
                <a:gd name="T6" fmla="*/ 206 w 629"/>
                <a:gd name="T7" fmla="*/ 403 h 418"/>
                <a:gd name="T8" fmla="*/ 219 w 629"/>
                <a:gd name="T9" fmla="*/ 403 h 418"/>
                <a:gd name="T10" fmla="*/ 258 w 629"/>
                <a:gd name="T11" fmla="*/ 401 h 418"/>
                <a:gd name="T12" fmla="*/ 279 w 629"/>
                <a:gd name="T13" fmla="*/ 384 h 418"/>
                <a:gd name="T14" fmla="*/ 310 w 629"/>
                <a:gd name="T15" fmla="*/ 408 h 418"/>
                <a:gd name="T16" fmla="*/ 323 w 629"/>
                <a:gd name="T17" fmla="*/ 386 h 418"/>
                <a:gd name="T18" fmla="*/ 325 w 629"/>
                <a:gd name="T19" fmla="*/ 376 h 418"/>
                <a:gd name="T20" fmla="*/ 350 w 629"/>
                <a:gd name="T21" fmla="*/ 360 h 418"/>
                <a:gd name="T22" fmla="*/ 359 w 629"/>
                <a:gd name="T23" fmla="*/ 327 h 418"/>
                <a:gd name="T24" fmla="*/ 382 w 629"/>
                <a:gd name="T25" fmla="*/ 322 h 418"/>
                <a:gd name="T26" fmla="*/ 454 w 629"/>
                <a:gd name="T27" fmla="*/ 208 h 418"/>
                <a:gd name="T28" fmla="*/ 440 w 629"/>
                <a:gd name="T29" fmla="*/ 190 h 418"/>
                <a:gd name="T30" fmla="*/ 454 w 629"/>
                <a:gd name="T31" fmla="*/ 178 h 418"/>
                <a:gd name="T32" fmla="*/ 470 w 629"/>
                <a:gd name="T33" fmla="*/ 183 h 418"/>
                <a:gd name="T34" fmla="*/ 491 w 629"/>
                <a:gd name="T35" fmla="*/ 172 h 418"/>
                <a:gd name="T36" fmla="*/ 503 w 629"/>
                <a:gd name="T37" fmla="*/ 144 h 418"/>
                <a:gd name="T38" fmla="*/ 560 w 629"/>
                <a:gd name="T39" fmla="*/ 94 h 418"/>
                <a:gd name="T40" fmla="*/ 604 w 629"/>
                <a:gd name="T41" fmla="*/ 78 h 418"/>
                <a:gd name="T42" fmla="*/ 628 w 629"/>
                <a:gd name="T43" fmla="*/ 59 h 418"/>
                <a:gd name="T44" fmla="*/ 621 w 629"/>
                <a:gd name="T45" fmla="*/ 18 h 418"/>
                <a:gd name="T46" fmla="*/ 592 w 629"/>
                <a:gd name="T47" fmla="*/ 15 h 418"/>
                <a:gd name="T48" fmla="*/ 522 w 629"/>
                <a:gd name="T49" fmla="*/ 22 h 418"/>
                <a:gd name="T50" fmla="*/ 476 w 629"/>
                <a:gd name="T51" fmla="*/ 0 h 418"/>
                <a:gd name="T52" fmla="*/ 449 w 629"/>
                <a:gd name="T53" fmla="*/ 4 h 418"/>
                <a:gd name="T54" fmla="*/ 378 w 629"/>
                <a:gd name="T55" fmla="*/ 94 h 418"/>
                <a:gd name="T56" fmla="*/ 359 w 629"/>
                <a:gd name="T57" fmla="*/ 104 h 418"/>
                <a:gd name="T58" fmla="*/ 312 w 629"/>
                <a:gd name="T59" fmla="*/ 86 h 418"/>
                <a:gd name="T60" fmla="*/ 310 w 629"/>
                <a:gd name="T61" fmla="*/ 63 h 418"/>
                <a:gd name="T62" fmla="*/ 300 w 629"/>
                <a:gd name="T63" fmla="*/ 25 h 418"/>
                <a:gd name="T64" fmla="*/ 274 w 629"/>
                <a:gd name="T65" fmla="*/ 9 h 418"/>
                <a:gd name="T66" fmla="*/ 235 w 629"/>
                <a:gd name="T67" fmla="*/ 20 h 418"/>
                <a:gd name="T68" fmla="*/ 209 w 629"/>
                <a:gd name="T69" fmla="*/ 2 h 418"/>
                <a:gd name="T70" fmla="*/ 171 w 629"/>
                <a:gd name="T71" fmla="*/ 49 h 418"/>
                <a:gd name="T72" fmla="*/ 131 w 629"/>
                <a:gd name="T73" fmla="*/ 59 h 418"/>
                <a:gd name="T74" fmla="*/ 75 w 629"/>
                <a:gd name="T75" fmla="*/ 107 h 418"/>
                <a:gd name="T76" fmla="*/ 16 w 629"/>
                <a:gd name="T77" fmla="*/ 216 h 418"/>
                <a:gd name="T78" fmla="*/ 32 w 629"/>
                <a:gd name="T79" fmla="*/ 244 h 418"/>
                <a:gd name="T80" fmla="*/ 28 w 629"/>
                <a:gd name="T81" fmla="*/ 256 h 418"/>
                <a:gd name="T82" fmla="*/ 28 w 629"/>
                <a:gd name="T83" fmla="*/ 269 h 418"/>
                <a:gd name="T84" fmla="*/ 36 w 629"/>
                <a:gd name="T85" fmla="*/ 280 h 418"/>
                <a:gd name="T86" fmla="*/ 55 w 629"/>
                <a:gd name="T87" fmla="*/ 269 h 418"/>
                <a:gd name="T88" fmla="*/ 88 w 629"/>
                <a:gd name="T89" fmla="*/ 261 h 418"/>
                <a:gd name="T90" fmla="*/ 0 w 629"/>
                <a:gd name="T91" fmla="*/ 355 h 418"/>
                <a:gd name="T92" fmla="*/ 0 w 629"/>
                <a:gd name="T93" fmla="*/ 380 h 418"/>
                <a:gd name="T94" fmla="*/ 18 w 629"/>
                <a:gd name="T95" fmla="*/ 384 h 418"/>
                <a:gd name="T96" fmla="*/ 59 w 629"/>
                <a:gd name="T97" fmla="*/ 417 h 418"/>
                <a:gd name="T98" fmla="*/ 121 w 629"/>
                <a:gd name="T99" fmla="*/ 408 h 418"/>
                <a:gd name="T100" fmla="*/ 139 w 629"/>
                <a:gd name="T101" fmla="*/ 40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223" name="Freeform 38">
              <a:extLst>
                <a:ext uri="{FF2B5EF4-FFF2-40B4-BE49-F238E27FC236}">
                  <a16:creationId xmlns:a16="http://schemas.microsoft.com/office/drawing/2014/main" id="{DCABF7A2-5CE2-4740-A442-171A6A224E8E}"/>
                </a:ext>
              </a:extLst>
            </p:cNvPr>
            <p:cNvSpPr>
              <a:spLocks noChangeAspect="1"/>
            </p:cNvSpPr>
            <p:nvPr/>
          </p:nvSpPr>
          <p:spPr bwMode="auto">
            <a:xfrm>
              <a:off x="4077685" y="4422874"/>
              <a:ext cx="544513" cy="488950"/>
            </a:xfrm>
            <a:custGeom>
              <a:avLst/>
              <a:gdLst>
                <a:gd name="T0" fmla="*/ 87 w 353"/>
                <a:gd name="T1" fmla="*/ 307 h 330"/>
                <a:gd name="T2" fmla="*/ 117 w 353"/>
                <a:gd name="T3" fmla="*/ 285 h 330"/>
                <a:gd name="T4" fmla="*/ 156 w 353"/>
                <a:gd name="T5" fmla="*/ 253 h 330"/>
                <a:gd name="T6" fmla="*/ 215 w 353"/>
                <a:gd name="T7" fmla="*/ 261 h 330"/>
                <a:gd name="T8" fmla="*/ 219 w 353"/>
                <a:gd name="T9" fmla="*/ 285 h 330"/>
                <a:gd name="T10" fmla="*/ 296 w 353"/>
                <a:gd name="T11" fmla="*/ 316 h 330"/>
                <a:gd name="T12" fmla="*/ 255 w 353"/>
                <a:gd name="T13" fmla="*/ 208 h 330"/>
                <a:gd name="T14" fmla="*/ 236 w 353"/>
                <a:gd name="T15" fmla="*/ 169 h 330"/>
                <a:gd name="T16" fmla="*/ 239 w 353"/>
                <a:gd name="T17" fmla="*/ 136 h 330"/>
                <a:gd name="T18" fmla="*/ 294 w 353"/>
                <a:gd name="T19" fmla="*/ 129 h 330"/>
                <a:gd name="T20" fmla="*/ 336 w 353"/>
                <a:gd name="T21" fmla="*/ 102 h 330"/>
                <a:gd name="T22" fmla="*/ 353 w 353"/>
                <a:gd name="T23" fmla="*/ 91 h 330"/>
                <a:gd name="T24" fmla="*/ 344 w 353"/>
                <a:gd name="T25" fmla="*/ 52 h 330"/>
                <a:gd name="T26" fmla="*/ 302 w 353"/>
                <a:gd name="T27" fmla="*/ 24 h 330"/>
                <a:gd name="T28" fmla="*/ 260 w 353"/>
                <a:gd name="T29" fmla="*/ 15 h 330"/>
                <a:gd name="T30" fmla="*/ 215 w 353"/>
                <a:gd name="T31" fmla="*/ 0 h 330"/>
                <a:gd name="T32" fmla="*/ 221 w 353"/>
                <a:gd name="T33" fmla="*/ 31 h 330"/>
                <a:gd name="T34" fmla="*/ 222 w 353"/>
                <a:gd name="T35" fmla="*/ 48 h 330"/>
                <a:gd name="T36" fmla="*/ 204 w 353"/>
                <a:gd name="T37" fmla="*/ 66 h 330"/>
                <a:gd name="T38" fmla="*/ 195 w 353"/>
                <a:gd name="T39" fmla="*/ 94 h 330"/>
                <a:gd name="T40" fmla="*/ 183 w 353"/>
                <a:gd name="T41" fmla="*/ 115 h 330"/>
                <a:gd name="T42" fmla="*/ 153 w 353"/>
                <a:gd name="T43" fmla="*/ 117 h 330"/>
                <a:gd name="T44" fmla="*/ 150 w 353"/>
                <a:gd name="T45" fmla="*/ 138 h 330"/>
                <a:gd name="T46" fmla="*/ 132 w 353"/>
                <a:gd name="T47" fmla="*/ 172 h 330"/>
                <a:gd name="T48" fmla="*/ 107 w 353"/>
                <a:gd name="T49" fmla="*/ 178 h 330"/>
                <a:gd name="T50" fmla="*/ 101 w 353"/>
                <a:gd name="T51" fmla="*/ 153 h 330"/>
                <a:gd name="T52" fmla="*/ 69 w 353"/>
                <a:gd name="T53" fmla="*/ 168 h 330"/>
                <a:gd name="T54" fmla="*/ 44 w 353"/>
                <a:gd name="T55" fmla="*/ 147 h 330"/>
                <a:gd name="T56" fmla="*/ 26 w 353"/>
                <a:gd name="T57" fmla="*/ 163 h 330"/>
                <a:gd name="T58" fmla="*/ 24 w 353"/>
                <a:gd name="T59" fmla="*/ 193 h 330"/>
                <a:gd name="T60" fmla="*/ 6 w 353"/>
                <a:gd name="T61" fmla="*/ 208 h 330"/>
                <a:gd name="T62" fmla="*/ 11 w 353"/>
                <a:gd name="T63" fmla="*/ 229 h 330"/>
                <a:gd name="T64" fmla="*/ 30 w 353"/>
                <a:gd name="T65" fmla="*/ 243 h 330"/>
                <a:gd name="T66" fmla="*/ 39 w 353"/>
                <a:gd name="T67" fmla="*/ 268 h 330"/>
                <a:gd name="T68" fmla="*/ 63 w 353"/>
                <a:gd name="T69" fmla="*/ 273 h 330"/>
                <a:gd name="T70" fmla="*/ 77 w 353"/>
                <a:gd name="T71" fmla="*/ 29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grpSp>
      <p:sp>
        <p:nvSpPr>
          <p:cNvPr id="8201" name="文本框 8200">
            <a:extLst>
              <a:ext uri="{FF2B5EF4-FFF2-40B4-BE49-F238E27FC236}">
                <a16:creationId xmlns:a16="http://schemas.microsoft.com/office/drawing/2014/main" id="{1FC58BB6-2880-8C40-9708-B7B50D22A582}"/>
              </a:ext>
            </a:extLst>
          </p:cNvPr>
          <p:cNvSpPr txBox="1"/>
          <p:nvPr/>
        </p:nvSpPr>
        <p:spPr>
          <a:xfrm>
            <a:off x="5609060" y="4986841"/>
            <a:ext cx="8261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0" i="0" u="none" strike="noStrike" kern="1200" cap="none" spc="0" normalizeH="0" baseline="0" noProof="0" dirty="0">
                <a:ln>
                  <a:noFill/>
                </a:ln>
                <a:solidFill>
                  <a:srgbClr val="44749D"/>
                </a:solidFill>
                <a:effectLst/>
                <a:uLnTx/>
                <a:uFillTx/>
                <a:latin typeface="Impact" panose="020B0806030902050204" pitchFamily="34" charset="0"/>
                <a:ea typeface="微软雅黑"/>
                <a:cs typeface="+mn-cs"/>
              </a:rPr>
              <a:t>+</a:t>
            </a:r>
            <a:endParaRPr kumimoji="1" lang="zh-CN" altLang="en-US" sz="2800" b="0" i="0" u="none" strike="noStrike" kern="1200" cap="none" spc="0" normalizeH="0" baseline="0" noProof="0" dirty="0">
              <a:ln>
                <a:noFill/>
              </a:ln>
              <a:solidFill>
                <a:srgbClr val="44749D"/>
              </a:solidFill>
              <a:effectLst/>
              <a:uLnTx/>
              <a:uFillTx/>
              <a:latin typeface="Impact" panose="020B0806030902050204" pitchFamily="34" charset="0"/>
              <a:ea typeface="微软雅黑"/>
              <a:cs typeface="+mn-cs"/>
            </a:endParaRPr>
          </a:p>
        </p:txBody>
      </p:sp>
      <p:pic>
        <p:nvPicPr>
          <p:cNvPr id="227" name="Picture 59" descr="博士头像">
            <a:extLst>
              <a:ext uri="{FF2B5EF4-FFF2-40B4-BE49-F238E27FC236}">
                <a16:creationId xmlns:a16="http://schemas.microsoft.com/office/drawing/2014/main" id="{3B21CFD1-38E9-1A43-A1BC-7C2CC4E001F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915280" y="4944377"/>
            <a:ext cx="397398" cy="3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Picture 59" descr="博士头像">
            <a:extLst>
              <a:ext uri="{FF2B5EF4-FFF2-40B4-BE49-F238E27FC236}">
                <a16:creationId xmlns:a16="http://schemas.microsoft.com/office/drawing/2014/main" id="{BE3376F6-FFF4-ED4F-A146-85FE390F975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08324" y="2583164"/>
            <a:ext cx="397398" cy="3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Freeform 21">
            <a:extLst>
              <a:ext uri="{FF2B5EF4-FFF2-40B4-BE49-F238E27FC236}">
                <a16:creationId xmlns:a16="http://schemas.microsoft.com/office/drawing/2014/main" id="{A070422F-E934-DE43-AA6C-14EBE64C015F}"/>
              </a:ext>
            </a:extLst>
          </p:cNvPr>
          <p:cNvSpPr/>
          <p:nvPr/>
        </p:nvSpPr>
        <p:spPr>
          <a:xfrm flipH="1" flipV="1">
            <a:off x="10632903" y="3002134"/>
            <a:ext cx="584353" cy="376092"/>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cap="flat" cmpd="sng" algn="ctr">
            <a:solidFill>
              <a:srgbClr val="EC4242">
                <a:lumMod val="75000"/>
              </a:srgbClr>
            </a:solidFill>
            <a:prstDash val="solid"/>
            <a:miter lim="800000"/>
            <a:headEnd type="oval"/>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22222"/>
              </a:solidFill>
              <a:effectLst/>
              <a:uLnTx/>
              <a:uFillTx/>
              <a:latin typeface="Source Sans Pro" charset="0"/>
              <a:ea typeface="微软雅黑"/>
              <a:cs typeface="+mn-cs"/>
            </a:endParaRPr>
          </a:p>
        </p:txBody>
      </p:sp>
      <p:sp>
        <p:nvSpPr>
          <p:cNvPr id="233" name="Прямоугольник 323">
            <a:extLst>
              <a:ext uri="{FF2B5EF4-FFF2-40B4-BE49-F238E27FC236}">
                <a16:creationId xmlns:a16="http://schemas.microsoft.com/office/drawing/2014/main" id="{512681FC-8725-D244-8C07-647D58ECB847}"/>
              </a:ext>
            </a:extLst>
          </p:cNvPr>
          <p:cNvSpPr/>
          <p:nvPr/>
        </p:nvSpPr>
        <p:spPr>
          <a:xfrm>
            <a:off x="9925092" y="2082584"/>
            <a:ext cx="877082" cy="442077"/>
          </a:xfrm>
          <a:prstGeom prst="roundRect">
            <a:avLst>
              <a:gd name="adj" fmla="val 0"/>
            </a:avLst>
          </a:prstGeom>
          <a:solidFill>
            <a:srgbClr val="F27070">
              <a:lumMod val="75000"/>
            </a:srgbClr>
          </a:solidFill>
          <a:ln w="12700" cap="flat" cmpd="sng" algn="ctr">
            <a:noFill/>
            <a:prstDash val="solid"/>
            <a:miter lim="800000"/>
          </a:ln>
          <a:effectLst/>
        </p:spPr>
        <p:txBody>
          <a:bodyPr lIns="91440" r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Bebas Neue" charset="0"/>
                <a:ea typeface="Source Sans Pro" charset="0"/>
                <a:cs typeface="Source Sans Pro" charset="0"/>
              </a:rPr>
              <a:t>清华大学</a:t>
            </a:r>
            <a:endParaRPr kumimoji="0" 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Bebas Neue" charset="0"/>
                <a:ea typeface="Source Sans Pro" charset="0"/>
                <a:cs typeface="Source Sans Pro" charset="0"/>
              </a:rPr>
              <a:t>王</a:t>
            </a:r>
            <a:r>
              <a:rPr kumimoji="0" lang="en-US" altLang="zh-CN" sz="1200" b="0" i="0" u="none" strike="noStrike" kern="0" cap="none" spc="0" normalizeH="0" baseline="0" noProof="0" dirty="0" err="1">
                <a:ln>
                  <a:noFill/>
                </a:ln>
                <a:solidFill>
                  <a:srgbClr val="FFFFFF"/>
                </a:solidFill>
                <a:effectLst/>
                <a:uLnTx/>
                <a:uFillTx/>
                <a:latin typeface="Bebas Neue" charset="0"/>
                <a:ea typeface="Source Sans Pro" charset="0"/>
                <a:cs typeface="Source Sans Pro" charset="0"/>
              </a:rPr>
              <a:t>x</a:t>
            </a:r>
            <a:r>
              <a:rPr kumimoji="0" 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x</a:t>
            </a:r>
            <a:r>
              <a:rPr kumimoji="0" lang="zh-CN" alt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 教授</a:t>
            </a:r>
            <a:endParaRPr kumimoji="0" lang="ru-RU" sz="1000" b="0" i="0" u="none" strike="noStrike" kern="0" cap="none" spc="0" normalizeH="0" baseline="0" noProof="0" dirty="0">
              <a:ln>
                <a:noFill/>
              </a:ln>
              <a:solidFill>
                <a:srgbClr val="FFFFFF"/>
              </a:solidFill>
              <a:effectLst/>
              <a:uLnTx/>
              <a:uFillTx/>
              <a:latin typeface="Source Sans Pro" charset="0"/>
              <a:ea typeface="Source Sans Pro" charset="0"/>
              <a:cs typeface="Source Sans Pro" charset="0"/>
            </a:endParaRPr>
          </a:p>
        </p:txBody>
      </p:sp>
      <p:sp>
        <p:nvSpPr>
          <p:cNvPr id="234" name="Freeform 21">
            <a:extLst>
              <a:ext uri="{FF2B5EF4-FFF2-40B4-BE49-F238E27FC236}">
                <a16:creationId xmlns:a16="http://schemas.microsoft.com/office/drawing/2014/main" id="{6FFD8DCF-2A83-7F46-8650-F01ACD6DD627}"/>
              </a:ext>
            </a:extLst>
          </p:cNvPr>
          <p:cNvSpPr/>
          <p:nvPr/>
        </p:nvSpPr>
        <p:spPr>
          <a:xfrm flipH="1">
            <a:off x="11117925" y="4073223"/>
            <a:ext cx="366975" cy="781216"/>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cap="flat" cmpd="sng" algn="ctr">
            <a:solidFill>
              <a:srgbClr val="EC4242">
                <a:lumMod val="75000"/>
              </a:srgbClr>
            </a:solidFill>
            <a:prstDash val="solid"/>
            <a:miter lim="800000"/>
            <a:headEnd type="oval"/>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22222"/>
              </a:solidFill>
              <a:effectLst/>
              <a:uLnTx/>
              <a:uFillTx/>
              <a:latin typeface="Source Sans Pro" charset="0"/>
              <a:ea typeface="微软雅黑"/>
              <a:cs typeface="+mn-cs"/>
            </a:endParaRPr>
          </a:p>
        </p:txBody>
      </p:sp>
      <p:sp>
        <p:nvSpPr>
          <p:cNvPr id="235" name="Прямоугольник 323">
            <a:extLst>
              <a:ext uri="{FF2B5EF4-FFF2-40B4-BE49-F238E27FC236}">
                <a16:creationId xmlns:a16="http://schemas.microsoft.com/office/drawing/2014/main" id="{27DD44B4-18BF-484A-8105-2FB02E414240}"/>
              </a:ext>
            </a:extLst>
          </p:cNvPr>
          <p:cNvSpPr/>
          <p:nvPr/>
        </p:nvSpPr>
        <p:spPr>
          <a:xfrm>
            <a:off x="10006086" y="4828833"/>
            <a:ext cx="877082" cy="442077"/>
          </a:xfrm>
          <a:prstGeom prst="roundRect">
            <a:avLst>
              <a:gd name="adj" fmla="val 0"/>
            </a:avLst>
          </a:prstGeom>
          <a:solidFill>
            <a:srgbClr val="F27070">
              <a:lumMod val="75000"/>
            </a:srgbClr>
          </a:solidFill>
          <a:ln w="12700" cap="flat" cmpd="sng" algn="ctr">
            <a:noFill/>
            <a:prstDash val="solid"/>
            <a:miter lim="800000"/>
          </a:ln>
          <a:effectLst/>
        </p:spPr>
        <p:txBody>
          <a:bodyPr lIns="91440" r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Bebas Neue" charset="0"/>
                <a:ea typeface="Source Sans Pro" charset="0"/>
                <a:cs typeface="Source Sans Pro" charset="0"/>
              </a:rPr>
              <a:t>浙江大学</a:t>
            </a:r>
            <a:endParaRPr kumimoji="0" 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李</a:t>
            </a:r>
            <a:r>
              <a:rPr kumimoji="0" lang="en-US" altLang="zh-CN"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x</a:t>
            </a:r>
            <a:r>
              <a:rPr kumimoji="0" 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x</a:t>
            </a:r>
            <a:r>
              <a:rPr kumimoji="0" lang="zh-CN" alt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 教授</a:t>
            </a:r>
            <a:endParaRPr kumimoji="0" lang="ru-RU" sz="1000" b="0" i="0" u="none" strike="noStrike" kern="0" cap="none" spc="0" normalizeH="0" baseline="0" noProof="0" dirty="0">
              <a:ln>
                <a:noFill/>
              </a:ln>
              <a:solidFill>
                <a:srgbClr val="FFFFFF"/>
              </a:solidFill>
              <a:effectLst/>
              <a:uLnTx/>
              <a:uFillTx/>
              <a:latin typeface="Source Sans Pro" charset="0"/>
              <a:ea typeface="Source Sans Pro" charset="0"/>
              <a:cs typeface="Source Sans Pro" charset="0"/>
            </a:endParaRPr>
          </a:p>
        </p:txBody>
      </p:sp>
      <p:sp>
        <p:nvSpPr>
          <p:cNvPr id="236" name="Freeform 21">
            <a:extLst>
              <a:ext uri="{FF2B5EF4-FFF2-40B4-BE49-F238E27FC236}">
                <a16:creationId xmlns:a16="http://schemas.microsoft.com/office/drawing/2014/main" id="{BB9F494B-5BE0-6340-8B05-AD70CC183C0B}"/>
              </a:ext>
            </a:extLst>
          </p:cNvPr>
          <p:cNvSpPr/>
          <p:nvPr/>
        </p:nvSpPr>
        <p:spPr>
          <a:xfrm flipH="1" flipV="1">
            <a:off x="10136197" y="3589457"/>
            <a:ext cx="503573" cy="439498"/>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cap="flat" cmpd="sng" algn="ctr">
            <a:solidFill>
              <a:srgbClr val="EC4242">
                <a:lumMod val="75000"/>
              </a:srgbClr>
            </a:solidFill>
            <a:prstDash val="solid"/>
            <a:miter lim="800000"/>
            <a:headEnd type="oval"/>
            <a:tailEnd type="oval"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22222"/>
              </a:solidFill>
              <a:effectLst/>
              <a:uLnTx/>
              <a:uFillTx/>
              <a:latin typeface="Source Sans Pro" charset="0"/>
              <a:ea typeface="微软雅黑"/>
              <a:cs typeface="+mn-cs"/>
            </a:endParaRPr>
          </a:p>
        </p:txBody>
      </p:sp>
      <p:pic>
        <p:nvPicPr>
          <p:cNvPr id="237" name="Picture 59" descr="博士头像">
            <a:extLst>
              <a:ext uri="{FF2B5EF4-FFF2-40B4-BE49-F238E27FC236}">
                <a16:creationId xmlns:a16="http://schemas.microsoft.com/office/drawing/2014/main" id="{83C9BC37-6514-674E-9C91-EE51F859479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699271" y="3425082"/>
            <a:ext cx="397398" cy="3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Прямоугольник 323">
            <a:extLst>
              <a:ext uri="{FF2B5EF4-FFF2-40B4-BE49-F238E27FC236}">
                <a16:creationId xmlns:a16="http://schemas.microsoft.com/office/drawing/2014/main" id="{7424BD4F-AC7B-A443-812E-77A0E13469E1}"/>
              </a:ext>
            </a:extLst>
          </p:cNvPr>
          <p:cNvSpPr/>
          <p:nvPr/>
        </p:nvSpPr>
        <p:spPr>
          <a:xfrm>
            <a:off x="9298836" y="3851015"/>
            <a:ext cx="877082" cy="442077"/>
          </a:xfrm>
          <a:prstGeom prst="roundRect">
            <a:avLst>
              <a:gd name="adj" fmla="val 0"/>
            </a:avLst>
          </a:prstGeom>
          <a:solidFill>
            <a:srgbClr val="F27070">
              <a:lumMod val="75000"/>
            </a:srgbClr>
          </a:solidFill>
          <a:ln w="12700" cap="flat" cmpd="sng" algn="ctr">
            <a:noFill/>
            <a:prstDash val="solid"/>
            <a:miter lim="800000"/>
          </a:ln>
          <a:effectLst/>
        </p:spPr>
        <p:txBody>
          <a:bodyPr lIns="91440" r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Bebas Neue" charset="0"/>
                <a:ea typeface="Source Sans Pro" charset="0"/>
                <a:cs typeface="Source Sans Pro" charset="0"/>
              </a:rPr>
              <a:t>四川大学</a:t>
            </a:r>
            <a:endParaRPr kumimoji="0" 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张</a:t>
            </a:r>
            <a:r>
              <a:rPr kumimoji="0" lang="en-US" altLang="zh-CN"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x</a:t>
            </a:r>
            <a:r>
              <a:rPr kumimoji="0" 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x</a:t>
            </a:r>
            <a:r>
              <a:rPr kumimoji="0" lang="zh-CN" altLang="en-US" sz="1200" b="0" i="0" u="none" strike="noStrike" kern="0" cap="none" spc="0" normalizeH="0" baseline="0" noProof="0" dirty="0">
                <a:ln>
                  <a:noFill/>
                </a:ln>
                <a:solidFill>
                  <a:srgbClr val="FFFFFF"/>
                </a:solidFill>
                <a:effectLst/>
                <a:uLnTx/>
                <a:uFillTx/>
                <a:latin typeface="Bebas Neue" charset="0"/>
                <a:ea typeface="Source Sans Pro" charset="0"/>
                <a:cs typeface="Source Sans Pro" charset="0"/>
              </a:rPr>
              <a:t> 教授</a:t>
            </a:r>
            <a:endParaRPr kumimoji="0" lang="ru-RU" sz="1000" b="0" i="0" u="none" strike="noStrike" kern="0" cap="none" spc="0" normalizeH="0" baseline="0" noProof="0" dirty="0">
              <a:ln>
                <a:noFill/>
              </a:ln>
              <a:solidFill>
                <a:srgbClr val="FFFFFF"/>
              </a:solidFill>
              <a:effectLst/>
              <a:uLnTx/>
              <a:uFillTx/>
              <a:latin typeface="Source Sans Pro" charset="0"/>
              <a:ea typeface="Source Sans Pro" charset="0"/>
              <a:cs typeface="Source Sans Pro" charset="0"/>
            </a:endParaRPr>
          </a:p>
        </p:txBody>
      </p:sp>
      <p:grpSp>
        <p:nvGrpSpPr>
          <p:cNvPr id="8211" name="组合 8210">
            <a:extLst>
              <a:ext uri="{FF2B5EF4-FFF2-40B4-BE49-F238E27FC236}">
                <a16:creationId xmlns:a16="http://schemas.microsoft.com/office/drawing/2014/main" id="{4B567330-1D95-4C4D-836B-BE5976F0B45C}"/>
              </a:ext>
            </a:extLst>
          </p:cNvPr>
          <p:cNvGrpSpPr/>
          <p:nvPr/>
        </p:nvGrpSpPr>
        <p:grpSpPr>
          <a:xfrm>
            <a:off x="1851568" y="2418173"/>
            <a:ext cx="7805292" cy="893990"/>
            <a:chOff x="1851568" y="2418173"/>
            <a:chExt cx="7805292" cy="893990"/>
          </a:xfrm>
        </p:grpSpPr>
        <p:cxnSp>
          <p:nvCxnSpPr>
            <p:cNvPr id="8207" name="直线连接符 8206">
              <a:extLst>
                <a:ext uri="{FF2B5EF4-FFF2-40B4-BE49-F238E27FC236}">
                  <a16:creationId xmlns:a16="http://schemas.microsoft.com/office/drawing/2014/main" id="{EBE5871C-32AD-6D45-9ACA-E3DDA6E715C8}"/>
                </a:ext>
              </a:extLst>
            </p:cNvPr>
            <p:cNvCxnSpPr/>
            <p:nvPr/>
          </p:nvCxnSpPr>
          <p:spPr>
            <a:xfrm>
              <a:off x="1851568" y="2516578"/>
              <a:ext cx="1359465" cy="795356"/>
            </a:xfrm>
            <a:prstGeom prst="line">
              <a:avLst/>
            </a:prstGeom>
            <a:ln w="38100" cap="rnd">
              <a:solidFill>
                <a:srgbClr val="FF9F54"/>
              </a:solidFill>
              <a:round/>
            </a:ln>
          </p:spPr>
          <p:style>
            <a:lnRef idx="1">
              <a:schemeClr val="accent1"/>
            </a:lnRef>
            <a:fillRef idx="0">
              <a:schemeClr val="accent1"/>
            </a:fillRef>
            <a:effectRef idx="0">
              <a:schemeClr val="accent1"/>
            </a:effectRef>
            <a:fontRef idx="minor">
              <a:schemeClr val="tx1"/>
            </a:fontRef>
          </p:style>
        </p:cxnSp>
        <p:cxnSp>
          <p:nvCxnSpPr>
            <p:cNvPr id="244" name="直线连接符 243">
              <a:extLst>
                <a:ext uri="{FF2B5EF4-FFF2-40B4-BE49-F238E27FC236}">
                  <a16:creationId xmlns:a16="http://schemas.microsoft.com/office/drawing/2014/main" id="{674799FC-420C-E441-9EB0-A02E5949B3DC}"/>
                </a:ext>
              </a:extLst>
            </p:cNvPr>
            <p:cNvCxnSpPr>
              <a:cxnSpLocks/>
            </p:cNvCxnSpPr>
            <p:nvPr/>
          </p:nvCxnSpPr>
          <p:spPr>
            <a:xfrm>
              <a:off x="3211033" y="3312163"/>
              <a:ext cx="4971001" cy="0"/>
            </a:xfrm>
            <a:prstGeom prst="line">
              <a:avLst/>
            </a:prstGeom>
            <a:ln w="38100" cap="rnd">
              <a:solidFill>
                <a:srgbClr val="FF9F54"/>
              </a:solidFill>
              <a:round/>
            </a:ln>
          </p:spPr>
          <p:style>
            <a:lnRef idx="1">
              <a:schemeClr val="accent1"/>
            </a:lnRef>
            <a:fillRef idx="0">
              <a:schemeClr val="accent1"/>
            </a:fillRef>
            <a:effectRef idx="0">
              <a:schemeClr val="accent1"/>
            </a:effectRef>
            <a:fontRef idx="minor">
              <a:schemeClr val="tx1"/>
            </a:fontRef>
          </p:style>
        </p:cxnSp>
        <p:cxnSp>
          <p:nvCxnSpPr>
            <p:cNvPr id="247" name="直线连接符 246">
              <a:extLst>
                <a:ext uri="{FF2B5EF4-FFF2-40B4-BE49-F238E27FC236}">
                  <a16:creationId xmlns:a16="http://schemas.microsoft.com/office/drawing/2014/main" id="{1F9DF1A5-8914-624D-AF30-CAC58E255324}"/>
                </a:ext>
              </a:extLst>
            </p:cNvPr>
            <p:cNvCxnSpPr>
              <a:cxnSpLocks/>
            </p:cNvCxnSpPr>
            <p:nvPr/>
          </p:nvCxnSpPr>
          <p:spPr>
            <a:xfrm flipV="1">
              <a:off x="8202538" y="2418173"/>
              <a:ext cx="1454322" cy="887072"/>
            </a:xfrm>
            <a:prstGeom prst="line">
              <a:avLst/>
            </a:prstGeom>
            <a:ln w="38100" cap="rnd">
              <a:solidFill>
                <a:srgbClr val="FF9F54"/>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212" name="文本框 8211">
            <a:extLst>
              <a:ext uri="{FF2B5EF4-FFF2-40B4-BE49-F238E27FC236}">
                <a16:creationId xmlns:a16="http://schemas.microsoft.com/office/drawing/2014/main" id="{78A29C69-E351-2548-A94D-2B22B2743E59}"/>
              </a:ext>
            </a:extLst>
          </p:cNvPr>
          <p:cNvSpPr txBox="1"/>
          <p:nvPr/>
        </p:nvSpPr>
        <p:spPr>
          <a:xfrm>
            <a:off x="2282128" y="2497687"/>
            <a:ext cx="10934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mn-cs"/>
              </a:rPr>
              <a:t>技术需求</a:t>
            </a:r>
          </a:p>
        </p:txBody>
      </p:sp>
      <p:sp>
        <p:nvSpPr>
          <p:cNvPr id="251" name="文本框 250">
            <a:extLst>
              <a:ext uri="{FF2B5EF4-FFF2-40B4-BE49-F238E27FC236}">
                <a16:creationId xmlns:a16="http://schemas.microsoft.com/office/drawing/2014/main" id="{C10FD41B-763C-084D-AD69-31A79F698ECD}"/>
              </a:ext>
            </a:extLst>
          </p:cNvPr>
          <p:cNvSpPr txBox="1"/>
          <p:nvPr/>
        </p:nvSpPr>
        <p:spPr>
          <a:xfrm>
            <a:off x="2308575" y="4419205"/>
            <a:ext cx="10934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mn-cs"/>
              </a:rPr>
              <a:t>技术需求</a:t>
            </a:r>
          </a:p>
        </p:txBody>
      </p:sp>
      <p:grpSp>
        <p:nvGrpSpPr>
          <p:cNvPr id="252" name="组合 251">
            <a:extLst>
              <a:ext uri="{FF2B5EF4-FFF2-40B4-BE49-F238E27FC236}">
                <a16:creationId xmlns:a16="http://schemas.microsoft.com/office/drawing/2014/main" id="{A8D6CE26-37A4-1041-93E4-454332D40BAF}"/>
              </a:ext>
            </a:extLst>
          </p:cNvPr>
          <p:cNvGrpSpPr/>
          <p:nvPr/>
        </p:nvGrpSpPr>
        <p:grpSpPr>
          <a:xfrm flipV="1">
            <a:off x="1919061" y="4026340"/>
            <a:ext cx="7805292" cy="787646"/>
            <a:chOff x="1851568" y="2416718"/>
            <a:chExt cx="7805292" cy="895445"/>
          </a:xfrm>
        </p:grpSpPr>
        <p:cxnSp>
          <p:nvCxnSpPr>
            <p:cNvPr id="253" name="直线连接符 252">
              <a:extLst>
                <a:ext uri="{FF2B5EF4-FFF2-40B4-BE49-F238E27FC236}">
                  <a16:creationId xmlns:a16="http://schemas.microsoft.com/office/drawing/2014/main" id="{20A42C7E-051D-294A-9A10-CF9094796E2E}"/>
                </a:ext>
              </a:extLst>
            </p:cNvPr>
            <p:cNvCxnSpPr/>
            <p:nvPr/>
          </p:nvCxnSpPr>
          <p:spPr>
            <a:xfrm>
              <a:off x="1851568" y="2516578"/>
              <a:ext cx="1359465" cy="795356"/>
            </a:xfrm>
            <a:prstGeom prst="line">
              <a:avLst/>
            </a:prstGeom>
            <a:ln w="38100" cap="rnd">
              <a:solidFill>
                <a:srgbClr val="FF9F54"/>
              </a:solidFill>
              <a:round/>
            </a:ln>
          </p:spPr>
          <p:style>
            <a:lnRef idx="1">
              <a:schemeClr val="accent1"/>
            </a:lnRef>
            <a:fillRef idx="0">
              <a:schemeClr val="accent1"/>
            </a:fillRef>
            <a:effectRef idx="0">
              <a:schemeClr val="accent1"/>
            </a:effectRef>
            <a:fontRef idx="minor">
              <a:schemeClr val="tx1"/>
            </a:fontRef>
          </p:style>
        </p:cxnSp>
        <p:cxnSp>
          <p:nvCxnSpPr>
            <p:cNvPr id="254" name="直线连接符 253">
              <a:extLst>
                <a:ext uri="{FF2B5EF4-FFF2-40B4-BE49-F238E27FC236}">
                  <a16:creationId xmlns:a16="http://schemas.microsoft.com/office/drawing/2014/main" id="{D1FB2A1A-E5F3-BF4A-A7F8-74442A88C31B}"/>
                </a:ext>
              </a:extLst>
            </p:cNvPr>
            <p:cNvCxnSpPr>
              <a:cxnSpLocks/>
            </p:cNvCxnSpPr>
            <p:nvPr/>
          </p:nvCxnSpPr>
          <p:spPr>
            <a:xfrm>
              <a:off x="3211033" y="3312163"/>
              <a:ext cx="4971001" cy="0"/>
            </a:xfrm>
            <a:prstGeom prst="line">
              <a:avLst/>
            </a:prstGeom>
            <a:ln w="38100" cap="rnd">
              <a:solidFill>
                <a:srgbClr val="FF9F54"/>
              </a:solidFill>
              <a:round/>
            </a:ln>
          </p:spPr>
          <p:style>
            <a:lnRef idx="1">
              <a:schemeClr val="accent1"/>
            </a:lnRef>
            <a:fillRef idx="0">
              <a:schemeClr val="accent1"/>
            </a:fillRef>
            <a:effectRef idx="0">
              <a:schemeClr val="accent1"/>
            </a:effectRef>
            <a:fontRef idx="minor">
              <a:schemeClr val="tx1"/>
            </a:fontRef>
          </p:style>
        </p:cxnSp>
        <p:cxnSp>
          <p:nvCxnSpPr>
            <p:cNvPr id="255" name="直线连接符 254">
              <a:extLst>
                <a:ext uri="{FF2B5EF4-FFF2-40B4-BE49-F238E27FC236}">
                  <a16:creationId xmlns:a16="http://schemas.microsoft.com/office/drawing/2014/main" id="{F928422E-0C13-BB4B-BDB4-49DEB8D8D386}"/>
                </a:ext>
              </a:extLst>
            </p:cNvPr>
            <p:cNvCxnSpPr>
              <a:cxnSpLocks/>
            </p:cNvCxnSpPr>
            <p:nvPr/>
          </p:nvCxnSpPr>
          <p:spPr>
            <a:xfrm flipV="1">
              <a:off x="8202538" y="2416718"/>
              <a:ext cx="1454322" cy="887072"/>
            </a:xfrm>
            <a:prstGeom prst="line">
              <a:avLst/>
            </a:prstGeom>
            <a:ln w="38100" cap="rnd">
              <a:solidFill>
                <a:srgbClr val="FF9F54"/>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56" name="直线连接符 255">
            <a:extLst>
              <a:ext uri="{FF2B5EF4-FFF2-40B4-BE49-F238E27FC236}">
                <a16:creationId xmlns:a16="http://schemas.microsoft.com/office/drawing/2014/main" id="{C728750F-699A-644F-9BE5-49B4C55769C6}"/>
              </a:ext>
            </a:extLst>
          </p:cNvPr>
          <p:cNvCxnSpPr>
            <a:cxnSpLocks/>
          </p:cNvCxnSpPr>
          <p:nvPr/>
        </p:nvCxnSpPr>
        <p:spPr>
          <a:xfrm flipV="1">
            <a:off x="2200070" y="3634415"/>
            <a:ext cx="7392871" cy="11546"/>
          </a:xfrm>
          <a:prstGeom prst="line">
            <a:avLst/>
          </a:prstGeom>
          <a:ln w="38100" cap="rnd">
            <a:solidFill>
              <a:srgbClr val="FF9F54"/>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2CBE4B55-A651-D34B-8E5B-12C21F971065}"/>
              </a:ext>
            </a:extLst>
          </p:cNvPr>
          <p:cNvGrpSpPr>
            <a:grpSpLocks noChangeAspect="1"/>
          </p:cNvGrpSpPr>
          <p:nvPr/>
        </p:nvGrpSpPr>
        <p:grpSpPr>
          <a:xfrm>
            <a:off x="4086456" y="2217982"/>
            <a:ext cx="3534567" cy="2596223"/>
            <a:chOff x="3634522" y="1963793"/>
            <a:chExt cx="4564566" cy="3352782"/>
          </a:xfrm>
        </p:grpSpPr>
        <p:sp>
          <p:nvSpPr>
            <p:cNvPr id="171" name="矩形 170">
              <a:extLst>
                <a:ext uri="{FF2B5EF4-FFF2-40B4-BE49-F238E27FC236}">
                  <a16:creationId xmlns:a16="http://schemas.microsoft.com/office/drawing/2014/main" id="{DFA20148-FA73-A842-9D04-D4CB46E6E0C8}"/>
                </a:ext>
              </a:extLst>
            </p:cNvPr>
            <p:cNvSpPr/>
            <p:nvPr/>
          </p:nvSpPr>
          <p:spPr>
            <a:xfrm>
              <a:off x="3634522" y="1963793"/>
              <a:ext cx="4564566" cy="3226527"/>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72" name="Picture 12" descr="C:\Users\Administrator\Desktop\商业计划书PPT\figure\服务模式.png">
              <a:extLst>
                <a:ext uri="{FF2B5EF4-FFF2-40B4-BE49-F238E27FC236}">
                  <a16:creationId xmlns:a16="http://schemas.microsoft.com/office/drawing/2014/main" id="{0F3AC1CC-1436-BF48-93E3-8FF1D091F8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34522" y="2026574"/>
              <a:ext cx="4464496" cy="3290001"/>
            </a:xfrm>
            <a:prstGeom prst="roundRect">
              <a:avLst/>
            </a:prstGeom>
            <a:noFill/>
            <a:extLst>
              <a:ext uri="{909E8E84-426E-40DD-AFC4-6F175D3DCCD1}">
                <a14:hiddenFill xmlns:a14="http://schemas.microsoft.com/office/drawing/2010/main">
                  <a:solidFill>
                    <a:srgbClr val="FFFFFF"/>
                  </a:solidFill>
                </a14:hiddenFill>
              </a:ext>
            </a:extLst>
          </p:spPr>
        </p:pic>
      </p:grpSp>
      <p:sp>
        <p:nvSpPr>
          <p:cNvPr id="260" name="文本框 259">
            <a:extLst>
              <a:ext uri="{FF2B5EF4-FFF2-40B4-BE49-F238E27FC236}">
                <a16:creationId xmlns:a16="http://schemas.microsoft.com/office/drawing/2014/main" id="{DDA679C5-1767-CE4A-B364-EF381FB71DDB}"/>
              </a:ext>
            </a:extLst>
          </p:cNvPr>
          <p:cNvSpPr txBox="1"/>
          <p:nvPr/>
        </p:nvSpPr>
        <p:spPr>
          <a:xfrm>
            <a:off x="8017752" y="2469711"/>
            <a:ext cx="10934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mn-cs"/>
              </a:rPr>
              <a:t>技术专家</a:t>
            </a:r>
          </a:p>
        </p:txBody>
      </p:sp>
      <p:sp>
        <p:nvSpPr>
          <p:cNvPr id="261" name="文本框 260">
            <a:extLst>
              <a:ext uri="{FF2B5EF4-FFF2-40B4-BE49-F238E27FC236}">
                <a16:creationId xmlns:a16="http://schemas.microsoft.com/office/drawing/2014/main" id="{1A155D38-4509-FB47-A390-152BFB54CA98}"/>
              </a:ext>
            </a:extLst>
          </p:cNvPr>
          <p:cNvSpPr txBox="1"/>
          <p:nvPr/>
        </p:nvSpPr>
        <p:spPr>
          <a:xfrm>
            <a:off x="7968629" y="4376200"/>
            <a:ext cx="10934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latin typeface="STKaiti" panose="02010600040101010101" pitchFamily="2" charset="-122"/>
                <a:ea typeface="STKaiti" panose="02010600040101010101" pitchFamily="2" charset="-122"/>
                <a:cs typeface="+mn-cs"/>
              </a:rPr>
              <a:t>技术专家</a:t>
            </a:r>
          </a:p>
        </p:txBody>
      </p:sp>
    </p:spTree>
    <p:extLst>
      <p:ext uri="{BB962C8B-B14F-4D97-AF65-F5344CB8AC3E}">
        <p14:creationId xmlns:p14="http://schemas.microsoft.com/office/powerpoint/2010/main" val="830611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6 0.00416 L -0.0013 0.31087 " pathEditMode="relative" rAng="0" ptsTypes="AA">
                                      <p:cBhvr>
                                        <p:cTn id="6" dur="2000" fill="hold"/>
                                        <p:tgtEl>
                                          <p:spTgt spid="107"/>
                                        </p:tgtEl>
                                        <p:attrNameLst>
                                          <p:attrName>ppt_x</p:attrName>
                                          <p:attrName>ppt_y</p:attrName>
                                        </p:attrNameLst>
                                      </p:cBhvr>
                                      <p:rCtr x="-65" y="15324"/>
                                    </p:animMotion>
                                  </p:childTnLst>
                                </p:cTn>
                              </p:par>
                              <p:par>
                                <p:cTn id="7" presetID="42" presetClass="path" presetSubtype="0" accel="50000" decel="50000" fill="hold" grpId="0" nodeType="withEffect">
                                  <p:stCondLst>
                                    <p:cond delay="0"/>
                                  </p:stCondLst>
                                  <p:childTnLst>
                                    <p:animMotion origin="layout" path="M 1.45833E-6 2.59259E-6 L 1.45833E-6 0.31018 " pathEditMode="relative" rAng="0" ptsTypes="AA">
                                      <p:cBhvr>
                                        <p:cTn id="8" dur="2000" fill="hold"/>
                                        <p:tgtEl>
                                          <p:spTgt spid="139"/>
                                        </p:tgtEl>
                                        <p:attrNameLst>
                                          <p:attrName>ppt_x</p:attrName>
                                          <p:attrName>ppt_y</p:attrName>
                                        </p:attrNameLst>
                                      </p:cBhvr>
                                      <p:rCtr x="0" y="15509"/>
                                    </p:animMotion>
                                  </p:childTnLst>
                                </p:cTn>
                              </p:par>
                              <p:par>
                                <p:cTn id="9" presetID="42" presetClass="path" presetSubtype="0" accel="50000" decel="50000" fill="hold" grpId="0" nodeType="withEffect">
                                  <p:stCondLst>
                                    <p:cond delay="0"/>
                                  </p:stCondLst>
                                  <p:childTnLst>
                                    <p:animMotion origin="layout" path="M 2.70833E-6 -3.33333E-6 L 2.70833E-6 -0.1875 " pathEditMode="relative" rAng="0" ptsTypes="AA">
                                      <p:cBhvr>
                                        <p:cTn id="10" dur="2000" fill="hold"/>
                                        <p:tgtEl>
                                          <p:spTgt spid="110"/>
                                        </p:tgtEl>
                                        <p:attrNameLst>
                                          <p:attrName>ppt_x</p:attrName>
                                          <p:attrName>ppt_y</p:attrName>
                                        </p:attrNameLst>
                                      </p:cBhvr>
                                      <p:rCtr x="0" y="-9375"/>
                                    </p:animMotion>
                                  </p:childTnLst>
                                </p:cTn>
                              </p:par>
                              <p:par>
                                <p:cTn id="11" presetID="42" presetClass="path" presetSubtype="0" accel="50000" decel="50000" fill="hold" grpId="0" nodeType="withEffect">
                                  <p:stCondLst>
                                    <p:cond delay="0"/>
                                  </p:stCondLst>
                                  <p:childTnLst>
                                    <p:animMotion origin="layout" path="M -4.79167E-6 -4.07407E-6 L -4.79167E-6 0.25024 " pathEditMode="relative" rAng="0" ptsTypes="AA">
                                      <p:cBhvr>
                                        <p:cTn id="12" dur="2000" fill="hold"/>
                                        <p:tgtEl>
                                          <p:spTgt spid="154"/>
                                        </p:tgtEl>
                                        <p:attrNameLst>
                                          <p:attrName>ppt_x</p:attrName>
                                          <p:attrName>ppt_y</p:attrName>
                                        </p:attrNameLst>
                                      </p:cBhvr>
                                      <p:rCtr x="0" y="12500"/>
                                    </p:animMotion>
                                  </p:childTnLst>
                                </p:cTn>
                              </p:par>
                              <p:par>
                                <p:cTn id="13" presetID="42" presetClass="path" presetSubtype="0" accel="50000" decel="50000" fill="hold" grpId="0" nodeType="withEffect">
                                  <p:stCondLst>
                                    <p:cond delay="0"/>
                                  </p:stCondLst>
                                  <p:childTnLst>
                                    <p:animMotion origin="layout" path="M 1.11022E-16 0 L 1.11022E-16 -0.12523 " pathEditMode="relative" rAng="0" ptsTypes="AA">
                                      <p:cBhvr>
                                        <p:cTn id="14" dur="2000" fill="hold"/>
                                        <p:tgtEl>
                                          <p:spTgt spid="155"/>
                                        </p:tgtEl>
                                        <p:attrNameLst>
                                          <p:attrName>ppt_x</p:attrName>
                                          <p:attrName>ppt_y</p:attrName>
                                        </p:attrNameLst>
                                      </p:cBhvr>
                                      <p:rCtr x="0" y="-6273"/>
                                    </p:animMotion>
                                  </p:childTnLst>
                                </p:cTn>
                              </p:par>
                              <p:par>
                                <p:cTn id="15" presetID="42" presetClass="path" presetSubtype="0" accel="50000" decel="50000" fill="hold" grpId="0" nodeType="withEffect">
                                  <p:stCondLst>
                                    <p:cond delay="0"/>
                                  </p:stCondLst>
                                  <p:childTnLst>
                                    <p:animMotion origin="layout" path="M -3.54167E-6 2.59259E-6 L -3.54167E-6 0.25069 " pathEditMode="relative" rAng="0" ptsTypes="AA">
                                      <p:cBhvr>
                                        <p:cTn id="16" dur="2000" fill="hold"/>
                                        <p:tgtEl>
                                          <p:spTgt spid="164"/>
                                        </p:tgtEl>
                                        <p:attrNameLst>
                                          <p:attrName>ppt_x</p:attrName>
                                          <p:attrName>ppt_y</p:attrName>
                                        </p:attrNameLst>
                                      </p:cBhvr>
                                      <p:rCtr x="0" y="12523"/>
                                    </p:animMotion>
                                  </p:childTnLst>
                                </p:cTn>
                              </p:par>
                              <p:par>
                                <p:cTn id="17" presetID="42" presetClass="path" presetSubtype="0" accel="50000" decel="50000" fill="hold" grpId="0" nodeType="withEffect">
                                  <p:stCondLst>
                                    <p:cond delay="0"/>
                                  </p:stCondLst>
                                  <p:childTnLst>
                                    <p:animMotion origin="layout" path="M 1.45833E-6 -2.59259E-6 L 1.45833E-6 -0.37106 " pathEditMode="relative" rAng="0" ptsTypes="AA">
                                      <p:cBhvr>
                                        <p:cTn id="18" dur="2000" fill="hold"/>
                                        <p:tgtEl>
                                          <p:spTgt spid="165"/>
                                        </p:tgtEl>
                                        <p:attrNameLst>
                                          <p:attrName>ppt_x</p:attrName>
                                          <p:attrName>ppt_y</p:attrName>
                                        </p:attrNameLst>
                                      </p:cBhvr>
                                      <p:rCtr x="0" y="-18565"/>
                                    </p:animMotion>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8211"/>
                                        </p:tgtEl>
                                        <p:attrNameLst>
                                          <p:attrName>style.visibility</p:attrName>
                                        </p:attrNameLst>
                                      </p:cBhvr>
                                      <p:to>
                                        <p:strVal val="visible"/>
                                      </p:to>
                                    </p:set>
                                    <p:animEffect transition="in" filter="wipe(left)">
                                      <p:cBhvr>
                                        <p:cTn id="22" dur="800"/>
                                        <p:tgtEl>
                                          <p:spTgt spid="8211"/>
                                        </p:tgtEl>
                                      </p:cBhvr>
                                    </p:animEffect>
                                  </p:childTnLst>
                                </p:cTn>
                              </p:par>
                              <p:par>
                                <p:cTn id="23" presetID="22" presetClass="entr" presetSubtype="8" fill="hold" nodeType="withEffect">
                                  <p:stCondLst>
                                    <p:cond delay="0"/>
                                  </p:stCondLst>
                                  <p:childTnLst>
                                    <p:set>
                                      <p:cBhvr>
                                        <p:cTn id="24" dur="1" fill="hold">
                                          <p:stCondLst>
                                            <p:cond delay="0"/>
                                          </p:stCondLst>
                                        </p:cTn>
                                        <p:tgtEl>
                                          <p:spTgt spid="252"/>
                                        </p:tgtEl>
                                        <p:attrNameLst>
                                          <p:attrName>style.visibility</p:attrName>
                                        </p:attrNameLst>
                                      </p:cBhvr>
                                      <p:to>
                                        <p:strVal val="visible"/>
                                      </p:to>
                                    </p:set>
                                    <p:animEffect transition="in" filter="wipe(left)">
                                      <p:cBhvr>
                                        <p:cTn id="25" dur="800"/>
                                        <p:tgtEl>
                                          <p:spTgt spid="252"/>
                                        </p:tgtEl>
                                      </p:cBhvr>
                                    </p:animEffect>
                                  </p:childTnLst>
                                </p:cTn>
                              </p:par>
                              <p:par>
                                <p:cTn id="26" presetID="22" presetClass="entr" presetSubtype="8" fill="hold" nodeType="withEffect">
                                  <p:stCondLst>
                                    <p:cond delay="0"/>
                                  </p:stCondLst>
                                  <p:childTnLst>
                                    <p:set>
                                      <p:cBhvr>
                                        <p:cTn id="27" dur="1" fill="hold">
                                          <p:stCondLst>
                                            <p:cond delay="0"/>
                                          </p:stCondLst>
                                        </p:cTn>
                                        <p:tgtEl>
                                          <p:spTgt spid="256"/>
                                        </p:tgtEl>
                                        <p:attrNameLst>
                                          <p:attrName>style.visibility</p:attrName>
                                        </p:attrNameLst>
                                      </p:cBhvr>
                                      <p:to>
                                        <p:strVal val="visible"/>
                                      </p:to>
                                    </p:set>
                                    <p:animEffect transition="in" filter="wipe(left)">
                                      <p:cBhvr>
                                        <p:cTn id="28" dur="800"/>
                                        <p:tgtEl>
                                          <p:spTgt spid="256"/>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82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1"/>
                                        </p:tgtEl>
                                        <p:attrNameLst>
                                          <p:attrName>style.visibility</p:attrName>
                                        </p:attrNameLst>
                                      </p:cBhvr>
                                      <p:to>
                                        <p:strVal val="visible"/>
                                      </p:to>
                                    </p:set>
                                  </p:childTnLst>
                                </p:cTn>
                              </p:par>
                            </p:childTnLst>
                          </p:cTn>
                        </p:par>
                        <p:par>
                          <p:cTn id="33" fill="hold">
                            <p:stCondLst>
                              <p:cond delay="2800"/>
                            </p:stCondLst>
                            <p:childTnLst>
                              <p:par>
                                <p:cTn id="34" presetID="1" presetClass="entr" presetSubtype="0" fill="hold" grpId="0" nodeType="afterEffect">
                                  <p:stCondLst>
                                    <p:cond delay="0"/>
                                  </p:stCondLst>
                                  <p:childTnLst>
                                    <p:set>
                                      <p:cBhvr>
                                        <p:cTn id="35" dur="1" fill="hold">
                                          <p:stCondLst>
                                            <p:cond delay="0"/>
                                          </p:stCondLst>
                                        </p:cTn>
                                        <p:tgtEl>
                                          <p:spTgt spid="26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0" grpId="0"/>
      <p:bldP spid="139" grpId="0"/>
      <p:bldP spid="154" grpId="0"/>
      <p:bldP spid="155" grpId="0"/>
      <p:bldP spid="164" grpId="0"/>
      <p:bldP spid="165" grpId="0"/>
      <p:bldP spid="8212" grpId="0"/>
      <p:bldP spid="251" grpId="0"/>
      <p:bldP spid="260" grpId="0"/>
      <p:bldP spid="2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327178" y="868680"/>
            <a:ext cx="3186021" cy="338554"/>
          </a:xfrm>
          <a:prstGeom prst="rect">
            <a:avLst/>
          </a:prstGeom>
          <a:noFill/>
        </p:spPr>
        <p:txBody>
          <a:bodyPr wrap="square" rtlCol="0" anchor="ctr">
            <a:spAutoFit/>
          </a:bodyPr>
          <a:lstStyle>
            <a:defPPr>
              <a:defRPr lang="th-TH"/>
            </a:defPPr>
            <a:lvl1pPr algn="ctr">
              <a:defRPr sz="1600" b="1">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科技人才领域分布</a:t>
            </a:r>
          </a:p>
        </p:txBody>
      </p:sp>
      <p:grpSp>
        <p:nvGrpSpPr>
          <p:cNvPr id="9" name="组合 8"/>
          <p:cNvGrpSpPr/>
          <p:nvPr/>
        </p:nvGrpSpPr>
        <p:grpSpPr>
          <a:xfrm>
            <a:off x="0" y="1049536"/>
            <a:ext cx="5611047" cy="3031894"/>
            <a:chOff x="6289503" y="3183712"/>
            <a:chExt cx="3887266" cy="1763153"/>
          </a:xfrm>
        </p:grpSpPr>
        <p:cxnSp>
          <p:nvCxnSpPr>
            <p:cNvPr id="50" name="Straight Connector 4"/>
            <p:cNvCxnSpPr/>
            <p:nvPr/>
          </p:nvCxnSpPr>
          <p:spPr>
            <a:xfrm flipV="1">
              <a:off x="6838363" y="3312980"/>
              <a:ext cx="3338406" cy="1"/>
            </a:xfrm>
            <a:prstGeom prst="line">
              <a:avLst/>
            </a:prstGeom>
            <a:noFill/>
            <a:ln w="9525" cap="sq" cmpd="sng" algn="ctr">
              <a:solidFill>
                <a:srgbClr val="BABABA">
                  <a:lumMod val="40000"/>
                  <a:lumOff val="60000"/>
                </a:srgbClr>
              </a:solidFill>
              <a:prstDash val="solid"/>
              <a:miter lim="800000"/>
            </a:ln>
            <a:effectLst/>
          </p:spPr>
        </p:cxnSp>
        <p:cxnSp>
          <p:nvCxnSpPr>
            <p:cNvPr id="51" name="Straight Connector 5"/>
            <p:cNvCxnSpPr/>
            <p:nvPr/>
          </p:nvCxnSpPr>
          <p:spPr>
            <a:xfrm>
              <a:off x="6838363" y="3711966"/>
              <a:ext cx="3338406" cy="0"/>
            </a:xfrm>
            <a:prstGeom prst="line">
              <a:avLst/>
            </a:prstGeom>
            <a:noFill/>
            <a:ln w="9525" cap="sq" cmpd="sng" algn="ctr">
              <a:solidFill>
                <a:srgbClr val="BABABA">
                  <a:lumMod val="40000"/>
                  <a:lumOff val="60000"/>
                </a:srgbClr>
              </a:solidFill>
              <a:prstDash val="solid"/>
              <a:miter lim="800000"/>
            </a:ln>
            <a:effectLst/>
          </p:spPr>
        </p:cxnSp>
        <p:cxnSp>
          <p:nvCxnSpPr>
            <p:cNvPr id="52" name="Straight Connector 6"/>
            <p:cNvCxnSpPr/>
            <p:nvPr/>
          </p:nvCxnSpPr>
          <p:spPr>
            <a:xfrm>
              <a:off x="6841064" y="4115030"/>
              <a:ext cx="3335705" cy="0"/>
            </a:xfrm>
            <a:prstGeom prst="line">
              <a:avLst/>
            </a:prstGeom>
            <a:noFill/>
            <a:ln w="9525" cap="sq" cmpd="sng" algn="ctr">
              <a:solidFill>
                <a:srgbClr val="BABABA">
                  <a:lumMod val="40000"/>
                  <a:lumOff val="60000"/>
                </a:srgbClr>
              </a:solidFill>
              <a:prstDash val="solid"/>
              <a:miter lim="800000"/>
            </a:ln>
            <a:effectLst/>
          </p:spPr>
        </p:cxnSp>
        <p:cxnSp>
          <p:nvCxnSpPr>
            <p:cNvPr id="53" name="Straight Connector 7"/>
            <p:cNvCxnSpPr/>
            <p:nvPr/>
          </p:nvCxnSpPr>
          <p:spPr>
            <a:xfrm flipV="1">
              <a:off x="6831635" y="4522715"/>
              <a:ext cx="3345134" cy="1"/>
            </a:xfrm>
            <a:prstGeom prst="line">
              <a:avLst/>
            </a:prstGeom>
            <a:noFill/>
            <a:ln w="9525" cap="sq" cmpd="sng" algn="ctr">
              <a:solidFill>
                <a:srgbClr val="BABABA">
                  <a:lumMod val="40000"/>
                  <a:lumOff val="60000"/>
                </a:srgbClr>
              </a:solidFill>
              <a:prstDash val="solid"/>
              <a:miter lim="800000"/>
            </a:ln>
            <a:effectLst/>
          </p:spPr>
        </p:cxnSp>
        <p:sp>
          <p:nvSpPr>
            <p:cNvPr id="54" name="TextBox 29"/>
            <p:cNvSpPr txBox="1"/>
            <p:nvPr/>
          </p:nvSpPr>
          <p:spPr>
            <a:xfrm>
              <a:off x="6289503" y="4393447"/>
              <a:ext cx="535145" cy="152135"/>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300000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sp>
          <p:nvSpPr>
            <p:cNvPr id="55" name="TextBox 30"/>
            <p:cNvSpPr txBox="1"/>
            <p:nvPr/>
          </p:nvSpPr>
          <p:spPr>
            <a:xfrm>
              <a:off x="6289504" y="3985763"/>
              <a:ext cx="535146" cy="152135"/>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600000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sp>
          <p:nvSpPr>
            <p:cNvPr id="56" name="TextBox 31"/>
            <p:cNvSpPr txBox="1"/>
            <p:nvPr/>
          </p:nvSpPr>
          <p:spPr>
            <a:xfrm>
              <a:off x="6289504" y="3582700"/>
              <a:ext cx="535146" cy="152135"/>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900000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sp>
          <p:nvSpPr>
            <p:cNvPr id="57" name="TextBox 32"/>
            <p:cNvSpPr txBox="1"/>
            <p:nvPr/>
          </p:nvSpPr>
          <p:spPr>
            <a:xfrm>
              <a:off x="6346894" y="3183712"/>
              <a:ext cx="477755" cy="152135"/>
            </a:xfrm>
            <a:prstGeom prst="rect">
              <a:avLst/>
            </a:prstGeom>
            <a:noFill/>
          </p:spPr>
          <p:txBody>
            <a:bodyPr wrap="non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1200000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cxnSp>
          <p:nvCxnSpPr>
            <p:cNvPr id="58" name="Straight Connector 12"/>
            <p:cNvCxnSpPr/>
            <p:nvPr/>
          </p:nvCxnSpPr>
          <p:spPr>
            <a:xfrm flipV="1">
              <a:off x="6841064" y="4923997"/>
              <a:ext cx="3335705" cy="2"/>
            </a:xfrm>
            <a:prstGeom prst="line">
              <a:avLst/>
            </a:prstGeom>
            <a:noFill/>
            <a:ln w="9525" cap="sq" cmpd="sng" algn="ctr">
              <a:solidFill>
                <a:srgbClr val="BABABA">
                  <a:lumMod val="40000"/>
                  <a:lumOff val="60000"/>
                </a:srgbClr>
              </a:solidFill>
              <a:prstDash val="solid"/>
              <a:miter lim="800000"/>
            </a:ln>
            <a:effectLst/>
          </p:spPr>
        </p:cxnSp>
        <p:sp>
          <p:nvSpPr>
            <p:cNvPr id="59" name="TextBox 29"/>
            <p:cNvSpPr txBox="1"/>
            <p:nvPr/>
          </p:nvSpPr>
          <p:spPr>
            <a:xfrm>
              <a:off x="6293892" y="4794730"/>
              <a:ext cx="535145" cy="152135"/>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cxnSp>
          <p:nvCxnSpPr>
            <p:cNvPr id="63" name="Straight Connector 33"/>
            <p:cNvCxnSpPr/>
            <p:nvPr/>
          </p:nvCxnSpPr>
          <p:spPr>
            <a:xfrm flipH="1" flipV="1">
              <a:off x="6833141" y="3312808"/>
              <a:ext cx="1" cy="1611360"/>
            </a:xfrm>
            <a:prstGeom prst="line">
              <a:avLst/>
            </a:prstGeom>
            <a:noFill/>
            <a:ln w="9525" cap="flat" cmpd="sng" algn="ctr">
              <a:solidFill>
                <a:srgbClr val="BABABA"/>
              </a:solidFill>
              <a:prstDash val="solid"/>
            </a:ln>
            <a:effectLst/>
          </p:spPr>
        </p:cxnSp>
      </p:grpSp>
      <p:sp>
        <p:nvSpPr>
          <p:cNvPr id="10" name="文本框 9"/>
          <p:cNvSpPr txBox="1"/>
          <p:nvPr/>
        </p:nvSpPr>
        <p:spPr>
          <a:xfrm rot="19200095">
            <a:off x="297823" y="4366717"/>
            <a:ext cx="1148862"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生物医药</a:t>
            </a:r>
          </a:p>
        </p:txBody>
      </p:sp>
      <p:sp>
        <p:nvSpPr>
          <p:cNvPr id="73" name="文本框 72"/>
          <p:cNvSpPr txBox="1"/>
          <p:nvPr/>
        </p:nvSpPr>
        <p:spPr>
          <a:xfrm rot="19200095">
            <a:off x="717487" y="4429576"/>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机械电子与制造</a:t>
            </a:r>
          </a:p>
        </p:txBody>
      </p:sp>
      <p:sp>
        <p:nvSpPr>
          <p:cNvPr id="74" name="文本框 73"/>
          <p:cNvSpPr txBox="1"/>
          <p:nvPr/>
        </p:nvSpPr>
        <p:spPr>
          <a:xfrm rot="19200095">
            <a:off x="1267738" y="4455246"/>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电子信息</a:t>
            </a:r>
          </a:p>
        </p:txBody>
      </p:sp>
      <p:sp>
        <p:nvSpPr>
          <p:cNvPr id="75" name="文本框 74"/>
          <p:cNvSpPr txBox="1"/>
          <p:nvPr/>
        </p:nvSpPr>
        <p:spPr>
          <a:xfrm rot="19200095">
            <a:off x="1816130" y="4455245"/>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化学化工</a:t>
            </a:r>
          </a:p>
        </p:txBody>
      </p:sp>
      <p:sp>
        <p:nvSpPr>
          <p:cNvPr id="76" name="文本框 75"/>
          <p:cNvSpPr txBox="1"/>
          <p:nvPr/>
        </p:nvSpPr>
        <p:spPr>
          <a:xfrm rot="19200095">
            <a:off x="2317169" y="4455245"/>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a:ea typeface="微软雅黑"/>
                <a:cs typeface="+mn-cs"/>
              </a:rPr>
              <a:t>新材料</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77" name="文本框 76"/>
          <p:cNvSpPr txBox="1"/>
          <p:nvPr/>
        </p:nvSpPr>
        <p:spPr>
          <a:xfrm rot="19200095">
            <a:off x="2892213" y="4455245"/>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a:ea typeface="微软雅黑"/>
                <a:cs typeface="+mn-cs"/>
              </a:rPr>
              <a:t>新能源与节能</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78" name="文本框 77"/>
          <p:cNvSpPr txBox="1"/>
          <p:nvPr/>
        </p:nvSpPr>
        <p:spPr>
          <a:xfrm rot="19200095">
            <a:off x="3411593" y="4469406"/>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a:ea typeface="微软雅黑"/>
                <a:cs typeface="+mn-cs"/>
              </a:rPr>
              <a:t>资源与环境</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79" name="文本框 78"/>
          <p:cNvSpPr txBox="1"/>
          <p:nvPr/>
        </p:nvSpPr>
        <p:spPr>
          <a:xfrm rot="19200095">
            <a:off x="3975455" y="4424875"/>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农林牧渔</a:t>
            </a:r>
          </a:p>
        </p:txBody>
      </p:sp>
      <p:sp>
        <p:nvSpPr>
          <p:cNvPr id="80" name="文本框 79"/>
          <p:cNvSpPr txBox="1"/>
          <p:nvPr/>
        </p:nvSpPr>
        <p:spPr>
          <a:xfrm rot="19200095">
            <a:off x="4456159" y="4472564"/>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81" name="文本框 80"/>
          <p:cNvSpPr txBox="1"/>
          <p:nvPr/>
        </p:nvSpPr>
        <p:spPr>
          <a:xfrm rot="19200095">
            <a:off x="4491291" y="4424874"/>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航空航天</a:t>
            </a:r>
          </a:p>
        </p:txBody>
      </p:sp>
      <p:grpSp>
        <p:nvGrpSpPr>
          <p:cNvPr id="82" name="组合 81"/>
          <p:cNvGrpSpPr/>
          <p:nvPr/>
        </p:nvGrpSpPr>
        <p:grpSpPr>
          <a:xfrm>
            <a:off x="5746960" y="1047833"/>
            <a:ext cx="5611047" cy="3031894"/>
            <a:chOff x="6289503" y="3183712"/>
            <a:chExt cx="3887266" cy="1763153"/>
          </a:xfrm>
        </p:grpSpPr>
        <p:cxnSp>
          <p:nvCxnSpPr>
            <p:cNvPr id="83" name="Straight Connector 4"/>
            <p:cNvCxnSpPr/>
            <p:nvPr/>
          </p:nvCxnSpPr>
          <p:spPr>
            <a:xfrm flipV="1">
              <a:off x="6838363" y="3312980"/>
              <a:ext cx="3338406" cy="1"/>
            </a:xfrm>
            <a:prstGeom prst="line">
              <a:avLst/>
            </a:prstGeom>
            <a:noFill/>
            <a:ln w="9525" cap="sq" cmpd="sng" algn="ctr">
              <a:solidFill>
                <a:srgbClr val="BABABA">
                  <a:lumMod val="40000"/>
                  <a:lumOff val="60000"/>
                </a:srgbClr>
              </a:solidFill>
              <a:prstDash val="solid"/>
              <a:miter lim="800000"/>
            </a:ln>
            <a:effectLst/>
          </p:spPr>
        </p:cxnSp>
        <p:cxnSp>
          <p:nvCxnSpPr>
            <p:cNvPr id="84" name="Straight Connector 5"/>
            <p:cNvCxnSpPr/>
            <p:nvPr/>
          </p:nvCxnSpPr>
          <p:spPr>
            <a:xfrm>
              <a:off x="6838363" y="3711966"/>
              <a:ext cx="3338406" cy="0"/>
            </a:xfrm>
            <a:prstGeom prst="line">
              <a:avLst/>
            </a:prstGeom>
            <a:noFill/>
            <a:ln w="9525" cap="sq" cmpd="sng" algn="ctr">
              <a:solidFill>
                <a:srgbClr val="BABABA">
                  <a:lumMod val="40000"/>
                  <a:lumOff val="60000"/>
                </a:srgbClr>
              </a:solidFill>
              <a:prstDash val="solid"/>
              <a:miter lim="800000"/>
            </a:ln>
            <a:effectLst/>
          </p:spPr>
        </p:cxnSp>
        <p:cxnSp>
          <p:nvCxnSpPr>
            <p:cNvPr id="85" name="Straight Connector 6"/>
            <p:cNvCxnSpPr/>
            <p:nvPr/>
          </p:nvCxnSpPr>
          <p:spPr>
            <a:xfrm>
              <a:off x="6841064" y="4115030"/>
              <a:ext cx="3335705" cy="0"/>
            </a:xfrm>
            <a:prstGeom prst="line">
              <a:avLst/>
            </a:prstGeom>
            <a:noFill/>
            <a:ln w="9525" cap="sq" cmpd="sng" algn="ctr">
              <a:solidFill>
                <a:srgbClr val="BABABA">
                  <a:lumMod val="40000"/>
                  <a:lumOff val="60000"/>
                </a:srgbClr>
              </a:solidFill>
              <a:prstDash val="solid"/>
              <a:miter lim="800000"/>
            </a:ln>
            <a:effectLst/>
          </p:spPr>
        </p:cxnSp>
        <p:cxnSp>
          <p:nvCxnSpPr>
            <p:cNvPr id="86" name="Straight Connector 7"/>
            <p:cNvCxnSpPr/>
            <p:nvPr/>
          </p:nvCxnSpPr>
          <p:spPr>
            <a:xfrm flipV="1">
              <a:off x="6831635" y="4522715"/>
              <a:ext cx="3345134" cy="1"/>
            </a:xfrm>
            <a:prstGeom prst="line">
              <a:avLst/>
            </a:prstGeom>
            <a:noFill/>
            <a:ln w="9525" cap="sq" cmpd="sng" algn="ctr">
              <a:solidFill>
                <a:srgbClr val="BABABA">
                  <a:lumMod val="40000"/>
                  <a:lumOff val="60000"/>
                </a:srgbClr>
              </a:solidFill>
              <a:prstDash val="solid"/>
              <a:miter lim="800000"/>
            </a:ln>
            <a:effectLst/>
          </p:spPr>
        </p:cxnSp>
        <p:sp>
          <p:nvSpPr>
            <p:cNvPr id="87" name="TextBox 29"/>
            <p:cNvSpPr txBox="1"/>
            <p:nvPr/>
          </p:nvSpPr>
          <p:spPr>
            <a:xfrm>
              <a:off x="6289503" y="4393447"/>
              <a:ext cx="535145" cy="152135"/>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1500000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sp>
          <p:nvSpPr>
            <p:cNvPr id="88" name="TextBox 30"/>
            <p:cNvSpPr txBox="1"/>
            <p:nvPr/>
          </p:nvSpPr>
          <p:spPr>
            <a:xfrm>
              <a:off x="6289504" y="3985763"/>
              <a:ext cx="535146" cy="152135"/>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3000000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sp>
          <p:nvSpPr>
            <p:cNvPr id="89" name="TextBox 31"/>
            <p:cNvSpPr txBox="1"/>
            <p:nvPr/>
          </p:nvSpPr>
          <p:spPr>
            <a:xfrm>
              <a:off x="6289504" y="3582700"/>
              <a:ext cx="535146" cy="152135"/>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4500000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sp>
          <p:nvSpPr>
            <p:cNvPr id="90" name="TextBox 32"/>
            <p:cNvSpPr txBox="1"/>
            <p:nvPr/>
          </p:nvSpPr>
          <p:spPr>
            <a:xfrm>
              <a:off x="6346894" y="3183712"/>
              <a:ext cx="477755" cy="152135"/>
            </a:xfrm>
            <a:prstGeom prst="rect">
              <a:avLst/>
            </a:prstGeom>
            <a:noFill/>
          </p:spPr>
          <p:txBody>
            <a:bodyPr wrap="non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6000000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cxnSp>
          <p:nvCxnSpPr>
            <p:cNvPr id="91" name="Straight Connector 12"/>
            <p:cNvCxnSpPr/>
            <p:nvPr/>
          </p:nvCxnSpPr>
          <p:spPr>
            <a:xfrm flipV="1">
              <a:off x="6841064" y="4923997"/>
              <a:ext cx="3335705" cy="2"/>
            </a:xfrm>
            <a:prstGeom prst="line">
              <a:avLst/>
            </a:prstGeom>
            <a:noFill/>
            <a:ln w="9525" cap="sq" cmpd="sng" algn="ctr">
              <a:solidFill>
                <a:srgbClr val="BABABA">
                  <a:lumMod val="40000"/>
                  <a:lumOff val="60000"/>
                </a:srgbClr>
              </a:solidFill>
              <a:prstDash val="solid"/>
              <a:miter lim="800000"/>
            </a:ln>
            <a:effectLst/>
          </p:spPr>
        </p:cxnSp>
        <p:sp>
          <p:nvSpPr>
            <p:cNvPr id="92" name="TextBox 29"/>
            <p:cNvSpPr txBox="1"/>
            <p:nvPr/>
          </p:nvSpPr>
          <p:spPr>
            <a:xfrm>
              <a:off x="6293892" y="4794730"/>
              <a:ext cx="535145" cy="152135"/>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rPr>
                <a:t>0</a:t>
              </a:r>
              <a:endParaRPr kumimoji="0" lang="bg-BG" sz="1100" b="0"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Open Sans" pitchFamily="34" charset="0"/>
                <a:cs typeface="Calibri" panose="020F0502020204030204" pitchFamily="34" charset="0"/>
              </a:endParaRPr>
            </a:p>
          </p:txBody>
        </p:sp>
        <p:cxnSp>
          <p:nvCxnSpPr>
            <p:cNvPr id="93" name="Straight Connector 33"/>
            <p:cNvCxnSpPr/>
            <p:nvPr/>
          </p:nvCxnSpPr>
          <p:spPr>
            <a:xfrm flipH="1" flipV="1">
              <a:off x="6833141" y="3312808"/>
              <a:ext cx="1" cy="1611360"/>
            </a:xfrm>
            <a:prstGeom prst="line">
              <a:avLst/>
            </a:prstGeom>
            <a:noFill/>
            <a:ln w="9525" cap="flat" cmpd="sng" algn="ctr">
              <a:solidFill>
                <a:srgbClr val="BABABA"/>
              </a:solidFill>
              <a:prstDash val="solid"/>
            </a:ln>
            <a:effectLst/>
          </p:spPr>
        </p:cxnSp>
      </p:grpSp>
      <p:sp>
        <p:nvSpPr>
          <p:cNvPr id="103" name="文本框 102"/>
          <p:cNvSpPr txBox="1"/>
          <p:nvPr/>
        </p:nvSpPr>
        <p:spPr>
          <a:xfrm rot="19200095">
            <a:off x="6044783" y="4365014"/>
            <a:ext cx="1148862"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生物医药</a:t>
            </a:r>
          </a:p>
        </p:txBody>
      </p:sp>
      <p:sp>
        <p:nvSpPr>
          <p:cNvPr id="104" name="文本框 103"/>
          <p:cNvSpPr txBox="1"/>
          <p:nvPr/>
        </p:nvSpPr>
        <p:spPr>
          <a:xfrm rot="19200095">
            <a:off x="6464447" y="4427873"/>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机械电子与制造</a:t>
            </a:r>
          </a:p>
        </p:txBody>
      </p:sp>
      <p:sp>
        <p:nvSpPr>
          <p:cNvPr id="105" name="文本框 104"/>
          <p:cNvSpPr txBox="1"/>
          <p:nvPr/>
        </p:nvSpPr>
        <p:spPr>
          <a:xfrm rot="19200095">
            <a:off x="7014698" y="4453543"/>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电子信息</a:t>
            </a:r>
          </a:p>
        </p:txBody>
      </p:sp>
      <p:sp>
        <p:nvSpPr>
          <p:cNvPr id="106" name="文本框 105"/>
          <p:cNvSpPr txBox="1"/>
          <p:nvPr/>
        </p:nvSpPr>
        <p:spPr>
          <a:xfrm rot="19200095">
            <a:off x="7563090" y="4453542"/>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a:ea typeface="微软雅黑"/>
                <a:cs typeface="+mn-cs"/>
              </a:rPr>
              <a:t>化学化工</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107" name="文本框 106"/>
          <p:cNvSpPr txBox="1"/>
          <p:nvPr/>
        </p:nvSpPr>
        <p:spPr>
          <a:xfrm rot="19200095">
            <a:off x="8064129" y="4453542"/>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a:ea typeface="微软雅黑"/>
                <a:cs typeface="+mn-cs"/>
              </a:rPr>
              <a:t>农林牧渔</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108" name="文本框 107"/>
          <p:cNvSpPr txBox="1"/>
          <p:nvPr/>
        </p:nvSpPr>
        <p:spPr>
          <a:xfrm rot="19200095">
            <a:off x="8639173" y="4453542"/>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a:ea typeface="微软雅黑"/>
                <a:cs typeface="+mn-cs"/>
              </a:rPr>
              <a:t>新能源与节能</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109" name="文本框 108"/>
          <p:cNvSpPr txBox="1"/>
          <p:nvPr/>
        </p:nvSpPr>
        <p:spPr>
          <a:xfrm rot="19200095">
            <a:off x="9158553" y="4467703"/>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新材料</a:t>
            </a:r>
          </a:p>
        </p:txBody>
      </p:sp>
      <p:sp>
        <p:nvSpPr>
          <p:cNvPr id="110" name="文本框 109"/>
          <p:cNvSpPr txBox="1"/>
          <p:nvPr/>
        </p:nvSpPr>
        <p:spPr>
          <a:xfrm rot="19200095">
            <a:off x="9722415" y="4423172"/>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lumMod val="65000"/>
                    <a:lumOff val="35000"/>
                  </a:prstClr>
                </a:solidFill>
                <a:effectLst/>
                <a:uLnTx/>
                <a:uFillTx/>
                <a:latin typeface="Arial"/>
                <a:ea typeface="微软雅黑"/>
                <a:cs typeface="+mn-cs"/>
              </a:rPr>
              <a:t>资源与环境</a:t>
            </a: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111" name="文本框 110"/>
          <p:cNvSpPr txBox="1"/>
          <p:nvPr/>
        </p:nvSpPr>
        <p:spPr>
          <a:xfrm rot="19200095">
            <a:off x="10203119" y="4470861"/>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112" name="文本框 111"/>
          <p:cNvSpPr txBox="1"/>
          <p:nvPr/>
        </p:nvSpPr>
        <p:spPr>
          <a:xfrm rot="19200095">
            <a:off x="10238251" y="4423171"/>
            <a:ext cx="126925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航空航天</a:t>
            </a:r>
          </a:p>
        </p:txBody>
      </p:sp>
      <p:sp>
        <p:nvSpPr>
          <p:cNvPr id="113" name="文本框 112"/>
          <p:cNvSpPr txBox="1"/>
          <p:nvPr/>
        </p:nvSpPr>
        <p:spPr>
          <a:xfrm>
            <a:off x="7350741" y="868680"/>
            <a:ext cx="3186021" cy="338554"/>
          </a:xfrm>
          <a:prstGeom prst="rect">
            <a:avLst/>
          </a:prstGeom>
          <a:noFill/>
        </p:spPr>
        <p:txBody>
          <a:bodyPr wrap="square" rtlCol="0" anchor="ctr">
            <a:spAutoFit/>
          </a:bodyPr>
          <a:lstStyle>
            <a:defPPr>
              <a:defRPr lang="th-TH"/>
            </a:defPPr>
            <a:lvl1pPr algn="ctr">
              <a:defRPr sz="1600" b="1">
                <a:solidFill>
                  <a:schemeClr val="tx1">
                    <a:lumMod val="50000"/>
                    <a:lumOff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科技成果领域分布</a:t>
            </a:r>
          </a:p>
        </p:txBody>
      </p:sp>
      <p:sp>
        <p:nvSpPr>
          <p:cNvPr id="118" name="Rectangle 16">
            <a:extLst>
              <a:ext uri="{FF2B5EF4-FFF2-40B4-BE49-F238E27FC236}">
                <a16:creationId xmlns:a16="http://schemas.microsoft.com/office/drawing/2014/main" id="{A63B4B82-F241-CC43-854D-41E63F091716}"/>
              </a:ext>
            </a:extLst>
          </p:cNvPr>
          <p:cNvSpPr/>
          <p:nvPr/>
        </p:nvSpPr>
        <p:spPr>
          <a:xfrm>
            <a:off x="1118475" y="1389507"/>
            <a:ext cx="209628" cy="2657411"/>
          </a:xfrm>
          <a:prstGeom prst="rect">
            <a:avLst/>
          </a:prstGeom>
          <a:solidFill>
            <a:srgbClr val="FF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19" name="Rectangle 16">
            <a:extLst>
              <a:ext uri="{FF2B5EF4-FFF2-40B4-BE49-F238E27FC236}">
                <a16:creationId xmlns:a16="http://schemas.microsoft.com/office/drawing/2014/main" id="{C2156565-71C7-0044-B0DD-34095FF8D3DC}"/>
              </a:ext>
            </a:extLst>
          </p:cNvPr>
          <p:cNvSpPr/>
          <p:nvPr/>
        </p:nvSpPr>
        <p:spPr>
          <a:xfrm>
            <a:off x="1658398" y="1565353"/>
            <a:ext cx="208800" cy="2481565"/>
          </a:xfrm>
          <a:prstGeom prst="rect">
            <a:avLst/>
          </a:prstGeom>
          <a:solidFill>
            <a:srgbClr val="FF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20" name="Rectangle 16">
            <a:extLst>
              <a:ext uri="{FF2B5EF4-FFF2-40B4-BE49-F238E27FC236}">
                <a16:creationId xmlns:a16="http://schemas.microsoft.com/office/drawing/2014/main" id="{6C62DE0A-31F0-394A-8887-09149E938E61}"/>
              </a:ext>
            </a:extLst>
          </p:cNvPr>
          <p:cNvSpPr/>
          <p:nvPr/>
        </p:nvSpPr>
        <p:spPr>
          <a:xfrm>
            <a:off x="2197493" y="1735632"/>
            <a:ext cx="208800" cy="2301671"/>
          </a:xfrm>
          <a:prstGeom prst="rect">
            <a:avLst/>
          </a:prstGeom>
          <a:solidFill>
            <a:srgbClr val="FF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21" name="Rectangle 16">
            <a:extLst>
              <a:ext uri="{FF2B5EF4-FFF2-40B4-BE49-F238E27FC236}">
                <a16:creationId xmlns:a16="http://schemas.microsoft.com/office/drawing/2014/main" id="{FFC0F608-D458-3F42-9457-C608298DFC79}"/>
              </a:ext>
            </a:extLst>
          </p:cNvPr>
          <p:cNvSpPr/>
          <p:nvPr/>
        </p:nvSpPr>
        <p:spPr>
          <a:xfrm>
            <a:off x="2749422" y="2400875"/>
            <a:ext cx="208800" cy="1643640"/>
          </a:xfrm>
          <a:prstGeom prst="rect">
            <a:avLst/>
          </a:prstGeom>
          <a:solidFill>
            <a:srgbClr val="FF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22" name="Rectangle 16">
            <a:extLst>
              <a:ext uri="{FF2B5EF4-FFF2-40B4-BE49-F238E27FC236}">
                <a16:creationId xmlns:a16="http://schemas.microsoft.com/office/drawing/2014/main" id="{A9679B4B-6CDA-7742-A850-B308E0D98F6A}"/>
              </a:ext>
            </a:extLst>
          </p:cNvPr>
          <p:cNvSpPr/>
          <p:nvPr/>
        </p:nvSpPr>
        <p:spPr>
          <a:xfrm>
            <a:off x="3262234" y="2587159"/>
            <a:ext cx="208800" cy="1450144"/>
          </a:xfrm>
          <a:prstGeom prst="rect">
            <a:avLst/>
          </a:prstGeom>
          <a:solidFill>
            <a:srgbClr val="FF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23" name="Rectangle 16">
            <a:extLst>
              <a:ext uri="{FF2B5EF4-FFF2-40B4-BE49-F238E27FC236}">
                <a16:creationId xmlns:a16="http://schemas.microsoft.com/office/drawing/2014/main" id="{48BA36F8-D23C-924D-8D9C-0EC36A8916A1}"/>
              </a:ext>
            </a:extLst>
          </p:cNvPr>
          <p:cNvSpPr/>
          <p:nvPr/>
        </p:nvSpPr>
        <p:spPr>
          <a:xfrm>
            <a:off x="3826096" y="2670539"/>
            <a:ext cx="208800" cy="1368000"/>
          </a:xfrm>
          <a:prstGeom prst="rect">
            <a:avLst/>
          </a:prstGeom>
          <a:solidFill>
            <a:srgbClr val="FF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24" name="Rectangle 16">
            <a:extLst>
              <a:ext uri="{FF2B5EF4-FFF2-40B4-BE49-F238E27FC236}">
                <a16:creationId xmlns:a16="http://schemas.microsoft.com/office/drawing/2014/main" id="{3B999D43-7251-C24A-9B12-5DCADA35FC77}"/>
              </a:ext>
            </a:extLst>
          </p:cNvPr>
          <p:cNvSpPr/>
          <p:nvPr/>
        </p:nvSpPr>
        <p:spPr>
          <a:xfrm>
            <a:off x="4350401" y="2850684"/>
            <a:ext cx="208800" cy="1188000"/>
          </a:xfrm>
          <a:prstGeom prst="rect">
            <a:avLst/>
          </a:prstGeom>
          <a:solidFill>
            <a:srgbClr val="FF0000"/>
          </a:solidFill>
          <a:ln w="25400" cap="flat" cmpd="sng" algn="ctr">
            <a:noFill/>
            <a:prstDash val="solid"/>
          </a:ln>
          <a:effectLst/>
        </p:spPr>
        <p:txBody>
          <a:bodyPr rtlCol="0" anchor="ctr"/>
          <a:lstStyle>
            <a:defPPr>
              <a:defRPr lang="bg-B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25" name="Rectangle 16">
            <a:extLst>
              <a:ext uri="{FF2B5EF4-FFF2-40B4-BE49-F238E27FC236}">
                <a16:creationId xmlns:a16="http://schemas.microsoft.com/office/drawing/2014/main" id="{99643FEC-9ED2-3840-8545-BC832D1B8201}"/>
              </a:ext>
            </a:extLst>
          </p:cNvPr>
          <p:cNvSpPr/>
          <p:nvPr/>
        </p:nvSpPr>
        <p:spPr>
          <a:xfrm>
            <a:off x="4881988" y="2959589"/>
            <a:ext cx="208800" cy="1080000"/>
          </a:xfrm>
          <a:prstGeom prst="rect">
            <a:avLst/>
          </a:prstGeom>
          <a:solidFill>
            <a:srgbClr val="FF0000"/>
          </a:solidFill>
          <a:ln w="25400" cap="flat" cmpd="sng" algn="ctr">
            <a:noFill/>
            <a:prstDash val="solid"/>
          </a:ln>
          <a:effectLst/>
        </p:spPr>
        <p:txBody>
          <a:bodyPr rtlCol="0" anchor="ctr"/>
          <a:lstStyle>
            <a:defPPr>
              <a:defRPr lang="bg-B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26" name="Rectangle 16">
            <a:extLst>
              <a:ext uri="{FF2B5EF4-FFF2-40B4-BE49-F238E27FC236}">
                <a16:creationId xmlns:a16="http://schemas.microsoft.com/office/drawing/2014/main" id="{AA293CDE-14D1-D34D-B4E1-114539E03C31}"/>
              </a:ext>
            </a:extLst>
          </p:cNvPr>
          <p:cNvSpPr/>
          <p:nvPr/>
        </p:nvSpPr>
        <p:spPr>
          <a:xfrm>
            <a:off x="5394799" y="3767701"/>
            <a:ext cx="208800" cy="278390"/>
          </a:xfrm>
          <a:prstGeom prst="rect">
            <a:avLst/>
          </a:prstGeom>
          <a:solidFill>
            <a:srgbClr val="FF0000"/>
          </a:solidFill>
          <a:ln w="25400" cap="flat" cmpd="sng" algn="ctr">
            <a:noFill/>
            <a:prstDash val="solid"/>
          </a:ln>
          <a:effectLst/>
        </p:spPr>
        <p:txBody>
          <a:bodyPr rtlCol="0" anchor="ctr"/>
          <a:lstStyle>
            <a:defPPr>
              <a:defRPr lang="bg-B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39" name="Rectangle 16">
            <a:extLst>
              <a:ext uri="{FF2B5EF4-FFF2-40B4-BE49-F238E27FC236}">
                <a16:creationId xmlns:a16="http://schemas.microsoft.com/office/drawing/2014/main" id="{7A1E03A0-A092-BF40-A7E2-FD4320009C15}"/>
              </a:ext>
            </a:extLst>
          </p:cNvPr>
          <p:cNvSpPr/>
          <p:nvPr/>
        </p:nvSpPr>
        <p:spPr>
          <a:xfrm>
            <a:off x="6868517" y="1704899"/>
            <a:ext cx="208800" cy="2340000"/>
          </a:xfrm>
          <a:prstGeom prst="rect">
            <a:avLst/>
          </a:prstGeom>
          <a:solidFill>
            <a:srgbClr val="2779B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40" name="Rectangle 16">
            <a:extLst>
              <a:ext uri="{FF2B5EF4-FFF2-40B4-BE49-F238E27FC236}">
                <a16:creationId xmlns:a16="http://schemas.microsoft.com/office/drawing/2014/main" id="{B162DBAA-9F4A-7541-A41D-873C7E8E9347}"/>
              </a:ext>
            </a:extLst>
          </p:cNvPr>
          <p:cNvSpPr/>
          <p:nvPr/>
        </p:nvSpPr>
        <p:spPr>
          <a:xfrm>
            <a:off x="7426452" y="2399172"/>
            <a:ext cx="208800" cy="1646043"/>
          </a:xfrm>
          <a:prstGeom prst="rect">
            <a:avLst/>
          </a:prstGeom>
          <a:solidFill>
            <a:srgbClr val="2779B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41" name="Rectangle 16">
            <a:extLst>
              <a:ext uri="{FF2B5EF4-FFF2-40B4-BE49-F238E27FC236}">
                <a16:creationId xmlns:a16="http://schemas.microsoft.com/office/drawing/2014/main" id="{606B4BEC-AB68-6040-8BFC-B7882D264D98}"/>
              </a:ext>
            </a:extLst>
          </p:cNvPr>
          <p:cNvSpPr/>
          <p:nvPr/>
        </p:nvSpPr>
        <p:spPr>
          <a:xfrm>
            <a:off x="7992355" y="2848981"/>
            <a:ext cx="208800" cy="1186619"/>
          </a:xfrm>
          <a:prstGeom prst="rect">
            <a:avLst/>
          </a:prstGeom>
          <a:solidFill>
            <a:srgbClr val="2779B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42" name="Rectangle 16">
            <a:extLst>
              <a:ext uri="{FF2B5EF4-FFF2-40B4-BE49-F238E27FC236}">
                <a16:creationId xmlns:a16="http://schemas.microsoft.com/office/drawing/2014/main" id="{527BF8F3-72ED-5F4A-8E8C-43D267597EC5}"/>
              </a:ext>
            </a:extLst>
          </p:cNvPr>
          <p:cNvSpPr/>
          <p:nvPr/>
        </p:nvSpPr>
        <p:spPr>
          <a:xfrm>
            <a:off x="8508190" y="3128076"/>
            <a:ext cx="208800" cy="914735"/>
          </a:xfrm>
          <a:prstGeom prst="rect">
            <a:avLst/>
          </a:prstGeom>
          <a:solidFill>
            <a:srgbClr val="2779B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43" name="Rectangle 16">
            <a:extLst>
              <a:ext uri="{FF2B5EF4-FFF2-40B4-BE49-F238E27FC236}">
                <a16:creationId xmlns:a16="http://schemas.microsoft.com/office/drawing/2014/main" id="{FE906C1B-F197-3C4E-82FE-38A898709533}"/>
              </a:ext>
            </a:extLst>
          </p:cNvPr>
          <p:cNvSpPr/>
          <p:nvPr/>
        </p:nvSpPr>
        <p:spPr>
          <a:xfrm>
            <a:off x="8976885" y="3339352"/>
            <a:ext cx="208800" cy="696247"/>
          </a:xfrm>
          <a:prstGeom prst="rect">
            <a:avLst/>
          </a:prstGeom>
          <a:solidFill>
            <a:srgbClr val="2779B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44" name="Rectangle 16">
            <a:extLst>
              <a:ext uri="{FF2B5EF4-FFF2-40B4-BE49-F238E27FC236}">
                <a16:creationId xmlns:a16="http://schemas.microsoft.com/office/drawing/2014/main" id="{9CE35BE9-14FD-824B-B2F0-E0EC20AED202}"/>
              </a:ext>
            </a:extLst>
          </p:cNvPr>
          <p:cNvSpPr/>
          <p:nvPr/>
        </p:nvSpPr>
        <p:spPr>
          <a:xfrm>
            <a:off x="9545432" y="3393906"/>
            <a:ext cx="208800" cy="651600"/>
          </a:xfrm>
          <a:prstGeom prst="rect">
            <a:avLst/>
          </a:prstGeom>
          <a:solidFill>
            <a:srgbClr val="2779B5"/>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45" name="Rectangle 16">
            <a:extLst>
              <a:ext uri="{FF2B5EF4-FFF2-40B4-BE49-F238E27FC236}">
                <a16:creationId xmlns:a16="http://schemas.microsoft.com/office/drawing/2014/main" id="{A2CAADF1-2786-6447-8D36-8B768FCED159}"/>
              </a:ext>
            </a:extLst>
          </p:cNvPr>
          <p:cNvSpPr/>
          <p:nvPr/>
        </p:nvSpPr>
        <p:spPr>
          <a:xfrm>
            <a:off x="10077018" y="3412569"/>
            <a:ext cx="208800" cy="630000"/>
          </a:xfrm>
          <a:prstGeom prst="rect">
            <a:avLst/>
          </a:prstGeom>
          <a:solidFill>
            <a:srgbClr val="2779B5"/>
          </a:solidFill>
          <a:ln w="25400" cap="flat" cmpd="sng" algn="ctr">
            <a:noFill/>
            <a:prstDash val="solid"/>
          </a:ln>
          <a:effectLst/>
        </p:spPr>
        <p:txBody>
          <a:bodyPr rtlCol="0" anchor="ctr"/>
          <a:lstStyle>
            <a:defPPr>
              <a:defRPr lang="bg-B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46" name="Rectangle 16">
            <a:extLst>
              <a:ext uri="{FF2B5EF4-FFF2-40B4-BE49-F238E27FC236}">
                <a16:creationId xmlns:a16="http://schemas.microsoft.com/office/drawing/2014/main" id="{93E1D754-BE7C-264F-B559-62C37D3A589F}"/>
              </a:ext>
            </a:extLst>
          </p:cNvPr>
          <p:cNvSpPr/>
          <p:nvPr/>
        </p:nvSpPr>
        <p:spPr>
          <a:xfrm>
            <a:off x="10615782" y="3427081"/>
            <a:ext cx="208800" cy="626400"/>
          </a:xfrm>
          <a:prstGeom prst="rect">
            <a:avLst/>
          </a:prstGeom>
          <a:solidFill>
            <a:srgbClr val="2779B5"/>
          </a:solidFill>
          <a:ln w="25400" cap="flat" cmpd="sng" algn="ctr">
            <a:noFill/>
            <a:prstDash val="solid"/>
          </a:ln>
          <a:effectLst/>
        </p:spPr>
        <p:txBody>
          <a:bodyPr rtlCol="0" anchor="ctr"/>
          <a:lstStyle>
            <a:defPPr>
              <a:defRPr lang="bg-B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sp>
        <p:nvSpPr>
          <p:cNvPr id="147" name="Rectangle 16">
            <a:extLst>
              <a:ext uri="{FF2B5EF4-FFF2-40B4-BE49-F238E27FC236}">
                <a16:creationId xmlns:a16="http://schemas.microsoft.com/office/drawing/2014/main" id="{4FD41C3E-DF64-F741-A651-6E98F1CDD53D}"/>
              </a:ext>
            </a:extLst>
          </p:cNvPr>
          <p:cNvSpPr/>
          <p:nvPr/>
        </p:nvSpPr>
        <p:spPr>
          <a:xfrm>
            <a:off x="11141759" y="3765998"/>
            <a:ext cx="208800" cy="278390"/>
          </a:xfrm>
          <a:prstGeom prst="rect">
            <a:avLst/>
          </a:prstGeom>
          <a:solidFill>
            <a:srgbClr val="2779B5"/>
          </a:solidFill>
          <a:ln w="25400" cap="flat" cmpd="sng" algn="ctr">
            <a:noFill/>
            <a:prstDash val="solid"/>
          </a:ln>
          <a:effectLst/>
        </p:spPr>
        <p:txBody>
          <a:bodyPr rtlCol="0" anchor="ctr"/>
          <a:lstStyle>
            <a:defPPr>
              <a:defRPr lang="bg-B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3200" b="0" i="0" u="none" strike="noStrike" kern="1200" cap="none" spc="0" normalizeH="0" baseline="0" noProof="0">
              <a:ln>
                <a:noFill/>
              </a:ln>
              <a:solidFill>
                <a:srgbClr val="677AA2"/>
              </a:solidFill>
              <a:effectLst/>
              <a:uLnTx/>
              <a:uFillTx/>
              <a:latin typeface="Open Sans Condensed Light"/>
              <a:ea typeface="Open Sans" pitchFamily="34" charset="0"/>
              <a:cs typeface="Open Sans" pitchFamily="34" charset="0"/>
            </a:endParaRPr>
          </a:p>
        </p:txBody>
      </p:sp>
      <p:grpSp>
        <p:nvGrpSpPr>
          <p:cNvPr id="11" name="组合 10">
            <a:extLst>
              <a:ext uri="{FF2B5EF4-FFF2-40B4-BE49-F238E27FC236}">
                <a16:creationId xmlns:a16="http://schemas.microsoft.com/office/drawing/2014/main" id="{9E5B5046-71A8-A443-9A62-9DD84C5BC2B3}"/>
              </a:ext>
            </a:extLst>
          </p:cNvPr>
          <p:cNvGrpSpPr/>
          <p:nvPr/>
        </p:nvGrpSpPr>
        <p:grpSpPr>
          <a:xfrm>
            <a:off x="234685" y="4702930"/>
            <a:ext cx="11897815" cy="2349312"/>
            <a:chOff x="234685" y="4702930"/>
            <a:chExt cx="11897815" cy="2349312"/>
          </a:xfrm>
        </p:grpSpPr>
        <p:grpSp>
          <p:nvGrpSpPr>
            <p:cNvPr id="3" name="组合 2">
              <a:extLst>
                <a:ext uri="{FF2B5EF4-FFF2-40B4-BE49-F238E27FC236}">
                  <a16:creationId xmlns:a16="http://schemas.microsoft.com/office/drawing/2014/main" id="{E64A3708-3543-F142-90D2-D1BD913C0CB3}"/>
                </a:ext>
              </a:extLst>
            </p:cNvPr>
            <p:cNvGrpSpPr/>
            <p:nvPr/>
          </p:nvGrpSpPr>
          <p:grpSpPr>
            <a:xfrm>
              <a:off x="234685" y="4946518"/>
              <a:ext cx="2726908" cy="1925416"/>
              <a:chOff x="234685" y="4946518"/>
              <a:chExt cx="2726908" cy="1925416"/>
            </a:xfrm>
          </p:grpSpPr>
          <p:pic>
            <p:nvPicPr>
              <p:cNvPr id="149" name="图片 148">
                <a:extLst>
                  <a:ext uri="{FF2B5EF4-FFF2-40B4-BE49-F238E27FC236}">
                    <a16:creationId xmlns:a16="http://schemas.microsoft.com/office/drawing/2014/main" id="{48A788C7-E46A-294B-9021-AF3CF8BE112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2584" y="4946518"/>
                <a:ext cx="2409009" cy="1925416"/>
              </a:xfrm>
              <a:prstGeom prst="rect">
                <a:avLst/>
              </a:prstGeom>
            </p:spPr>
          </p:pic>
          <p:sp>
            <p:nvSpPr>
              <p:cNvPr id="2" name="文本框 1">
                <a:extLst>
                  <a:ext uri="{FF2B5EF4-FFF2-40B4-BE49-F238E27FC236}">
                    <a16:creationId xmlns:a16="http://schemas.microsoft.com/office/drawing/2014/main" id="{C91DC1CD-DA18-234B-BF45-4102247E4A45}"/>
                  </a:ext>
                </a:extLst>
              </p:cNvPr>
              <p:cNvSpPr txBox="1"/>
              <p:nvPr/>
            </p:nvSpPr>
            <p:spPr>
              <a:xfrm>
                <a:off x="234685" y="6405440"/>
                <a:ext cx="11666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7030A0"/>
                    </a:solidFill>
                    <a:effectLst/>
                    <a:uLnTx/>
                    <a:uFillTx/>
                    <a:latin typeface="STKaiti" panose="02010600040101010101" pitchFamily="2" charset="-122"/>
                    <a:ea typeface="STKaiti" panose="02010600040101010101" pitchFamily="2" charset="-122"/>
                    <a:cs typeface="+mn-cs"/>
                  </a:rPr>
                  <a:t>人才分布</a:t>
                </a:r>
              </a:p>
            </p:txBody>
          </p:sp>
        </p:grpSp>
        <p:grpSp>
          <p:nvGrpSpPr>
            <p:cNvPr id="4" name="组合 3">
              <a:extLst>
                <a:ext uri="{FF2B5EF4-FFF2-40B4-BE49-F238E27FC236}">
                  <a16:creationId xmlns:a16="http://schemas.microsoft.com/office/drawing/2014/main" id="{E1787E1B-58CC-164E-B95E-59BD9C912C15}"/>
                </a:ext>
              </a:extLst>
            </p:cNvPr>
            <p:cNvGrpSpPr/>
            <p:nvPr/>
          </p:nvGrpSpPr>
          <p:grpSpPr>
            <a:xfrm>
              <a:off x="3020606" y="4760912"/>
              <a:ext cx="3285884" cy="2291330"/>
              <a:chOff x="3020606" y="4760912"/>
              <a:chExt cx="3285884" cy="2291330"/>
            </a:xfrm>
          </p:grpSpPr>
          <p:pic>
            <p:nvPicPr>
              <p:cNvPr id="164" name="图片 163">
                <a:extLst>
                  <a:ext uri="{FF2B5EF4-FFF2-40B4-BE49-F238E27FC236}">
                    <a16:creationId xmlns:a16="http://schemas.microsoft.com/office/drawing/2014/main" id="{793C520C-108E-EC46-9D63-FDF5A35210A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88753" y="4760912"/>
                <a:ext cx="2917737" cy="2291330"/>
              </a:xfrm>
              <a:prstGeom prst="rect">
                <a:avLst/>
              </a:prstGeom>
            </p:spPr>
          </p:pic>
          <p:sp>
            <p:nvSpPr>
              <p:cNvPr id="167" name="文本框 166">
                <a:extLst>
                  <a:ext uri="{FF2B5EF4-FFF2-40B4-BE49-F238E27FC236}">
                    <a16:creationId xmlns:a16="http://schemas.microsoft.com/office/drawing/2014/main" id="{9A583502-8494-8746-B21A-19F2A75040B5}"/>
                  </a:ext>
                </a:extLst>
              </p:cNvPr>
              <p:cNvSpPr txBox="1"/>
              <p:nvPr/>
            </p:nvSpPr>
            <p:spPr>
              <a:xfrm>
                <a:off x="3020606" y="6380383"/>
                <a:ext cx="11666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7030A0"/>
                    </a:solidFill>
                    <a:effectLst/>
                    <a:uLnTx/>
                    <a:uFillTx/>
                    <a:latin typeface="STKaiti" panose="02010600040101010101" pitchFamily="2" charset="-122"/>
                    <a:ea typeface="STKaiti" panose="02010600040101010101" pitchFamily="2" charset="-122"/>
                    <a:cs typeface="+mn-cs"/>
                  </a:rPr>
                  <a:t>能力画像</a:t>
                </a:r>
              </a:p>
            </p:txBody>
          </p:sp>
        </p:grpSp>
        <p:grpSp>
          <p:nvGrpSpPr>
            <p:cNvPr id="5" name="组合 4">
              <a:extLst>
                <a:ext uri="{FF2B5EF4-FFF2-40B4-BE49-F238E27FC236}">
                  <a16:creationId xmlns:a16="http://schemas.microsoft.com/office/drawing/2014/main" id="{79CAB578-3AE6-D844-948B-5484E9DB08C2}"/>
                </a:ext>
              </a:extLst>
            </p:cNvPr>
            <p:cNvGrpSpPr/>
            <p:nvPr/>
          </p:nvGrpSpPr>
          <p:grpSpPr>
            <a:xfrm>
              <a:off x="5919568" y="5066656"/>
              <a:ext cx="3222379" cy="1685139"/>
              <a:chOff x="5919568" y="5066656"/>
              <a:chExt cx="3222379" cy="1685139"/>
            </a:xfrm>
          </p:grpSpPr>
          <p:pic>
            <p:nvPicPr>
              <p:cNvPr id="166" name="图片 165">
                <a:extLst>
                  <a:ext uri="{FF2B5EF4-FFF2-40B4-BE49-F238E27FC236}">
                    <a16:creationId xmlns:a16="http://schemas.microsoft.com/office/drawing/2014/main" id="{EAB11FFD-6437-5B47-B4F5-25EAE8ACAFC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5640" y="5066656"/>
                <a:ext cx="2626307" cy="1685139"/>
              </a:xfrm>
              <a:prstGeom prst="rect">
                <a:avLst/>
              </a:prstGeom>
            </p:spPr>
          </p:pic>
          <p:sp>
            <p:nvSpPr>
              <p:cNvPr id="168" name="文本框 167">
                <a:extLst>
                  <a:ext uri="{FF2B5EF4-FFF2-40B4-BE49-F238E27FC236}">
                    <a16:creationId xmlns:a16="http://schemas.microsoft.com/office/drawing/2014/main" id="{15197D74-8971-024E-8C56-C7C80F456181}"/>
                  </a:ext>
                </a:extLst>
              </p:cNvPr>
              <p:cNvSpPr txBox="1"/>
              <p:nvPr/>
            </p:nvSpPr>
            <p:spPr>
              <a:xfrm>
                <a:off x="5919568" y="6368909"/>
                <a:ext cx="11666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7030A0"/>
                    </a:solidFill>
                    <a:effectLst/>
                    <a:uLnTx/>
                    <a:uFillTx/>
                    <a:latin typeface="STKaiti" panose="02010600040101010101" pitchFamily="2" charset="-122"/>
                    <a:ea typeface="STKaiti" panose="02010600040101010101" pitchFamily="2" charset="-122"/>
                    <a:cs typeface="+mn-cs"/>
                  </a:rPr>
                  <a:t>领域云图</a:t>
                </a:r>
              </a:p>
            </p:txBody>
          </p:sp>
        </p:grpSp>
        <p:grpSp>
          <p:nvGrpSpPr>
            <p:cNvPr id="6" name="组合 5">
              <a:extLst>
                <a:ext uri="{FF2B5EF4-FFF2-40B4-BE49-F238E27FC236}">
                  <a16:creationId xmlns:a16="http://schemas.microsoft.com/office/drawing/2014/main" id="{5F3A87B9-BBA0-844E-9839-AE6693854A84}"/>
                </a:ext>
              </a:extLst>
            </p:cNvPr>
            <p:cNvGrpSpPr/>
            <p:nvPr/>
          </p:nvGrpSpPr>
          <p:grpSpPr>
            <a:xfrm>
              <a:off x="8972178" y="4702930"/>
              <a:ext cx="3160322" cy="2214823"/>
              <a:chOff x="8908380" y="4702930"/>
              <a:chExt cx="3160322" cy="2214823"/>
            </a:xfrm>
          </p:grpSpPr>
          <p:pic>
            <p:nvPicPr>
              <p:cNvPr id="165" name="图片 164">
                <a:extLst>
                  <a:ext uri="{FF2B5EF4-FFF2-40B4-BE49-F238E27FC236}">
                    <a16:creationId xmlns:a16="http://schemas.microsoft.com/office/drawing/2014/main" id="{5FB1F35A-3446-4145-AD87-AE9DDC16553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87601" y="4702930"/>
                <a:ext cx="2681101" cy="2214823"/>
              </a:xfrm>
              <a:prstGeom prst="rect">
                <a:avLst/>
              </a:prstGeom>
            </p:spPr>
          </p:pic>
          <p:sp>
            <p:nvSpPr>
              <p:cNvPr id="169" name="文本框 168">
                <a:extLst>
                  <a:ext uri="{FF2B5EF4-FFF2-40B4-BE49-F238E27FC236}">
                    <a16:creationId xmlns:a16="http://schemas.microsoft.com/office/drawing/2014/main" id="{24775812-0D45-7A42-8C0D-C82B9C1F1E26}"/>
                  </a:ext>
                </a:extLst>
              </p:cNvPr>
              <p:cNvSpPr txBox="1"/>
              <p:nvPr/>
            </p:nvSpPr>
            <p:spPr>
              <a:xfrm>
                <a:off x="8908380" y="6368909"/>
                <a:ext cx="11666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7030A0"/>
                    </a:solidFill>
                    <a:effectLst/>
                    <a:uLnTx/>
                    <a:uFillTx/>
                    <a:latin typeface="STKaiti" panose="02010600040101010101" pitchFamily="2" charset="-122"/>
                    <a:ea typeface="STKaiti" panose="02010600040101010101" pitchFamily="2" charset="-122"/>
                    <a:cs typeface="+mn-cs"/>
                  </a:rPr>
                  <a:t>社会网络</a:t>
                </a:r>
              </a:p>
            </p:txBody>
          </p:sp>
        </p:grpSp>
      </p:grpSp>
    </p:spTree>
    <p:extLst>
      <p:ext uri="{BB962C8B-B14F-4D97-AF65-F5344CB8AC3E}">
        <p14:creationId xmlns:p14="http://schemas.microsoft.com/office/powerpoint/2010/main" val="4186069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fltVal val="0.5"/>
                                          </p:val>
                                        </p:tav>
                                        <p:tav tm="100000">
                                          <p:val>
                                            <p:strVal val="#ppt_x"/>
                                          </p:val>
                                        </p:tav>
                                      </p:tavLst>
                                    </p:anim>
                                    <p:anim calcmode="lin" valueType="num">
                                      <p:cBhvr>
                                        <p:cTn id="25" dur="500" fill="hold"/>
                                        <p:tgtEl>
                                          <p:spTgt spid="1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p:cTn id="28" dur="500" fill="hold"/>
                                        <p:tgtEl>
                                          <p:spTgt spid="73"/>
                                        </p:tgtEl>
                                        <p:attrNameLst>
                                          <p:attrName>ppt_w</p:attrName>
                                        </p:attrNameLst>
                                      </p:cBhvr>
                                      <p:tavLst>
                                        <p:tav tm="0">
                                          <p:val>
                                            <p:fltVal val="0"/>
                                          </p:val>
                                        </p:tav>
                                        <p:tav tm="100000">
                                          <p:val>
                                            <p:strVal val="#ppt_w"/>
                                          </p:val>
                                        </p:tav>
                                      </p:tavLst>
                                    </p:anim>
                                    <p:anim calcmode="lin" valueType="num">
                                      <p:cBhvr>
                                        <p:cTn id="29" dur="500" fill="hold"/>
                                        <p:tgtEl>
                                          <p:spTgt spid="73"/>
                                        </p:tgtEl>
                                        <p:attrNameLst>
                                          <p:attrName>ppt_h</p:attrName>
                                        </p:attrNameLst>
                                      </p:cBhvr>
                                      <p:tavLst>
                                        <p:tav tm="0">
                                          <p:val>
                                            <p:fltVal val="0"/>
                                          </p:val>
                                        </p:tav>
                                        <p:tav tm="100000">
                                          <p:val>
                                            <p:strVal val="#ppt_h"/>
                                          </p:val>
                                        </p:tav>
                                      </p:tavLst>
                                    </p:anim>
                                    <p:animEffect transition="in" filter="fade">
                                      <p:cBhvr>
                                        <p:cTn id="30" dur="500"/>
                                        <p:tgtEl>
                                          <p:spTgt spid="73"/>
                                        </p:tgtEl>
                                      </p:cBhvr>
                                    </p:animEffect>
                                    <p:anim calcmode="lin" valueType="num">
                                      <p:cBhvr>
                                        <p:cTn id="31" dur="500" fill="hold"/>
                                        <p:tgtEl>
                                          <p:spTgt spid="73"/>
                                        </p:tgtEl>
                                        <p:attrNameLst>
                                          <p:attrName>ppt_x</p:attrName>
                                        </p:attrNameLst>
                                      </p:cBhvr>
                                      <p:tavLst>
                                        <p:tav tm="0">
                                          <p:val>
                                            <p:fltVal val="0.5"/>
                                          </p:val>
                                        </p:tav>
                                        <p:tav tm="100000">
                                          <p:val>
                                            <p:strVal val="#ppt_x"/>
                                          </p:val>
                                        </p:tav>
                                      </p:tavLst>
                                    </p:anim>
                                    <p:anim calcmode="lin" valueType="num">
                                      <p:cBhvr>
                                        <p:cTn id="32" dur="500" fill="hold"/>
                                        <p:tgtEl>
                                          <p:spTgt spid="73"/>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fltVal val="0"/>
                                          </p:val>
                                        </p:tav>
                                        <p:tav tm="100000">
                                          <p:val>
                                            <p:strVal val="#ppt_h"/>
                                          </p:val>
                                        </p:tav>
                                      </p:tavLst>
                                    </p:anim>
                                    <p:animEffect transition="in" filter="fade">
                                      <p:cBhvr>
                                        <p:cTn id="37" dur="500"/>
                                        <p:tgtEl>
                                          <p:spTgt spid="74"/>
                                        </p:tgtEl>
                                      </p:cBhvr>
                                    </p:animEffect>
                                    <p:anim calcmode="lin" valueType="num">
                                      <p:cBhvr>
                                        <p:cTn id="38" dur="500" fill="hold"/>
                                        <p:tgtEl>
                                          <p:spTgt spid="74"/>
                                        </p:tgtEl>
                                        <p:attrNameLst>
                                          <p:attrName>ppt_x</p:attrName>
                                        </p:attrNameLst>
                                      </p:cBhvr>
                                      <p:tavLst>
                                        <p:tav tm="0">
                                          <p:val>
                                            <p:fltVal val="0.5"/>
                                          </p:val>
                                        </p:tav>
                                        <p:tav tm="100000">
                                          <p:val>
                                            <p:strVal val="#ppt_x"/>
                                          </p:val>
                                        </p:tav>
                                      </p:tavLst>
                                    </p:anim>
                                    <p:anim calcmode="lin" valueType="num">
                                      <p:cBhvr>
                                        <p:cTn id="39" dur="500" fill="hold"/>
                                        <p:tgtEl>
                                          <p:spTgt spid="74"/>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p:cTn id="42" dur="500" fill="hold"/>
                                        <p:tgtEl>
                                          <p:spTgt spid="75"/>
                                        </p:tgtEl>
                                        <p:attrNameLst>
                                          <p:attrName>ppt_w</p:attrName>
                                        </p:attrNameLst>
                                      </p:cBhvr>
                                      <p:tavLst>
                                        <p:tav tm="0">
                                          <p:val>
                                            <p:fltVal val="0"/>
                                          </p:val>
                                        </p:tav>
                                        <p:tav tm="100000">
                                          <p:val>
                                            <p:strVal val="#ppt_w"/>
                                          </p:val>
                                        </p:tav>
                                      </p:tavLst>
                                    </p:anim>
                                    <p:anim calcmode="lin" valueType="num">
                                      <p:cBhvr>
                                        <p:cTn id="43" dur="500" fill="hold"/>
                                        <p:tgtEl>
                                          <p:spTgt spid="75"/>
                                        </p:tgtEl>
                                        <p:attrNameLst>
                                          <p:attrName>ppt_h</p:attrName>
                                        </p:attrNameLst>
                                      </p:cBhvr>
                                      <p:tavLst>
                                        <p:tav tm="0">
                                          <p:val>
                                            <p:fltVal val="0"/>
                                          </p:val>
                                        </p:tav>
                                        <p:tav tm="100000">
                                          <p:val>
                                            <p:strVal val="#ppt_h"/>
                                          </p:val>
                                        </p:tav>
                                      </p:tavLst>
                                    </p:anim>
                                    <p:animEffect transition="in" filter="fade">
                                      <p:cBhvr>
                                        <p:cTn id="44" dur="500"/>
                                        <p:tgtEl>
                                          <p:spTgt spid="75"/>
                                        </p:tgtEl>
                                      </p:cBhvr>
                                    </p:animEffect>
                                    <p:anim calcmode="lin" valueType="num">
                                      <p:cBhvr>
                                        <p:cTn id="45" dur="500" fill="hold"/>
                                        <p:tgtEl>
                                          <p:spTgt spid="75"/>
                                        </p:tgtEl>
                                        <p:attrNameLst>
                                          <p:attrName>ppt_x</p:attrName>
                                        </p:attrNameLst>
                                      </p:cBhvr>
                                      <p:tavLst>
                                        <p:tav tm="0">
                                          <p:val>
                                            <p:fltVal val="0.5"/>
                                          </p:val>
                                        </p:tav>
                                        <p:tav tm="100000">
                                          <p:val>
                                            <p:strVal val="#ppt_x"/>
                                          </p:val>
                                        </p:tav>
                                      </p:tavLst>
                                    </p:anim>
                                    <p:anim calcmode="lin" valueType="num">
                                      <p:cBhvr>
                                        <p:cTn id="46" dur="500" fill="hold"/>
                                        <p:tgtEl>
                                          <p:spTgt spid="75"/>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p:cTn id="49" dur="500" fill="hold"/>
                                        <p:tgtEl>
                                          <p:spTgt spid="76"/>
                                        </p:tgtEl>
                                        <p:attrNameLst>
                                          <p:attrName>ppt_w</p:attrName>
                                        </p:attrNameLst>
                                      </p:cBhvr>
                                      <p:tavLst>
                                        <p:tav tm="0">
                                          <p:val>
                                            <p:fltVal val="0"/>
                                          </p:val>
                                        </p:tav>
                                        <p:tav tm="100000">
                                          <p:val>
                                            <p:strVal val="#ppt_w"/>
                                          </p:val>
                                        </p:tav>
                                      </p:tavLst>
                                    </p:anim>
                                    <p:anim calcmode="lin" valueType="num">
                                      <p:cBhvr>
                                        <p:cTn id="50" dur="500" fill="hold"/>
                                        <p:tgtEl>
                                          <p:spTgt spid="76"/>
                                        </p:tgtEl>
                                        <p:attrNameLst>
                                          <p:attrName>ppt_h</p:attrName>
                                        </p:attrNameLst>
                                      </p:cBhvr>
                                      <p:tavLst>
                                        <p:tav tm="0">
                                          <p:val>
                                            <p:fltVal val="0"/>
                                          </p:val>
                                        </p:tav>
                                        <p:tav tm="100000">
                                          <p:val>
                                            <p:strVal val="#ppt_h"/>
                                          </p:val>
                                        </p:tav>
                                      </p:tavLst>
                                    </p:anim>
                                    <p:animEffect transition="in" filter="fade">
                                      <p:cBhvr>
                                        <p:cTn id="51" dur="500"/>
                                        <p:tgtEl>
                                          <p:spTgt spid="76"/>
                                        </p:tgtEl>
                                      </p:cBhvr>
                                    </p:animEffect>
                                    <p:anim calcmode="lin" valueType="num">
                                      <p:cBhvr>
                                        <p:cTn id="52" dur="500" fill="hold"/>
                                        <p:tgtEl>
                                          <p:spTgt spid="76"/>
                                        </p:tgtEl>
                                        <p:attrNameLst>
                                          <p:attrName>ppt_x</p:attrName>
                                        </p:attrNameLst>
                                      </p:cBhvr>
                                      <p:tavLst>
                                        <p:tav tm="0">
                                          <p:val>
                                            <p:fltVal val="0.5"/>
                                          </p:val>
                                        </p:tav>
                                        <p:tav tm="100000">
                                          <p:val>
                                            <p:strVal val="#ppt_x"/>
                                          </p:val>
                                        </p:tav>
                                      </p:tavLst>
                                    </p:anim>
                                    <p:anim calcmode="lin" valueType="num">
                                      <p:cBhvr>
                                        <p:cTn id="53" dur="500" fill="hold"/>
                                        <p:tgtEl>
                                          <p:spTgt spid="76"/>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77"/>
                                        </p:tgtEl>
                                        <p:attrNameLst>
                                          <p:attrName>style.visibility</p:attrName>
                                        </p:attrNameLst>
                                      </p:cBhvr>
                                      <p:to>
                                        <p:strVal val="visible"/>
                                      </p:to>
                                    </p:set>
                                    <p:anim calcmode="lin" valueType="num">
                                      <p:cBhvr>
                                        <p:cTn id="56" dur="500" fill="hold"/>
                                        <p:tgtEl>
                                          <p:spTgt spid="77"/>
                                        </p:tgtEl>
                                        <p:attrNameLst>
                                          <p:attrName>ppt_w</p:attrName>
                                        </p:attrNameLst>
                                      </p:cBhvr>
                                      <p:tavLst>
                                        <p:tav tm="0">
                                          <p:val>
                                            <p:fltVal val="0"/>
                                          </p:val>
                                        </p:tav>
                                        <p:tav tm="100000">
                                          <p:val>
                                            <p:strVal val="#ppt_w"/>
                                          </p:val>
                                        </p:tav>
                                      </p:tavLst>
                                    </p:anim>
                                    <p:anim calcmode="lin" valueType="num">
                                      <p:cBhvr>
                                        <p:cTn id="57" dur="500" fill="hold"/>
                                        <p:tgtEl>
                                          <p:spTgt spid="77"/>
                                        </p:tgtEl>
                                        <p:attrNameLst>
                                          <p:attrName>ppt_h</p:attrName>
                                        </p:attrNameLst>
                                      </p:cBhvr>
                                      <p:tavLst>
                                        <p:tav tm="0">
                                          <p:val>
                                            <p:fltVal val="0"/>
                                          </p:val>
                                        </p:tav>
                                        <p:tav tm="100000">
                                          <p:val>
                                            <p:strVal val="#ppt_h"/>
                                          </p:val>
                                        </p:tav>
                                      </p:tavLst>
                                    </p:anim>
                                    <p:animEffect transition="in" filter="fade">
                                      <p:cBhvr>
                                        <p:cTn id="58" dur="500"/>
                                        <p:tgtEl>
                                          <p:spTgt spid="77"/>
                                        </p:tgtEl>
                                      </p:cBhvr>
                                    </p:animEffect>
                                    <p:anim calcmode="lin" valueType="num">
                                      <p:cBhvr>
                                        <p:cTn id="59" dur="500" fill="hold"/>
                                        <p:tgtEl>
                                          <p:spTgt spid="77"/>
                                        </p:tgtEl>
                                        <p:attrNameLst>
                                          <p:attrName>ppt_x</p:attrName>
                                        </p:attrNameLst>
                                      </p:cBhvr>
                                      <p:tavLst>
                                        <p:tav tm="0">
                                          <p:val>
                                            <p:fltVal val="0.5"/>
                                          </p:val>
                                        </p:tav>
                                        <p:tav tm="100000">
                                          <p:val>
                                            <p:strVal val="#ppt_x"/>
                                          </p:val>
                                        </p:tav>
                                      </p:tavLst>
                                    </p:anim>
                                    <p:anim calcmode="lin" valueType="num">
                                      <p:cBhvr>
                                        <p:cTn id="60" dur="500" fill="hold"/>
                                        <p:tgtEl>
                                          <p:spTgt spid="77"/>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anim calcmode="lin" valueType="num">
                                      <p:cBhvr>
                                        <p:cTn id="63" dur="500" fill="hold"/>
                                        <p:tgtEl>
                                          <p:spTgt spid="78"/>
                                        </p:tgtEl>
                                        <p:attrNameLst>
                                          <p:attrName>ppt_w</p:attrName>
                                        </p:attrNameLst>
                                      </p:cBhvr>
                                      <p:tavLst>
                                        <p:tav tm="0">
                                          <p:val>
                                            <p:fltVal val="0"/>
                                          </p:val>
                                        </p:tav>
                                        <p:tav tm="100000">
                                          <p:val>
                                            <p:strVal val="#ppt_w"/>
                                          </p:val>
                                        </p:tav>
                                      </p:tavLst>
                                    </p:anim>
                                    <p:anim calcmode="lin" valueType="num">
                                      <p:cBhvr>
                                        <p:cTn id="64" dur="500" fill="hold"/>
                                        <p:tgtEl>
                                          <p:spTgt spid="78"/>
                                        </p:tgtEl>
                                        <p:attrNameLst>
                                          <p:attrName>ppt_h</p:attrName>
                                        </p:attrNameLst>
                                      </p:cBhvr>
                                      <p:tavLst>
                                        <p:tav tm="0">
                                          <p:val>
                                            <p:fltVal val="0"/>
                                          </p:val>
                                        </p:tav>
                                        <p:tav tm="100000">
                                          <p:val>
                                            <p:strVal val="#ppt_h"/>
                                          </p:val>
                                        </p:tav>
                                      </p:tavLst>
                                    </p:anim>
                                    <p:animEffect transition="in" filter="fade">
                                      <p:cBhvr>
                                        <p:cTn id="65" dur="500"/>
                                        <p:tgtEl>
                                          <p:spTgt spid="78"/>
                                        </p:tgtEl>
                                      </p:cBhvr>
                                    </p:animEffect>
                                    <p:anim calcmode="lin" valueType="num">
                                      <p:cBhvr>
                                        <p:cTn id="66" dur="500" fill="hold"/>
                                        <p:tgtEl>
                                          <p:spTgt spid="78"/>
                                        </p:tgtEl>
                                        <p:attrNameLst>
                                          <p:attrName>ppt_x</p:attrName>
                                        </p:attrNameLst>
                                      </p:cBhvr>
                                      <p:tavLst>
                                        <p:tav tm="0">
                                          <p:val>
                                            <p:fltVal val="0.5"/>
                                          </p:val>
                                        </p:tav>
                                        <p:tav tm="100000">
                                          <p:val>
                                            <p:strVal val="#ppt_x"/>
                                          </p:val>
                                        </p:tav>
                                      </p:tavLst>
                                    </p:anim>
                                    <p:anim calcmode="lin" valueType="num">
                                      <p:cBhvr>
                                        <p:cTn id="67" dur="500" fill="hold"/>
                                        <p:tgtEl>
                                          <p:spTgt spid="78"/>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79"/>
                                        </p:tgtEl>
                                        <p:attrNameLst>
                                          <p:attrName>style.visibility</p:attrName>
                                        </p:attrNameLst>
                                      </p:cBhvr>
                                      <p:to>
                                        <p:strVal val="visible"/>
                                      </p:to>
                                    </p:set>
                                    <p:anim calcmode="lin" valueType="num">
                                      <p:cBhvr>
                                        <p:cTn id="70" dur="500" fill="hold"/>
                                        <p:tgtEl>
                                          <p:spTgt spid="79"/>
                                        </p:tgtEl>
                                        <p:attrNameLst>
                                          <p:attrName>ppt_w</p:attrName>
                                        </p:attrNameLst>
                                      </p:cBhvr>
                                      <p:tavLst>
                                        <p:tav tm="0">
                                          <p:val>
                                            <p:fltVal val="0"/>
                                          </p:val>
                                        </p:tav>
                                        <p:tav tm="100000">
                                          <p:val>
                                            <p:strVal val="#ppt_w"/>
                                          </p:val>
                                        </p:tav>
                                      </p:tavLst>
                                    </p:anim>
                                    <p:anim calcmode="lin" valueType="num">
                                      <p:cBhvr>
                                        <p:cTn id="71" dur="500" fill="hold"/>
                                        <p:tgtEl>
                                          <p:spTgt spid="79"/>
                                        </p:tgtEl>
                                        <p:attrNameLst>
                                          <p:attrName>ppt_h</p:attrName>
                                        </p:attrNameLst>
                                      </p:cBhvr>
                                      <p:tavLst>
                                        <p:tav tm="0">
                                          <p:val>
                                            <p:fltVal val="0"/>
                                          </p:val>
                                        </p:tav>
                                        <p:tav tm="100000">
                                          <p:val>
                                            <p:strVal val="#ppt_h"/>
                                          </p:val>
                                        </p:tav>
                                      </p:tavLst>
                                    </p:anim>
                                    <p:animEffect transition="in" filter="fade">
                                      <p:cBhvr>
                                        <p:cTn id="72" dur="500"/>
                                        <p:tgtEl>
                                          <p:spTgt spid="79"/>
                                        </p:tgtEl>
                                      </p:cBhvr>
                                    </p:animEffect>
                                    <p:anim calcmode="lin" valueType="num">
                                      <p:cBhvr>
                                        <p:cTn id="73" dur="500" fill="hold"/>
                                        <p:tgtEl>
                                          <p:spTgt spid="79"/>
                                        </p:tgtEl>
                                        <p:attrNameLst>
                                          <p:attrName>ppt_x</p:attrName>
                                        </p:attrNameLst>
                                      </p:cBhvr>
                                      <p:tavLst>
                                        <p:tav tm="0">
                                          <p:val>
                                            <p:fltVal val="0.5"/>
                                          </p:val>
                                        </p:tav>
                                        <p:tav tm="100000">
                                          <p:val>
                                            <p:strVal val="#ppt_x"/>
                                          </p:val>
                                        </p:tav>
                                      </p:tavLst>
                                    </p:anim>
                                    <p:anim calcmode="lin" valueType="num">
                                      <p:cBhvr>
                                        <p:cTn id="74" dur="500" fill="hold"/>
                                        <p:tgtEl>
                                          <p:spTgt spid="79"/>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nodePh="1">
                                  <p:stCondLst>
                                    <p:cond delay="0"/>
                                  </p:stCondLst>
                                  <p:endCondLst>
                                    <p:cond evt="begin" delay="0">
                                      <p:tn val="75"/>
                                    </p:cond>
                                  </p:endCondLst>
                                  <p:childTnLst>
                                    <p:set>
                                      <p:cBhvr>
                                        <p:cTn id="76" dur="1" fill="hold">
                                          <p:stCondLst>
                                            <p:cond delay="0"/>
                                          </p:stCondLst>
                                        </p:cTn>
                                        <p:tgtEl>
                                          <p:spTgt spid="80"/>
                                        </p:tgtEl>
                                        <p:attrNameLst>
                                          <p:attrName>style.visibility</p:attrName>
                                        </p:attrNameLst>
                                      </p:cBhvr>
                                      <p:to>
                                        <p:strVal val="visible"/>
                                      </p:to>
                                    </p:set>
                                    <p:anim calcmode="lin" valueType="num">
                                      <p:cBhvr>
                                        <p:cTn id="77" dur="500" fill="hold"/>
                                        <p:tgtEl>
                                          <p:spTgt spid="80"/>
                                        </p:tgtEl>
                                        <p:attrNameLst>
                                          <p:attrName>ppt_w</p:attrName>
                                        </p:attrNameLst>
                                      </p:cBhvr>
                                      <p:tavLst>
                                        <p:tav tm="0">
                                          <p:val>
                                            <p:fltVal val="0"/>
                                          </p:val>
                                        </p:tav>
                                        <p:tav tm="100000">
                                          <p:val>
                                            <p:strVal val="#ppt_w"/>
                                          </p:val>
                                        </p:tav>
                                      </p:tavLst>
                                    </p:anim>
                                    <p:anim calcmode="lin" valueType="num">
                                      <p:cBhvr>
                                        <p:cTn id="78" dur="500" fill="hold"/>
                                        <p:tgtEl>
                                          <p:spTgt spid="80"/>
                                        </p:tgtEl>
                                        <p:attrNameLst>
                                          <p:attrName>ppt_h</p:attrName>
                                        </p:attrNameLst>
                                      </p:cBhvr>
                                      <p:tavLst>
                                        <p:tav tm="0">
                                          <p:val>
                                            <p:fltVal val="0"/>
                                          </p:val>
                                        </p:tav>
                                        <p:tav tm="100000">
                                          <p:val>
                                            <p:strVal val="#ppt_h"/>
                                          </p:val>
                                        </p:tav>
                                      </p:tavLst>
                                    </p:anim>
                                    <p:animEffect transition="in" filter="fade">
                                      <p:cBhvr>
                                        <p:cTn id="79" dur="500"/>
                                        <p:tgtEl>
                                          <p:spTgt spid="80"/>
                                        </p:tgtEl>
                                      </p:cBhvr>
                                    </p:animEffect>
                                    <p:anim calcmode="lin" valueType="num">
                                      <p:cBhvr>
                                        <p:cTn id="80" dur="500" fill="hold"/>
                                        <p:tgtEl>
                                          <p:spTgt spid="80"/>
                                        </p:tgtEl>
                                        <p:attrNameLst>
                                          <p:attrName>ppt_x</p:attrName>
                                        </p:attrNameLst>
                                      </p:cBhvr>
                                      <p:tavLst>
                                        <p:tav tm="0">
                                          <p:val>
                                            <p:fltVal val="0.5"/>
                                          </p:val>
                                        </p:tav>
                                        <p:tav tm="100000">
                                          <p:val>
                                            <p:strVal val="#ppt_x"/>
                                          </p:val>
                                        </p:tav>
                                      </p:tavLst>
                                    </p:anim>
                                    <p:anim calcmode="lin" valueType="num">
                                      <p:cBhvr>
                                        <p:cTn id="81" dur="500" fill="hold"/>
                                        <p:tgtEl>
                                          <p:spTgt spid="80"/>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p:cTn id="84" dur="500" fill="hold"/>
                                        <p:tgtEl>
                                          <p:spTgt spid="81"/>
                                        </p:tgtEl>
                                        <p:attrNameLst>
                                          <p:attrName>ppt_w</p:attrName>
                                        </p:attrNameLst>
                                      </p:cBhvr>
                                      <p:tavLst>
                                        <p:tav tm="0">
                                          <p:val>
                                            <p:fltVal val="0"/>
                                          </p:val>
                                        </p:tav>
                                        <p:tav tm="100000">
                                          <p:val>
                                            <p:strVal val="#ppt_w"/>
                                          </p:val>
                                        </p:tav>
                                      </p:tavLst>
                                    </p:anim>
                                    <p:anim calcmode="lin" valueType="num">
                                      <p:cBhvr>
                                        <p:cTn id="85" dur="500" fill="hold"/>
                                        <p:tgtEl>
                                          <p:spTgt spid="81"/>
                                        </p:tgtEl>
                                        <p:attrNameLst>
                                          <p:attrName>ppt_h</p:attrName>
                                        </p:attrNameLst>
                                      </p:cBhvr>
                                      <p:tavLst>
                                        <p:tav tm="0">
                                          <p:val>
                                            <p:fltVal val="0"/>
                                          </p:val>
                                        </p:tav>
                                        <p:tav tm="100000">
                                          <p:val>
                                            <p:strVal val="#ppt_h"/>
                                          </p:val>
                                        </p:tav>
                                      </p:tavLst>
                                    </p:anim>
                                    <p:animEffect transition="in" filter="fade">
                                      <p:cBhvr>
                                        <p:cTn id="86" dur="500"/>
                                        <p:tgtEl>
                                          <p:spTgt spid="81"/>
                                        </p:tgtEl>
                                      </p:cBhvr>
                                    </p:animEffect>
                                    <p:anim calcmode="lin" valueType="num">
                                      <p:cBhvr>
                                        <p:cTn id="87" dur="500" fill="hold"/>
                                        <p:tgtEl>
                                          <p:spTgt spid="81"/>
                                        </p:tgtEl>
                                        <p:attrNameLst>
                                          <p:attrName>ppt_x</p:attrName>
                                        </p:attrNameLst>
                                      </p:cBhvr>
                                      <p:tavLst>
                                        <p:tav tm="0">
                                          <p:val>
                                            <p:fltVal val="0.5"/>
                                          </p:val>
                                        </p:tav>
                                        <p:tav tm="100000">
                                          <p:val>
                                            <p:strVal val="#ppt_x"/>
                                          </p:val>
                                        </p:tav>
                                      </p:tavLst>
                                    </p:anim>
                                    <p:anim calcmode="lin" valueType="num">
                                      <p:cBhvr>
                                        <p:cTn id="88" dur="500" fill="hold"/>
                                        <p:tgtEl>
                                          <p:spTgt spid="81"/>
                                        </p:tgtEl>
                                        <p:attrNameLst>
                                          <p:attrName>ppt_y</p:attrName>
                                        </p:attrNameLst>
                                      </p:cBhvr>
                                      <p:tavLst>
                                        <p:tav tm="0">
                                          <p:val>
                                            <p:fltVal val="0.5"/>
                                          </p:val>
                                        </p:tav>
                                        <p:tav tm="100000">
                                          <p:val>
                                            <p:strVal val="#ppt_y"/>
                                          </p:val>
                                        </p:tav>
                                      </p:tavLst>
                                    </p:anim>
                                  </p:childTnLst>
                                </p:cTn>
                              </p:par>
                              <p:par>
                                <p:cTn id="89" presetID="53" presetClass="entr" presetSubtype="528"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anim calcmode="lin" valueType="num">
                                      <p:cBhvr>
                                        <p:cTn id="91" dur="500" fill="hold"/>
                                        <p:tgtEl>
                                          <p:spTgt spid="82"/>
                                        </p:tgtEl>
                                        <p:attrNameLst>
                                          <p:attrName>ppt_w</p:attrName>
                                        </p:attrNameLst>
                                      </p:cBhvr>
                                      <p:tavLst>
                                        <p:tav tm="0">
                                          <p:val>
                                            <p:fltVal val="0"/>
                                          </p:val>
                                        </p:tav>
                                        <p:tav tm="100000">
                                          <p:val>
                                            <p:strVal val="#ppt_w"/>
                                          </p:val>
                                        </p:tav>
                                      </p:tavLst>
                                    </p:anim>
                                    <p:anim calcmode="lin" valueType="num">
                                      <p:cBhvr>
                                        <p:cTn id="92" dur="500" fill="hold"/>
                                        <p:tgtEl>
                                          <p:spTgt spid="82"/>
                                        </p:tgtEl>
                                        <p:attrNameLst>
                                          <p:attrName>ppt_h</p:attrName>
                                        </p:attrNameLst>
                                      </p:cBhvr>
                                      <p:tavLst>
                                        <p:tav tm="0">
                                          <p:val>
                                            <p:fltVal val="0"/>
                                          </p:val>
                                        </p:tav>
                                        <p:tav tm="100000">
                                          <p:val>
                                            <p:strVal val="#ppt_h"/>
                                          </p:val>
                                        </p:tav>
                                      </p:tavLst>
                                    </p:anim>
                                    <p:animEffect transition="in" filter="fade">
                                      <p:cBhvr>
                                        <p:cTn id="93" dur="500"/>
                                        <p:tgtEl>
                                          <p:spTgt spid="82"/>
                                        </p:tgtEl>
                                      </p:cBhvr>
                                    </p:animEffect>
                                    <p:anim calcmode="lin" valueType="num">
                                      <p:cBhvr>
                                        <p:cTn id="94" dur="500" fill="hold"/>
                                        <p:tgtEl>
                                          <p:spTgt spid="82"/>
                                        </p:tgtEl>
                                        <p:attrNameLst>
                                          <p:attrName>ppt_x</p:attrName>
                                        </p:attrNameLst>
                                      </p:cBhvr>
                                      <p:tavLst>
                                        <p:tav tm="0">
                                          <p:val>
                                            <p:fltVal val="0.5"/>
                                          </p:val>
                                        </p:tav>
                                        <p:tav tm="100000">
                                          <p:val>
                                            <p:strVal val="#ppt_x"/>
                                          </p:val>
                                        </p:tav>
                                      </p:tavLst>
                                    </p:anim>
                                    <p:anim calcmode="lin" valueType="num">
                                      <p:cBhvr>
                                        <p:cTn id="95" dur="500" fill="hold"/>
                                        <p:tgtEl>
                                          <p:spTgt spid="82"/>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103"/>
                                        </p:tgtEl>
                                        <p:attrNameLst>
                                          <p:attrName>style.visibility</p:attrName>
                                        </p:attrNameLst>
                                      </p:cBhvr>
                                      <p:to>
                                        <p:strVal val="visible"/>
                                      </p:to>
                                    </p:set>
                                    <p:anim calcmode="lin" valueType="num">
                                      <p:cBhvr>
                                        <p:cTn id="98" dur="500" fill="hold"/>
                                        <p:tgtEl>
                                          <p:spTgt spid="103"/>
                                        </p:tgtEl>
                                        <p:attrNameLst>
                                          <p:attrName>ppt_w</p:attrName>
                                        </p:attrNameLst>
                                      </p:cBhvr>
                                      <p:tavLst>
                                        <p:tav tm="0">
                                          <p:val>
                                            <p:fltVal val="0"/>
                                          </p:val>
                                        </p:tav>
                                        <p:tav tm="100000">
                                          <p:val>
                                            <p:strVal val="#ppt_w"/>
                                          </p:val>
                                        </p:tav>
                                      </p:tavLst>
                                    </p:anim>
                                    <p:anim calcmode="lin" valueType="num">
                                      <p:cBhvr>
                                        <p:cTn id="99" dur="500" fill="hold"/>
                                        <p:tgtEl>
                                          <p:spTgt spid="103"/>
                                        </p:tgtEl>
                                        <p:attrNameLst>
                                          <p:attrName>ppt_h</p:attrName>
                                        </p:attrNameLst>
                                      </p:cBhvr>
                                      <p:tavLst>
                                        <p:tav tm="0">
                                          <p:val>
                                            <p:fltVal val="0"/>
                                          </p:val>
                                        </p:tav>
                                        <p:tav tm="100000">
                                          <p:val>
                                            <p:strVal val="#ppt_h"/>
                                          </p:val>
                                        </p:tav>
                                      </p:tavLst>
                                    </p:anim>
                                    <p:animEffect transition="in" filter="fade">
                                      <p:cBhvr>
                                        <p:cTn id="100" dur="500"/>
                                        <p:tgtEl>
                                          <p:spTgt spid="103"/>
                                        </p:tgtEl>
                                      </p:cBhvr>
                                    </p:animEffect>
                                    <p:anim calcmode="lin" valueType="num">
                                      <p:cBhvr>
                                        <p:cTn id="101" dur="500" fill="hold"/>
                                        <p:tgtEl>
                                          <p:spTgt spid="103"/>
                                        </p:tgtEl>
                                        <p:attrNameLst>
                                          <p:attrName>ppt_x</p:attrName>
                                        </p:attrNameLst>
                                      </p:cBhvr>
                                      <p:tavLst>
                                        <p:tav tm="0">
                                          <p:val>
                                            <p:fltVal val="0.5"/>
                                          </p:val>
                                        </p:tav>
                                        <p:tav tm="100000">
                                          <p:val>
                                            <p:strVal val="#ppt_x"/>
                                          </p:val>
                                        </p:tav>
                                      </p:tavLst>
                                    </p:anim>
                                    <p:anim calcmode="lin" valueType="num">
                                      <p:cBhvr>
                                        <p:cTn id="102" dur="500" fill="hold"/>
                                        <p:tgtEl>
                                          <p:spTgt spid="103"/>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104"/>
                                        </p:tgtEl>
                                        <p:attrNameLst>
                                          <p:attrName>style.visibility</p:attrName>
                                        </p:attrNameLst>
                                      </p:cBhvr>
                                      <p:to>
                                        <p:strVal val="visible"/>
                                      </p:to>
                                    </p:set>
                                    <p:anim calcmode="lin" valueType="num">
                                      <p:cBhvr>
                                        <p:cTn id="105" dur="500" fill="hold"/>
                                        <p:tgtEl>
                                          <p:spTgt spid="104"/>
                                        </p:tgtEl>
                                        <p:attrNameLst>
                                          <p:attrName>ppt_w</p:attrName>
                                        </p:attrNameLst>
                                      </p:cBhvr>
                                      <p:tavLst>
                                        <p:tav tm="0">
                                          <p:val>
                                            <p:fltVal val="0"/>
                                          </p:val>
                                        </p:tav>
                                        <p:tav tm="100000">
                                          <p:val>
                                            <p:strVal val="#ppt_w"/>
                                          </p:val>
                                        </p:tav>
                                      </p:tavLst>
                                    </p:anim>
                                    <p:anim calcmode="lin" valueType="num">
                                      <p:cBhvr>
                                        <p:cTn id="106" dur="500" fill="hold"/>
                                        <p:tgtEl>
                                          <p:spTgt spid="104"/>
                                        </p:tgtEl>
                                        <p:attrNameLst>
                                          <p:attrName>ppt_h</p:attrName>
                                        </p:attrNameLst>
                                      </p:cBhvr>
                                      <p:tavLst>
                                        <p:tav tm="0">
                                          <p:val>
                                            <p:fltVal val="0"/>
                                          </p:val>
                                        </p:tav>
                                        <p:tav tm="100000">
                                          <p:val>
                                            <p:strVal val="#ppt_h"/>
                                          </p:val>
                                        </p:tav>
                                      </p:tavLst>
                                    </p:anim>
                                    <p:animEffect transition="in" filter="fade">
                                      <p:cBhvr>
                                        <p:cTn id="107" dur="500"/>
                                        <p:tgtEl>
                                          <p:spTgt spid="104"/>
                                        </p:tgtEl>
                                      </p:cBhvr>
                                    </p:animEffect>
                                    <p:anim calcmode="lin" valueType="num">
                                      <p:cBhvr>
                                        <p:cTn id="108" dur="500" fill="hold"/>
                                        <p:tgtEl>
                                          <p:spTgt spid="104"/>
                                        </p:tgtEl>
                                        <p:attrNameLst>
                                          <p:attrName>ppt_x</p:attrName>
                                        </p:attrNameLst>
                                      </p:cBhvr>
                                      <p:tavLst>
                                        <p:tav tm="0">
                                          <p:val>
                                            <p:fltVal val="0.5"/>
                                          </p:val>
                                        </p:tav>
                                        <p:tav tm="100000">
                                          <p:val>
                                            <p:strVal val="#ppt_x"/>
                                          </p:val>
                                        </p:tav>
                                      </p:tavLst>
                                    </p:anim>
                                    <p:anim calcmode="lin" valueType="num">
                                      <p:cBhvr>
                                        <p:cTn id="109" dur="500" fill="hold"/>
                                        <p:tgtEl>
                                          <p:spTgt spid="104"/>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105"/>
                                        </p:tgtEl>
                                        <p:attrNameLst>
                                          <p:attrName>style.visibility</p:attrName>
                                        </p:attrNameLst>
                                      </p:cBhvr>
                                      <p:to>
                                        <p:strVal val="visible"/>
                                      </p:to>
                                    </p:set>
                                    <p:anim calcmode="lin" valueType="num">
                                      <p:cBhvr>
                                        <p:cTn id="112" dur="500" fill="hold"/>
                                        <p:tgtEl>
                                          <p:spTgt spid="105"/>
                                        </p:tgtEl>
                                        <p:attrNameLst>
                                          <p:attrName>ppt_w</p:attrName>
                                        </p:attrNameLst>
                                      </p:cBhvr>
                                      <p:tavLst>
                                        <p:tav tm="0">
                                          <p:val>
                                            <p:fltVal val="0"/>
                                          </p:val>
                                        </p:tav>
                                        <p:tav tm="100000">
                                          <p:val>
                                            <p:strVal val="#ppt_w"/>
                                          </p:val>
                                        </p:tav>
                                      </p:tavLst>
                                    </p:anim>
                                    <p:anim calcmode="lin" valueType="num">
                                      <p:cBhvr>
                                        <p:cTn id="113" dur="500" fill="hold"/>
                                        <p:tgtEl>
                                          <p:spTgt spid="105"/>
                                        </p:tgtEl>
                                        <p:attrNameLst>
                                          <p:attrName>ppt_h</p:attrName>
                                        </p:attrNameLst>
                                      </p:cBhvr>
                                      <p:tavLst>
                                        <p:tav tm="0">
                                          <p:val>
                                            <p:fltVal val="0"/>
                                          </p:val>
                                        </p:tav>
                                        <p:tav tm="100000">
                                          <p:val>
                                            <p:strVal val="#ppt_h"/>
                                          </p:val>
                                        </p:tav>
                                      </p:tavLst>
                                    </p:anim>
                                    <p:animEffect transition="in" filter="fade">
                                      <p:cBhvr>
                                        <p:cTn id="114" dur="500"/>
                                        <p:tgtEl>
                                          <p:spTgt spid="105"/>
                                        </p:tgtEl>
                                      </p:cBhvr>
                                    </p:animEffect>
                                    <p:anim calcmode="lin" valueType="num">
                                      <p:cBhvr>
                                        <p:cTn id="115" dur="500" fill="hold"/>
                                        <p:tgtEl>
                                          <p:spTgt spid="105"/>
                                        </p:tgtEl>
                                        <p:attrNameLst>
                                          <p:attrName>ppt_x</p:attrName>
                                        </p:attrNameLst>
                                      </p:cBhvr>
                                      <p:tavLst>
                                        <p:tav tm="0">
                                          <p:val>
                                            <p:fltVal val="0.5"/>
                                          </p:val>
                                        </p:tav>
                                        <p:tav tm="100000">
                                          <p:val>
                                            <p:strVal val="#ppt_x"/>
                                          </p:val>
                                        </p:tav>
                                      </p:tavLst>
                                    </p:anim>
                                    <p:anim calcmode="lin" valueType="num">
                                      <p:cBhvr>
                                        <p:cTn id="116" dur="500" fill="hold"/>
                                        <p:tgtEl>
                                          <p:spTgt spid="105"/>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106"/>
                                        </p:tgtEl>
                                        <p:attrNameLst>
                                          <p:attrName>style.visibility</p:attrName>
                                        </p:attrNameLst>
                                      </p:cBhvr>
                                      <p:to>
                                        <p:strVal val="visible"/>
                                      </p:to>
                                    </p:set>
                                    <p:anim calcmode="lin" valueType="num">
                                      <p:cBhvr>
                                        <p:cTn id="119" dur="500" fill="hold"/>
                                        <p:tgtEl>
                                          <p:spTgt spid="106"/>
                                        </p:tgtEl>
                                        <p:attrNameLst>
                                          <p:attrName>ppt_w</p:attrName>
                                        </p:attrNameLst>
                                      </p:cBhvr>
                                      <p:tavLst>
                                        <p:tav tm="0">
                                          <p:val>
                                            <p:fltVal val="0"/>
                                          </p:val>
                                        </p:tav>
                                        <p:tav tm="100000">
                                          <p:val>
                                            <p:strVal val="#ppt_w"/>
                                          </p:val>
                                        </p:tav>
                                      </p:tavLst>
                                    </p:anim>
                                    <p:anim calcmode="lin" valueType="num">
                                      <p:cBhvr>
                                        <p:cTn id="120" dur="500" fill="hold"/>
                                        <p:tgtEl>
                                          <p:spTgt spid="106"/>
                                        </p:tgtEl>
                                        <p:attrNameLst>
                                          <p:attrName>ppt_h</p:attrName>
                                        </p:attrNameLst>
                                      </p:cBhvr>
                                      <p:tavLst>
                                        <p:tav tm="0">
                                          <p:val>
                                            <p:fltVal val="0"/>
                                          </p:val>
                                        </p:tav>
                                        <p:tav tm="100000">
                                          <p:val>
                                            <p:strVal val="#ppt_h"/>
                                          </p:val>
                                        </p:tav>
                                      </p:tavLst>
                                    </p:anim>
                                    <p:animEffect transition="in" filter="fade">
                                      <p:cBhvr>
                                        <p:cTn id="121" dur="500"/>
                                        <p:tgtEl>
                                          <p:spTgt spid="106"/>
                                        </p:tgtEl>
                                      </p:cBhvr>
                                    </p:animEffect>
                                    <p:anim calcmode="lin" valueType="num">
                                      <p:cBhvr>
                                        <p:cTn id="122" dur="500" fill="hold"/>
                                        <p:tgtEl>
                                          <p:spTgt spid="106"/>
                                        </p:tgtEl>
                                        <p:attrNameLst>
                                          <p:attrName>ppt_x</p:attrName>
                                        </p:attrNameLst>
                                      </p:cBhvr>
                                      <p:tavLst>
                                        <p:tav tm="0">
                                          <p:val>
                                            <p:fltVal val="0.5"/>
                                          </p:val>
                                        </p:tav>
                                        <p:tav tm="100000">
                                          <p:val>
                                            <p:strVal val="#ppt_x"/>
                                          </p:val>
                                        </p:tav>
                                      </p:tavLst>
                                    </p:anim>
                                    <p:anim calcmode="lin" valueType="num">
                                      <p:cBhvr>
                                        <p:cTn id="123" dur="500" fill="hold"/>
                                        <p:tgtEl>
                                          <p:spTgt spid="106"/>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107"/>
                                        </p:tgtEl>
                                        <p:attrNameLst>
                                          <p:attrName>style.visibility</p:attrName>
                                        </p:attrNameLst>
                                      </p:cBhvr>
                                      <p:to>
                                        <p:strVal val="visible"/>
                                      </p:to>
                                    </p:set>
                                    <p:anim calcmode="lin" valueType="num">
                                      <p:cBhvr>
                                        <p:cTn id="126" dur="500" fill="hold"/>
                                        <p:tgtEl>
                                          <p:spTgt spid="107"/>
                                        </p:tgtEl>
                                        <p:attrNameLst>
                                          <p:attrName>ppt_w</p:attrName>
                                        </p:attrNameLst>
                                      </p:cBhvr>
                                      <p:tavLst>
                                        <p:tav tm="0">
                                          <p:val>
                                            <p:fltVal val="0"/>
                                          </p:val>
                                        </p:tav>
                                        <p:tav tm="100000">
                                          <p:val>
                                            <p:strVal val="#ppt_w"/>
                                          </p:val>
                                        </p:tav>
                                      </p:tavLst>
                                    </p:anim>
                                    <p:anim calcmode="lin" valueType="num">
                                      <p:cBhvr>
                                        <p:cTn id="127" dur="500" fill="hold"/>
                                        <p:tgtEl>
                                          <p:spTgt spid="107"/>
                                        </p:tgtEl>
                                        <p:attrNameLst>
                                          <p:attrName>ppt_h</p:attrName>
                                        </p:attrNameLst>
                                      </p:cBhvr>
                                      <p:tavLst>
                                        <p:tav tm="0">
                                          <p:val>
                                            <p:fltVal val="0"/>
                                          </p:val>
                                        </p:tav>
                                        <p:tav tm="100000">
                                          <p:val>
                                            <p:strVal val="#ppt_h"/>
                                          </p:val>
                                        </p:tav>
                                      </p:tavLst>
                                    </p:anim>
                                    <p:animEffect transition="in" filter="fade">
                                      <p:cBhvr>
                                        <p:cTn id="128" dur="500"/>
                                        <p:tgtEl>
                                          <p:spTgt spid="107"/>
                                        </p:tgtEl>
                                      </p:cBhvr>
                                    </p:animEffect>
                                    <p:anim calcmode="lin" valueType="num">
                                      <p:cBhvr>
                                        <p:cTn id="129" dur="500" fill="hold"/>
                                        <p:tgtEl>
                                          <p:spTgt spid="107"/>
                                        </p:tgtEl>
                                        <p:attrNameLst>
                                          <p:attrName>ppt_x</p:attrName>
                                        </p:attrNameLst>
                                      </p:cBhvr>
                                      <p:tavLst>
                                        <p:tav tm="0">
                                          <p:val>
                                            <p:fltVal val="0.5"/>
                                          </p:val>
                                        </p:tav>
                                        <p:tav tm="100000">
                                          <p:val>
                                            <p:strVal val="#ppt_x"/>
                                          </p:val>
                                        </p:tav>
                                      </p:tavLst>
                                    </p:anim>
                                    <p:anim calcmode="lin" valueType="num">
                                      <p:cBhvr>
                                        <p:cTn id="130" dur="500" fill="hold"/>
                                        <p:tgtEl>
                                          <p:spTgt spid="107"/>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108"/>
                                        </p:tgtEl>
                                        <p:attrNameLst>
                                          <p:attrName>style.visibility</p:attrName>
                                        </p:attrNameLst>
                                      </p:cBhvr>
                                      <p:to>
                                        <p:strVal val="visible"/>
                                      </p:to>
                                    </p:set>
                                    <p:anim calcmode="lin" valueType="num">
                                      <p:cBhvr>
                                        <p:cTn id="133" dur="500" fill="hold"/>
                                        <p:tgtEl>
                                          <p:spTgt spid="108"/>
                                        </p:tgtEl>
                                        <p:attrNameLst>
                                          <p:attrName>ppt_w</p:attrName>
                                        </p:attrNameLst>
                                      </p:cBhvr>
                                      <p:tavLst>
                                        <p:tav tm="0">
                                          <p:val>
                                            <p:fltVal val="0"/>
                                          </p:val>
                                        </p:tav>
                                        <p:tav tm="100000">
                                          <p:val>
                                            <p:strVal val="#ppt_w"/>
                                          </p:val>
                                        </p:tav>
                                      </p:tavLst>
                                    </p:anim>
                                    <p:anim calcmode="lin" valueType="num">
                                      <p:cBhvr>
                                        <p:cTn id="134" dur="500" fill="hold"/>
                                        <p:tgtEl>
                                          <p:spTgt spid="108"/>
                                        </p:tgtEl>
                                        <p:attrNameLst>
                                          <p:attrName>ppt_h</p:attrName>
                                        </p:attrNameLst>
                                      </p:cBhvr>
                                      <p:tavLst>
                                        <p:tav tm="0">
                                          <p:val>
                                            <p:fltVal val="0"/>
                                          </p:val>
                                        </p:tav>
                                        <p:tav tm="100000">
                                          <p:val>
                                            <p:strVal val="#ppt_h"/>
                                          </p:val>
                                        </p:tav>
                                      </p:tavLst>
                                    </p:anim>
                                    <p:animEffect transition="in" filter="fade">
                                      <p:cBhvr>
                                        <p:cTn id="135" dur="500"/>
                                        <p:tgtEl>
                                          <p:spTgt spid="108"/>
                                        </p:tgtEl>
                                      </p:cBhvr>
                                    </p:animEffect>
                                    <p:anim calcmode="lin" valueType="num">
                                      <p:cBhvr>
                                        <p:cTn id="136" dur="500" fill="hold"/>
                                        <p:tgtEl>
                                          <p:spTgt spid="108"/>
                                        </p:tgtEl>
                                        <p:attrNameLst>
                                          <p:attrName>ppt_x</p:attrName>
                                        </p:attrNameLst>
                                      </p:cBhvr>
                                      <p:tavLst>
                                        <p:tav tm="0">
                                          <p:val>
                                            <p:fltVal val="0.5"/>
                                          </p:val>
                                        </p:tav>
                                        <p:tav tm="100000">
                                          <p:val>
                                            <p:strVal val="#ppt_x"/>
                                          </p:val>
                                        </p:tav>
                                      </p:tavLst>
                                    </p:anim>
                                    <p:anim calcmode="lin" valueType="num">
                                      <p:cBhvr>
                                        <p:cTn id="137" dur="500" fill="hold"/>
                                        <p:tgtEl>
                                          <p:spTgt spid="108"/>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109"/>
                                        </p:tgtEl>
                                        <p:attrNameLst>
                                          <p:attrName>style.visibility</p:attrName>
                                        </p:attrNameLst>
                                      </p:cBhvr>
                                      <p:to>
                                        <p:strVal val="visible"/>
                                      </p:to>
                                    </p:set>
                                    <p:anim calcmode="lin" valueType="num">
                                      <p:cBhvr>
                                        <p:cTn id="140" dur="500" fill="hold"/>
                                        <p:tgtEl>
                                          <p:spTgt spid="109"/>
                                        </p:tgtEl>
                                        <p:attrNameLst>
                                          <p:attrName>ppt_w</p:attrName>
                                        </p:attrNameLst>
                                      </p:cBhvr>
                                      <p:tavLst>
                                        <p:tav tm="0">
                                          <p:val>
                                            <p:fltVal val="0"/>
                                          </p:val>
                                        </p:tav>
                                        <p:tav tm="100000">
                                          <p:val>
                                            <p:strVal val="#ppt_w"/>
                                          </p:val>
                                        </p:tav>
                                      </p:tavLst>
                                    </p:anim>
                                    <p:anim calcmode="lin" valueType="num">
                                      <p:cBhvr>
                                        <p:cTn id="141" dur="500" fill="hold"/>
                                        <p:tgtEl>
                                          <p:spTgt spid="109"/>
                                        </p:tgtEl>
                                        <p:attrNameLst>
                                          <p:attrName>ppt_h</p:attrName>
                                        </p:attrNameLst>
                                      </p:cBhvr>
                                      <p:tavLst>
                                        <p:tav tm="0">
                                          <p:val>
                                            <p:fltVal val="0"/>
                                          </p:val>
                                        </p:tav>
                                        <p:tav tm="100000">
                                          <p:val>
                                            <p:strVal val="#ppt_h"/>
                                          </p:val>
                                        </p:tav>
                                      </p:tavLst>
                                    </p:anim>
                                    <p:animEffect transition="in" filter="fade">
                                      <p:cBhvr>
                                        <p:cTn id="142" dur="500"/>
                                        <p:tgtEl>
                                          <p:spTgt spid="109"/>
                                        </p:tgtEl>
                                      </p:cBhvr>
                                    </p:animEffect>
                                    <p:anim calcmode="lin" valueType="num">
                                      <p:cBhvr>
                                        <p:cTn id="143" dur="500" fill="hold"/>
                                        <p:tgtEl>
                                          <p:spTgt spid="109"/>
                                        </p:tgtEl>
                                        <p:attrNameLst>
                                          <p:attrName>ppt_x</p:attrName>
                                        </p:attrNameLst>
                                      </p:cBhvr>
                                      <p:tavLst>
                                        <p:tav tm="0">
                                          <p:val>
                                            <p:fltVal val="0.5"/>
                                          </p:val>
                                        </p:tav>
                                        <p:tav tm="100000">
                                          <p:val>
                                            <p:strVal val="#ppt_x"/>
                                          </p:val>
                                        </p:tav>
                                      </p:tavLst>
                                    </p:anim>
                                    <p:anim calcmode="lin" valueType="num">
                                      <p:cBhvr>
                                        <p:cTn id="144" dur="500" fill="hold"/>
                                        <p:tgtEl>
                                          <p:spTgt spid="109"/>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anim calcmode="lin" valueType="num">
                                      <p:cBhvr>
                                        <p:cTn id="150" dur="500" fill="hold"/>
                                        <p:tgtEl>
                                          <p:spTgt spid="110"/>
                                        </p:tgtEl>
                                        <p:attrNameLst>
                                          <p:attrName>ppt_x</p:attrName>
                                        </p:attrNameLst>
                                      </p:cBhvr>
                                      <p:tavLst>
                                        <p:tav tm="0">
                                          <p:val>
                                            <p:fltVal val="0.5"/>
                                          </p:val>
                                        </p:tav>
                                        <p:tav tm="100000">
                                          <p:val>
                                            <p:strVal val="#ppt_x"/>
                                          </p:val>
                                        </p:tav>
                                      </p:tavLst>
                                    </p:anim>
                                    <p:anim calcmode="lin" valueType="num">
                                      <p:cBhvr>
                                        <p:cTn id="151" dur="500" fill="hold"/>
                                        <p:tgtEl>
                                          <p:spTgt spid="110"/>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nodePh="1">
                                  <p:stCondLst>
                                    <p:cond delay="0"/>
                                  </p:stCondLst>
                                  <p:endCondLst>
                                    <p:cond evt="begin" delay="0">
                                      <p:tn val="152"/>
                                    </p:cond>
                                  </p:endCondLst>
                                  <p:childTnLst>
                                    <p:set>
                                      <p:cBhvr>
                                        <p:cTn id="153" dur="1" fill="hold">
                                          <p:stCondLst>
                                            <p:cond delay="0"/>
                                          </p:stCondLst>
                                        </p:cTn>
                                        <p:tgtEl>
                                          <p:spTgt spid="111"/>
                                        </p:tgtEl>
                                        <p:attrNameLst>
                                          <p:attrName>style.visibility</p:attrName>
                                        </p:attrNameLst>
                                      </p:cBhvr>
                                      <p:to>
                                        <p:strVal val="visible"/>
                                      </p:to>
                                    </p:set>
                                    <p:anim calcmode="lin" valueType="num">
                                      <p:cBhvr>
                                        <p:cTn id="154" dur="500" fill="hold"/>
                                        <p:tgtEl>
                                          <p:spTgt spid="111"/>
                                        </p:tgtEl>
                                        <p:attrNameLst>
                                          <p:attrName>ppt_w</p:attrName>
                                        </p:attrNameLst>
                                      </p:cBhvr>
                                      <p:tavLst>
                                        <p:tav tm="0">
                                          <p:val>
                                            <p:fltVal val="0"/>
                                          </p:val>
                                        </p:tav>
                                        <p:tav tm="100000">
                                          <p:val>
                                            <p:strVal val="#ppt_w"/>
                                          </p:val>
                                        </p:tav>
                                      </p:tavLst>
                                    </p:anim>
                                    <p:anim calcmode="lin" valueType="num">
                                      <p:cBhvr>
                                        <p:cTn id="155" dur="500" fill="hold"/>
                                        <p:tgtEl>
                                          <p:spTgt spid="111"/>
                                        </p:tgtEl>
                                        <p:attrNameLst>
                                          <p:attrName>ppt_h</p:attrName>
                                        </p:attrNameLst>
                                      </p:cBhvr>
                                      <p:tavLst>
                                        <p:tav tm="0">
                                          <p:val>
                                            <p:fltVal val="0"/>
                                          </p:val>
                                        </p:tav>
                                        <p:tav tm="100000">
                                          <p:val>
                                            <p:strVal val="#ppt_h"/>
                                          </p:val>
                                        </p:tav>
                                      </p:tavLst>
                                    </p:anim>
                                    <p:animEffect transition="in" filter="fade">
                                      <p:cBhvr>
                                        <p:cTn id="156" dur="500"/>
                                        <p:tgtEl>
                                          <p:spTgt spid="111"/>
                                        </p:tgtEl>
                                      </p:cBhvr>
                                    </p:animEffect>
                                    <p:anim calcmode="lin" valueType="num">
                                      <p:cBhvr>
                                        <p:cTn id="157" dur="500" fill="hold"/>
                                        <p:tgtEl>
                                          <p:spTgt spid="111"/>
                                        </p:tgtEl>
                                        <p:attrNameLst>
                                          <p:attrName>ppt_x</p:attrName>
                                        </p:attrNameLst>
                                      </p:cBhvr>
                                      <p:tavLst>
                                        <p:tav tm="0">
                                          <p:val>
                                            <p:fltVal val="0.5"/>
                                          </p:val>
                                        </p:tav>
                                        <p:tav tm="100000">
                                          <p:val>
                                            <p:strVal val="#ppt_x"/>
                                          </p:val>
                                        </p:tav>
                                      </p:tavLst>
                                    </p:anim>
                                    <p:anim calcmode="lin" valueType="num">
                                      <p:cBhvr>
                                        <p:cTn id="158" dur="500" fill="hold"/>
                                        <p:tgtEl>
                                          <p:spTgt spid="111"/>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anim calcmode="lin" valueType="num">
                                      <p:cBhvr>
                                        <p:cTn id="161" dur="500" fill="hold"/>
                                        <p:tgtEl>
                                          <p:spTgt spid="112"/>
                                        </p:tgtEl>
                                        <p:attrNameLst>
                                          <p:attrName>ppt_w</p:attrName>
                                        </p:attrNameLst>
                                      </p:cBhvr>
                                      <p:tavLst>
                                        <p:tav tm="0">
                                          <p:val>
                                            <p:fltVal val="0"/>
                                          </p:val>
                                        </p:tav>
                                        <p:tav tm="100000">
                                          <p:val>
                                            <p:strVal val="#ppt_w"/>
                                          </p:val>
                                        </p:tav>
                                      </p:tavLst>
                                    </p:anim>
                                    <p:anim calcmode="lin" valueType="num">
                                      <p:cBhvr>
                                        <p:cTn id="162" dur="500" fill="hold"/>
                                        <p:tgtEl>
                                          <p:spTgt spid="112"/>
                                        </p:tgtEl>
                                        <p:attrNameLst>
                                          <p:attrName>ppt_h</p:attrName>
                                        </p:attrNameLst>
                                      </p:cBhvr>
                                      <p:tavLst>
                                        <p:tav tm="0">
                                          <p:val>
                                            <p:fltVal val="0"/>
                                          </p:val>
                                        </p:tav>
                                        <p:tav tm="100000">
                                          <p:val>
                                            <p:strVal val="#ppt_h"/>
                                          </p:val>
                                        </p:tav>
                                      </p:tavLst>
                                    </p:anim>
                                    <p:animEffect transition="in" filter="fade">
                                      <p:cBhvr>
                                        <p:cTn id="163" dur="500"/>
                                        <p:tgtEl>
                                          <p:spTgt spid="112"/>
                                        </p:tgtEl>
                                      </p:cBhvr>
                                    </p:animEffect>
                                    <p:anim calcmode="lin" valueType="num">
                                      <p:cBhvr>
                                        <p:cTn id="164" dur="500" fill="hold"/>
                                        <p:tgtEl>
                                          <p:spTgt spid="112"/>
                                        </p:tgtEl>
                                        <p:attrNameLst>
                                          <p:attrName>ppt_x</p:attrName>
                                        </p:attrNameLst>
                                      </p:cBhvr>
                                      <p:tavLst>
                                        <p:tav tm="0">
                                          <p:val>
                                            <p:fltVal val="0.5"/>
                                          </p:val>
                                        </p:tav>
                                        <p:tav tm="100000">
                                          <p:val>
                                            <p:strVal val="#ppt_x"/>
                                          </p:val>
                                        </p:tav>
                                      </p:tavLst>
                                    </p:anim>
                                    <p:anim calcmode="lin" valueType="num">
                                      <p:cBhvr>
                                        <p:cTn id="165" dur="500" fill="hold"/>
                                        <p:tgtEl>
                                          <p:spTgt spid="112"/>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113"/>
                                        </p:tgtEl>
                                        <p:attrNameLst>
                                          <p:attrName>style.visibility</p:attrName>
                                        </p:attrNameLst>
                                      </p:cBhvr>
                                      <p:to>
                                        <p:strVal val="visible"/>
                                      </p:to>
                                    </p:set>
                                    <p:anim calcmode="lin" valueType="num">
                                      <p:cBhvr>
                                        <p:cTn id="168" dur="500" fill="hold"/>
                                        <p:tgtEl>
                                          <p:spTgt spid="113"/>
                                        </p:tgtEl>
                                        <p:attrNameLst>
                                          <p:attrName>ppt_w</p:attrName>
                                        </p:attrNameLst>
                                      </p:cBhvr>
                                      <p:tavLst>
                                        <p:tav tm="0">
                                          <p:val>
                                            <p:fltVal val="0"/>
                                          </p:val>
                                        </p:tav>
                                        <p:tav tm="100000">
                                          <p:val>
                                            <p:strVal val="#ppt_w"/>
                                          </p:val>
                                        </p:tav>
                                      </p:tavLst>
                                    </p:anim>
                                    <p:anim calcmode="lin" valueType="num">
                                      <p:cBhvr>
                                        <p:cTn id="169" dur="500" fill="hold"/>
                                        <p:tgtEl>
                                          <p:spTgt spid="113"/>
                                        </p:tgtEl>
                                        <p:attrNameLst>
                                          <p:attrName>ppt_h</p:attrName>
                                        </p:attrNameLst>
                                      </p:cBhvr>
                                      <p:tavLst>
                                        <p:tav tm="0">
                                          <p:val>
                                            <p:fltVal val="0"/>
                                          </p:val>
                                        </p:tav>
                                        <p:tav tm="100000">
                                          <p:val>
                                            <p:strVal val="#ppt_h"/>
                                          </p:val>
                                        </p:tav>
                                      </p:tavLst>
                                    </p:anim>
                                    <p:animEffect transition="in" filter="fade">
                                      <p:cBhvr>
                                        <p:cTn id="170" dur="500"/>
                                        <p:tgtEl>
                                          <p:spTgt spid="113"/>
                                        </p:tgtEl>
                                      </p:cBhvr>
                                    </p:animEffect>
                                    <p:anim calcmode="lin" valueType="num">
                                      <p:cBhvr>
                                        <p:cTn id="171" dur="500" fill="hold"/>
                                        <p:tgtEl>
                                          <p:spTgt spid="113"/>
                                        </p:tgtEl>
                                        <p:attrNameLst>
                                          <p:attrName>ppt_x</p:attrName>
                                        </p:attrNameLst>
                                      </p:cBhvr>
                                      <p:tavLst>
                                        <p:tav tm="0">
                                          <p:val>
                                            <p:fltVal val="0.5"/>
                                          </p:val>
                                        </p:tav>
                                        <p:tav tm="100000">
                                          <p:val>
                                            <p:strVal val="#ppt_x"/>
                                          </p:val>
                                        </p:tav>
                                      </p:tavLst>
                                    </p:anim>
                                    <p:anim calcmode="lin" valueType="num">
                                      <p:cBhvr>
                                        <p:cTn id="172" dur="500" fill="hold"/>
                                        <p:tgtEl>
                                          <p:spTgt spid="113"/>
                                        </p:tgtEl>
                                        <p:attrNameLst>
                                          <p:attrName>ppt_y</p:attrName>
                                        </p:attrNameLst>
                                      </p:cBhvr>
                                      <p:tavLst>
                                        <p:tav tm="0">
                                          <p:val>
                                            <p:fltVal val="0.5"/>
                                          </p:val>
                                        </p:tav>
                                        <p:tav tm="100000">
                                          <p:val>
                                            <p:strVal val="#ppt_y"/>
                                          </p:val>
                                        </p:tav>
                                      </p:tavLst>
                                    </p:anim>
                                  </p:childTnLst>
                                </p:cTn>
                              </p:par>
                            </p:childTnLst>
                          </p:cTn>
                        </p:par>
                        <p:par>
                          <p:cTn id="173" fill="hold">
                            <p:stCondLst>
                              <p:cond delay="500"/>
                            </p:stCondLst>
                            <p:childTnLst>
                              <p:par>
                                <p:cTn id="174" presetID="22" presetClass="entr" presetSubtype="4" fill="hold" grpId="0" nodeType="afterEffect">
                                  <p:stCondLst>
                                    <p:cond delay="0"/>
                                  </p:stCondLst>
                                  <p:childTnLst>
                                    <p:set>
                                      <p:cBhvr>
                                        <p:cTn id="175" dur="1" fill="hold">
                                          <p:stCondLst>
                                            <p:cond delay="0"/>
                                          </p:stCondLst>
                                        </p:cTn>
                                        <p:tgtEl>
                                          <p:spTgt spid="118"/>
                                        </p:tgtEl>
                                        <p:attrNameLst>
                                          <p:attrName>style.visibility</p:attrName>
                                        </p:attrNameLst>
                                      </p:cBhvr>
                                      <p:to>
                                        <p:strVal val="visible"/>
                                      </p:to>
                                    </p:set>
                                    <p:animEffect transition="in" filter="wipe(down)">
                                      <p:cBhvr>
                                        <p:cTn id="176" dur="500"/>
                                        <p:tgtEl>
                                          <p:spTgt spid="118"/>
                                        </p:tgtEl>
                                      </p:cBhvr>
                                    </p:animEffect>
                                  </p:childTnLst>
                                </p:cTn>
                              </p:par>
                              <p:par>
                                <p:cTn id="177" presetID="22" presetClass="entr" presetSubtype="4" fill="hold" grpId="0" nodeType="withEffect">
                                  <p:stCondLst>
                                    <p:cond delay="0"/>
                                  </p:stCondLst>
                                  <p:childTnLst>
                                    <p:set>
                                      <p:cBhvr>
                                        <p:cTn id="178" dur="1" fill="hold">
                                          <p:stCondLst>
                                            <p:cond delay="0"/>
                                          </p:stCondLst>
                                        </p:cTn>
                                        <p:tgtEl>
                                          <p:spTgt spid="119"/>
                                        </p:tgtEl>
                                        <p:attrNameLst>
                                          <p:attrName>style.visibility</p:attrName>
                                        </p:attrNameLst>
                                      </p:cBhvr>
                                      <p:to>
                                        <p:strVal val="visible"/>
                                      </p:to>
                                    </p:set>
                                    <p:animEffect transition="in" filter="wipe(down)">
                                      <p:cBhvr>
                                        <p:cTn id="179" dur="500"/>
                                        <p:tgtEl>
                                          <p:spTgt spid="119"/>
                                        </p:tgtEl>
                                      </p:cBhvr>
                                    </p:animEffect>
                                  </p:childTnLst>
                                </p:cTn>
                              </p:par>
                              <p:par>
                                <p:cTn id="180" presetID="22" presetClass="entr" presetSubtype="4" fill="hold" grpId="0" nodeType="withEffect">
                                  <p:stCondLst>
                                    <p:cond delay="0"/>
                                  </p:stCondLst>
                                  <p:childTnLst>
                                    <p:set>
                                      <p:cBhvr>
                                        <p:cTn id="181" dur="1" fill="hold">
                                          <p:stCondLst>
                                            <p:cond delay="0"/>
                                          </p:stCondLst>
                                        </p:cTn>
                                        <p:tgtEl>
                                          <p:spTgt spid="120"/>
                                        </p:tgtEl>
                                        <p:attrNameLst>
                                          <p:attrName>style.visibility</p:attrName>
                                        </p:attrNameLst>
                                      </p:cBhvr>
                                      <p:to>
                                        <p:strVal val="visible"/>
                                      </p:to>
                                    </p:set>
                                    <p:animEffect transition="in" filter="wipe(down)">
                                      <p:cBhvr>
                                        <p:cTn id="182" dur="500"/>
                                        <p:tgtEl>
                                          <p:spTgt spid="120"/>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121"/>
                                        </p:tgtEl>
                                        <p:attrNameLst>
                                          <p:attrName>style.visibility</p:attrName>
                                        </p:attrNameLst>
                                      </p:cBhvr>
                                      <p:to>
                                        <p:strVal val="visible"/>
                                      </p:to>
                                    </p:set>
                                    <p:animEffect transition="in" filter="wipe(down)">
                                      <p:cBhvr>
                                        <p:cTn id="185" dur="500"/>
                                        <p:tgtEl>
                                          <p:spTgt spid="121"/>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122"/>
                                        </p:tgtEl>
                                        <p:attrNameLst>
                                          <p:attrName>style.visibility</p:attrName>
                                        </p:attrNameLst>
                                      </p:cBhvr>
                                      <p:to>
                                        <p:strVal val="visible"/>
                                      </p:to>
                                    </p:set>
                                    <p:animEffect transition="in" filter="wipe(down)">
                                      <p:cBhvr>
                                        <p:cTn id="188" dur="500"/>
                                        <p:tgtEl>
                                          <p:spTgt spid="122"/>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123"/>
                                        </p:tgtEl>
                                        <p:attrNameLst>
                                          <p:attrName>style.visibility</p:attrName>
                                        </p:attrNameLst>
                                      </p:cBhvr>
                                      <p:to>
                                        <p:strVal val="visible"/>
                                      </p:to>
                                    </p:set>
                                    <p:animEffect transition="in" filter="wipe(down)">
                                      <p:cBhvr>
                                        <p:cTn id="191" dur="500"/>
                                        <p:tgtEl>
                                          <p:spTgt spid="123"/>
                                        </p:tgtEl>
                                      </p:cBhvr>
                                    </p:animEffect>
                                  </p:childTnLst>
                                </p:cTn>
                              </p:par>
                              <p:par>
                                <p:cTn id="192" presetID="22" presetClass="entr" presetSubtype="4" fill="hold" grpId="0" nodeType="withEffect">
                                  <p:stCondLst>
                                    <p:cond delay="0"/>
                                  </p:stCondLst>
                                  <p:childTnLst>
                                    <p:set>
                                      <p:cBhvr>
                                        <p:cTn id="193" dur="1" fill="hold">
                                          <p:stCondLst>
                                            <p:cond delay="0"/>
                                          </p:stCondLst>
                                        </p:cTn>
                                        <p:tgtEl>
                                          <p:spTgt spid="124"/>
                                        </p:tgtEl>
                                        <p:attrNameLst>
                                          <p:attrName>style.visibility</p:attrName>
                                        </p:attrNameLst>
                                      </p:cBhvr>
                                      <p:to>
                                        <p:strVal val="visible"/>
                                      </p:to>
                                    </p:set>
                                    <p:animEffect transition="in" filter="wipe(down)">
                                      <p:cBhvr>
                                        <p:cTn id="194" dur="500"/>
                                        <p:tgtEl>
                                          <p:spTgt spid="124"/>
                                        </p:tgtEl>
                                      </p:cBhvr>
                                    </p:animEffect>
                                  </p:childTnLst>
                                </p:cTn>
                              </p:par>
                              <p:par>
                                <p:cTn id="195" presetID="22" presetClass="entr" presetSubtype="4" fill="hold" grpId="0" nodeType="withEffect">
                                  <p:stCondLst>
                                    <p:cond delay="0"/>
                                  </p:stCondLst>
                                  <p:childTnLst>
                                    <p:set>
                                      <p:cBhvr>
                                        <p:cTn id="196" dur="1" fill="hold">
                                          <p:stCondLst>
                                            <p:cond delay="0"/>
                                          </p:stCondLst>
                                        </p:cTn>
                                        <p:tgtEl>
                                          <p:spTgt spid="125"/>
                                        </p:tgtEl>
                                        <p:attrNameLst>
                                          <p:attrName>style.visibility</p:attrName>
                                        </p:attrNameLst>
                                      </p:cBhvr>
                                      <p:to>
                                        <p:strVal val="visible"/>
                                      </p:to>
                                    </p:set>
                                    <p:animEffect transition="in" filter="wipe(down)">
                                      <p:cBhvr>
                                        <p:cTn id="197" dur="500"/>
                                        <p:tgtEl>
                                          <p:spTgt spid="125"/>
                                        </p:tgtEl>
                                      </p:cBhvr>
                                    </p:animEffect>
                                  </p:childTnLst>
                                </p:cTn>
                              </p:par>
                              <p:par>
                                <p:cTn id="198" presetID="22" presetClass="entr" presetSubtype="4" fill="hold" grpId="0" nodeType="withEffect">
                                  <p:stCondLst>
                                    <p:cond delay="0"/>
                                  </p:stCondLst>
                                  <p:childTnLst>
                                    <p:set>
                                      <p:cBhvr>
                                        <p:cTn id="199" dur="1" fill="hold">
                                          <p:stCondLst>
                                            <p:cond delay="0"/>
                                          </p:stCondLst>
                                        </p:cTn>
                                        <p:tgtEl>
                                          <p:spTgt spid="126"/>
                                        </p:tgtEl>
                                        <p:attrNameLst>
                                          <p:attrName>style.visibility</p:attrName>
                                        </p:attrNameLst>
                                      </p:cBhvr>
                                      <p:to>
                                        <p:strVal val="visible"/>
                                      </p:to>
                                    </p:set>
                                    <p:animEffect transition="in" filter="wipe(down)">
                                      <p:cBhvr>
                                        <p:cTn id="200" dur="500"/>
                                        <p:tgtEl>
                                          <p:spTgt spid="126"/>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139"/>
                                        </p:tgtEl>
                                        <p:attrNameLst>
                                          <p:attrName>style.visibility</p:attrName>
                                        </p:attrNameLst>
                                      </p:cBhvr>
                                      <p:to>
                                        <p:strVal val="visible"/>
                                      </p:to>
                                    </p:set>
                                    <p:animEffect transition="in" filter="wipe(down)">
                                      <p:cBhvr>
                                        <p:cTn id="203" dur="500"/>
                                        <p:tgtEl>
                                          <p:spTgt spid="139"/>
                                        </p:tgtEl>
                                      </p:cBhvr>
                                    </p:animEffect>
                                  </p:childTnLst>
                                </p:cTn>
                              </p:par>
                              <p:par>
                                <p:cTn id="204" presetID="22" presetClass="entr" presetSubtype="4" fill="hold" grpId="0" nodeType="withEffect">
                                  <p:stCondLst>
                                    <p:cond delay="0"/>
                                  </p:stCondLst>
                                  <p:childTnLst>
                                    <p:set>
                                      <p:cBhvr>
                                        <p:cTn id="205" dur="1" fill="hold">
                                          <p:stCondLst>
                                            <p:cond delay="0"/>
                                          </p:stCondLst>
                                        </p:cTn>
                                        <p:tgtEl>
                                          <p:spTgt spid="140"/>
                                        </p:tgtEl>
                                        <p:attrNameLst>
                                          <p:attrName>style.visibility</p:attrName>
                                        </p:attrNameLst>
                                      </p:cBhvr>
                                      <p:to>
                                        <p:strVal val="visible"/>
                                      </p:to>
                                    </p:set>
                                    <p:animEffect transition="in" filter="wipe(down)">
                                      <p:cBhvr>
                                        <p:cTn id="206" dur="500"/>
                                        <p:tgtEl>
                                          <p:spTgt spid="140"/>
                                        </p:tgtEl>
                                      </p:cBhvr>
                                    </p:animEffect>
                                  </p:childTnLst>
                                </p:cTn>
                              </p:par>
                              <p:par>
                                <p:cTn id="207" presetID="22" presetClass="entr" presetSubtype="4" fill="hold" grpId="0" nodeType="withEffect">
                                  <p:stCondLst>
                                    <p:cond delay="0"/>
                                  </p:stCondLst>
                                  <p:childTnLst>
                                    <p:set>
                                      <p:cBhvr>
                                        <p:cTn id="208" dur="1" fill="hold">
                                          <p:stCondLst>
                                            <p:cond delay="0"/>
                                          </p:stCondLst>
                                        </p:cTn>
                                        <p:tgtEl>
                                          <p:spTgt spid="141"/>
                                        </p:tgtEl>
                                        <p:attrNameLst>
                                          <p:attrName>style.visibility</p:attrName>
                                        </p:attrNameLst>
                                      </p:cBhvr>
                                      <p:to>
                                        <p:strVal val="visible"/>
                                      </p:to>
                                    </p:set>
                                    <p:animEffect transition="in" filter="wipe(down)">
                                      <p:cBhvr>
                                        <p:cTn id="209" dur="500"/>
                                        <p:tgtEl>
                                          <p:spTgt spid="141"/>
                                        </p:tgtEl>
                                      </p:cBhvr>
                                    </p:animEffect>
                                  </p:childTnLst>
                                </p:cTn>
                              </p:par>
                              <p:par>
                                <p:cTn id="210" presetID="22" presetClass="entr" presetSubtype="4" fill="hold" grpId="0" nodeType="withEffect">
                                  <p:stCondLst>
                                    <p:cond delay="0"/>
                                  </p:stCondLst>
                                  <p:childTnLst>
                                    <p:set>
                                      <p:cBhvr>
                                        <p:cTn id="211" dur="1" fill="hold">
                                          <p:stCondLst>
                                            <p:cond delay="0"/>
                                          </p:stCondLst>
                                        </p:cTn>
                                        <p:tgtEl>
                                          <p:spTgt spid="142"/>
                                        </p:tgtEl>
                                        <p:attrNameLst>
                                          <p:attrName>style.visibility</p:attrName>
                                        </p:attrNameLst>
                                      </p:cBhvr>
                                      <p:to>
                                        <p:strVal val="visible"/>
                                      </p:to>
                                    </p:set>
                                    <p:animEffect transition="in" filter="wipe(down)">
                                      <p:cBhvr>
                                        <p:cTn id="212" dur="500"/>
                                        <p:tgtEl>
                                          <p:spTgt spid="142"/>
                                        </p:tgtEl>
                                      </p:cBhvr>
                                    </p:animEffect>
                                  </p:childTnLst>
                                </p:cTn>
                              </p:par>
                              <p:par>
                                <p:cTn id="213" presetID="22" presetClass="entr" presetSubtype="4" fill="hold" grpId="0" nodeType="withEffect">
                                  <p:stCondLst>
                                    <p:cond delay="0"/>
                                  </p:stCondLst>
                                  <p:childTnLst>
                                    <p:set>
                                      <p:cBhvr>
                                        <p:cTn id="214" dur="1" fill="hold">
                                          <p:stCondLst>
                                            <p:cond delay="0"/>
                                          </p:stCondLst>
                                        </p:cTn>
                                        <p:tgtEl>
                                          <p:spTgt spid="143"/>
                                        </p:tgtEl>
                                        <p:attrNameLst>
                                          <p:attrName>style.visibility</p:attrName>
                                        </p:attrNameLst>
                                      </p:cBhvr>
                                      <p:to>
                                        <p:strVal val="visible"/>
                                      </p:to>
                                    </p:set>
                                    <p:animEffect transition="in" filter="wipe(down)">
                                      <p:cBhvr>
                                        <p:cTn id="215" dur="500"/>
                                        <p:tgtEl>
                                          <p:spTgt spid="143"/>
                                        </p:tgtEl>
                                      </p:cBhvr>
                                    </p:animEffect>
                                  </p:childTnLst>
                                </p:cTn>
                              </p:par>
                              <p:par>
                                <p:cTn id="216" presetID="22" presetClass="entr" presetSubtype="4" fill="hold" grpId="0" nodeType="withEffect">
                                  <p:stCondLst>
                                    <p:cond delay="0"/>
                                  </p:stCondLst>
                                  <p:childTnLst>
                                    <p:set>
                                      <p:cBhvr>
                                        <p:cTn id="217" dur="1" fill="hold">
                                          <p:stCondLst>
                                            <p:cond delay="0"/>
                                          </p:stCondLst>
                                        </p:cTn>
                                        <p:tgtEl>
                                          <p:spTgt spid="144"/>
                                        </p:tgtEl>
                                        <p:attrNameLst>
                                          <p:attrName>style.visibility</p:attrName>
                                        </p:attrNameLst>
                                      </p:cBhvr>
                                      <p:to>
                                        <p:strVal val="visible"/>
                                      </p:to>
                                    </p:set>
                                    <p:animEffect transition="in" filter="wipe(down)">
                                      <p:cBhvr>
                                        <p:cTn id="218" dur="500"/>
                                        <p:tgtEl>
                                          <p:spTgt spid="144"/>
                                        </p:tgtEl>
                                      </p:cBhvr>
                                    </p:animEffect>
                                  </p:childTnLst>
                                </p:cTn>
                              </p:par>
                              <p:par>
                                <p:cTn id="219" presetID="22" presetClass="entr" presetSubtype="4" fill="hold" grpId="0" nodeType="withEffect">
                                  <p:stCondLst>
                                    <p:cond delay="0"/>
                                  </p:stCondLst>
                                  <p:childTnLst>
                                    <p:set>
                                      <p:cBhvr>
                                        <p:cTn id="220" dur="1" fill="hold">
                                          <p:stCondLst>
                                            <p:cond delay="0"/>
                                          </p:stCondLst>
                                        </p:cTn>
                                        <p:tgtEl>
                                          <p:spTgt spid="145"/>
                                        </p:tgtEl>
                                        <p:attrNameLst>
                                          <p:attrName>style.visibility</p:attrName>
                                        </p:attrNameLst>
                                      </p:cBhvr>
                                      <p:to>
                                        <p:strVal val="visible"/>
                                      </p:to>
                                    </p:set>
                                    <p:animEffect transition="in" filter="wipe(down)">
                                      <p:cBhvr>
                                        <p:cTn id="221" dur="500"/>
                                        <p:tgtEl>
                                          <p:spTgt spid="145"/>
                                        </p:tgtEl>
                                      </p:cBhvr>
                                    </p:animEffect>
                                  </p:childTnLst>
                                </p:cTn>
                              </p:par>
                              <p:par>
                                <p:cTn id="222" presetID="22" presetClass="entr" presetSubtype="4" fill="hold" grpId="0" nodeType="withEffect">
                                  <p:stCondLst>
                                    <p:cond delay="0"/>
                                  </p:stCondLst>
                                  <p:childTnLst>
                                    <p:set>
                                      <p:cBhvr>
                                        <p:cTn id="223" dur="1" fill="hold">
                                          <p:stCondLst>
                                            <p:cond delay="0"/>
                                          </p:stCondLst>
                                        </p:cTn>
                                        <p:tgtEl>
                                          <p:spTgt spid="146"/>
                                        </p:tgtEl>
                                        <p:attrNameLst>
                                          <p:attrName>style.visibility</p:attrName>
                                        </p:attrNameLst>
                                      </p:cBhvr>
                                      <p:to>
                                        <p:strVal val="visible"/>
                                      </p:to>
                                    </p:set>
                                    <p:animEffect transition="in" filter="wipe(down)">
                                      <p:cBhvr>
                                        <p:cTn id="224" dur="500"/>
                                        <p:tgtEl>
                                          <p:spTgt spid="146"/>
                                        </p:tgtEl>
                                      </p:cBhvr>
                                    </p:animEffect>
                                  </p:childTnLst>
                                </p:cTn>
                              </p:par>
                              <p:par>
                                <p:cTn id="225" presetID="22" presetClass="entr" presetSubtype="4" fill="hold" grpId="0" nodeType="withEffect">
                                  <p:stCondLst>
                                    <p:cond delay="0"/>
                                  </p:stCondLst>
                                  <p:childTnLst>
                                    <p:set>
                                      <p:cBhvr>
                                        <p:cTn id="226" dur="1" fill="hold">
                                          <p:stCondLst>
                                            <p:cond delay="0"/>
                                          </p:stCondLst>
                                        </p:cTn>
                                        <p:tgtEl>
                                          <p:spTgt spid="147"/>
                                        </p:tgtEl>
                                        <p:attrNameLst>
                                          <p:attrName>style.visibility</p:attrName>
                                        </p:attrNameLst>
                                      </p:cBhvr>
                                      <p:to>
                                        <p:strVal val="visible"/>
                                      </p:to>
                                    </p:set>
                                    <p:animEffect transition="in" filter="wipe(down)">
                                      <p:cBhvr>
                                        <p:cTn id="227" dur="500"/>
                                        <p:tgtEl>
                                          <p:spTgt spid="147"/>
                                        </p:tgtEl>
                                      </p:cBhvr>
                                    </p:animEffect>
                                  </p:childTnLst>
                                </p:cTn>
                              </p:par>
                            </p:childTnLst>
                          </p:cTn>
                        </p:par>
                        <p:par>
                          <p:cTn id="228" fill="hold">
                            <p:stCondLst>
                              <p:cond delay="1000"/>
                            </p:stCondLst>
                            <p:childTnLst>
                              <p:par>
                                <p:cTn id="229" presetID="22" presetClass="entr" presetSubtype="8" fill="hold" nodeType="afterEffect">
                                  <p:stCondLst>
                                    <p:cond delay="0"/>
                                  </p:stCondLst>
                                  <p:childTnLst>
                                    <p:set>
                                      <p:cBhvr>
                                        <p:cTn id="230" dur="1" fill="hold">
                                          <p:stCondLst>
                                            <p:cond delay="0"/>
                                          </p:stCondLst>
                                        </p:cTn>
                                        <p:tgtEl>
                                          <p:spTgt spid="11"/>
                                        </p:tgtEl>
                                        <p:attrNameLst>
                                          <p:attrName>style.visibility</p:attrName>
                                        </p:attrNameLst>
                                      </p:cBhvr>
                                      <p:to>
                                        <p:strVal val="visible"/>
                                      </p:to>
                                    </p:set>
                                    <p:animEffect transition="in" filter="wipe(left)">
                                      <p:cBhvr>
                                        <p:cTn id="2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73" grpId="0"/>
      <p:bldP spid="74" grpId="0"/>
      <p:bldP spid="75" grpId="0"/>
      <p:bldP spid="76" grpId="0"/>
      <p:bldP spid="77" grpId="0"/>
      <p:bldP spid="78" grpId="0"/>
      <p:bldP spid="79" grpId="0"/>
      <p:bldP spid="80" grpId="0"/>
      <p:bldP spid="81" grpId="0"/>
      <p:bldP spid="103" grpId="0"/>
      <p:bldP spid="104" grpId="0"/>
      <p:bldP spid="105" grpId="0"/>
      <p:bldP spid="106" grpId="0"/>
      <p:bldP spid="107" grpId="0"/>
      <p:bldP spid="108" grpId="0"/>
      <p:bldP spid="109" grpId="0"/>
      <p:bldP spid="110" grpId="0"/>
      <p:bldP spid="111" grpId="0"/>
      <p:bldP spid="112" grpId="0"/>
      <p:bldP spid="113" grpId="0"/>
      <p:bldP spid="118" grpId="0" animBg="1"/>
      <p:bldP spid="119" grpId="0" animBg="1"/>
      <p:bldP spid="120" grpId="0" animBg="1"/>
      <p:bldP spid="121" grpId="0" animBg="1"/>
      <p:bldP spid="122" grpId="0" animBg="1"/>
      <p:bldP spid="123" grpId="0" animBg="1"/>
      <p:bldP spid="124" grpId="0" animBg="1"/>
      <p:bldP spid="125" grpId="0" animBg="1"/>
      <p:bldP spid="126"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A8BC95-58E1-4541-BC5B-C0836D09C5FA}"/>
              </a:ext>
            </a:extLst>
          </p:cNvPr>
          <p:cNvPicPr>
            <a:picLocks noChangeAspect="1"/>
          </p:cNvPicPr>
          <p:nvPr/>
        </p:nvPicPr>
        <p:blipFill>
          <a:blip r:embed="rId2"/>
          <a:stretch>
            <a:fillRect/>
          </a:stretch>
        </p:blipFill>
        <p:spPr>
          <a:xfrm>
            <a:off x="1001411" y="1147417"/>
            <a:ext cx="9925747" cy="5674680"/>
          </a:xfrm>
          <a:prstGeom prst="rect">
            <a:avLst/>
          </a:prstGeom>
        </p:spPr>
      </p:pic>
      <p:sp>
        <p:nvSpPr>
          <p:cNvPr id="5" name="文本框 4">
            <a:extLst>
              <a:ext uri="{FF2B5EF4-FFF2-40B4-BE49-F238E27FC236}">
                <a16:creationId xmlns:a16="http://schemas.microsoft.com/office/drawing/2014/main" id="{D7C272F6-E09E-744C-A42F-9E902000104C}"/>
              </a:ext>
            </a:extLst>
          </p:cNvPr>
          <p:cNvSpPr txBox="1"/>
          <p:nvPr/>
        </p:nvSpPr>
        <p:spPr>
          <a:xfrm>
            <a:off x="3805300" y="525962"/>
            <a:ext cx="5094246" cy="369332"/>
          </a:xfrm>
          <a:prstGeom prst="rect">
            <a:avLst/>
          </a:prstGeom>
          <a:noFill/>
        </p:spPr>
        <p:txBody>
          <a:bodyPr wrap="square" rtlCol="0">
            <a:spAutoFit/>
          </a:bodyPr>
          <a:lstStyle/>
          <a:p>
            <a:pPr algn="ctr"/>
            <a:r>
              <a:rPr kumimoji="1" lang="zh-CN" altLang="en-US" dirty="0">
                <a:solidFill>
                  <a:srgbClr val="7030A0"/>
                </a:solidFill>
                <a:latin typeface="DengXian" panose="02010600030101010101" pitchFamily="2" charset="-122"/>
                <a:ea typeface="DengXian" panose="02010600030101010101" pitchFamily="2" charset="-122"/>
                <a:cs typeface="Calibri" panose="020F0502020204030204" pitchFamily="34" charset="0"/>
              </a:rPr>
              <a:t>浙江省科技厅</a:t>
            </a:r>
            <a:r>
              <a:rPr kumimoji="1" lang="en-US" altLang="zh-CN" dirty="0">
                <a:solidFill>
                  <a:srgbClr val="7030A0"/>
                </a:solidFill>
                <a:latin typeface="DengXian" panose="02010600030101010101" pitchFamily="2" charset="-122"/>
                <a:ea typeface="DengXian" panose="02010600030101010101" pitchFamily="2" charset="-122"/>
                <a:cs typeface="Calibri" panose="020F0502020204030204" pitchFamily="34" charset="0"/>
              </a:rPr>
              <a:t>/</a:t>
            </a:r>
            <a:r>
              <a:rPr kumimoji="1" lang="zh-CN" altLang="en-US" dirty="0">
                <a:solidFill>
                  <a:srgbClr val="7030A0"/>
                </a:solidFill>
                <a:latin typeface="DengXian" panose="02010600030101010101" pitchFamily="2" charset="-122"/>
                <a:ea typeface="DengXian" panose="02010600030101010101" pitchFamily="2" charset="-122"/>
                <a:cs typeface="Calibri" panose="020F0502020204030204" pitchFamily="34" charset="0"/>
              </a:rPr>
              <a:t>之江实验室 </a:t>
            </a:r>
            <a:r>
              <a:rPr kumimoji="1" lang="en-US" altLang="zh-CN" dirty="0">
                <a:solidFill>
                  <a:srgbClr val="7030A0"/>
                </a:solidFill>
                <a:latin typeface="DengXian" panose="02010600030101010101" pitchFamily="2" charset="-122"/>
                <a:ea typeface="DengXian" panose="02010600030101010101" pitchFamily="2" charset="-122"/>
                <a:cs typeface="Calibri" panose="020F0502020204030204" pitchFamily="34" charset="0"/>
              </a:rPr>
              <a:t>—</a:t>
            </a:r>
            <a:r>
              <a:rPr kumimoji="1" lang="zh-CN" altLang="en-US" dirty="0">
                <a:solidFill>
                  <a:srgbClr val="7030A0"/>
                </a:solidFill>
                <a:latin typeface="DengXian" panose="02010600030101010101" pitchFamily="2" charset="-122"/>
                <a:ea typeface="DengXian" panose="02010600030101010101" pitchFamily="2" charset="-122"/>
                <a:cs typeface="Calibri" panose="020F0502020204030204" pitchFamily="34" charset="0"/>
              </a:rPr>
              <a:t> 未来实验室项目</a:t>
            </a:r>
          </a:p>
        </p:txBody>
      </p:sp>
      <p:sp>
        <p:nvSpPr>
          <p:cNvPr id="8" name="object 2">
            <a:extLst>
              <a:ext uri="{FF2B5EF4-FFF2-40B4-BE49-F238E27FC236}">
                <a16:creationId xmlns:a16="http://schemas.microsoft.com/office/drawing/2014/main" id="{CB0A9786-E8C3-C540-8759-CF279DEC27E4}"/>
              </a:ext>
            </a:extLst>
          </p:cNvPr>
          <p:cNvSpPr txBox="1"/>
          <p:nvPr/>
        </p:nvSpPr>
        <p:spPr>
          <a:xfrm>
            <a:off x="457199" y="381000"/>
            <a:ext cx="6564955"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Microsoft YaHei" panose="020B0503020204020204" pitchFamily="34" charset="-122"/>
                <a:ea typeface="Microsoft YaHei" panose="020B0503020204020204" pitchFamily="34" charset="-122"/>
                <a:cs typeface="微软雅黑"/>
              </a:rPr>
              <a:t>成果应用</a:t>
            </a:r>
            <a:endParaRPr sz="2800" b="1" spc="-5" dirty="0">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2B62F9BF-1E5B-5C42-934F-368FC18CA2EC}"/>
              </a:ext>
            </a:extLst>
          </p:cNvPr>
          <p:cNvPicPr>
            <a:picLocks noChangeAspect="1"/>
          </p:cNvPicPr>
          <p:nvPr/>
        </p:nvPicPr>
        <p:blipFill>
          <a:blip r:embed="rId3"/>
          <a:stretch>
            <a:fillRect/>
          </a:stretch>
        </p:blipFill>
        <p:spPr>
          <a:xfrm>
            <a:off x="2303174" y="1071543"/>
            <a:ext cx="8413101" cy="5750554"/>
          </a:xfrm>
          <a:prstGeom prst="rect">
            <a:avLst/>
          </a:prstGeom>
        </p:spPr>
      </p:pic>
      <p:pic>
        <p:nvPicPr>
          <p:cNvPr id="10" name="bg object 17">
            <a:extLst>
              <a:ext uri="{FF2B5EF4-FFF2-40B4-BE49-F238E27FC236}">
                <a16:creationId xmlns:a16="http://schemas.microsoft.com/office/drawing/2014/main" id="{9876EB14-591C-3D4D-9FCA-76EB20C4A573}"/>
              </a:ext>
            </a:extLst>
          </p:cNvPr>
          <p:cNvPicPr/>
          <p:nvPr/>
        </p:nvPicPr>
        <p:blipFill>
          <a:blip r:embed="rId4" cstate="print"/>
          <a:stretch>
            <a:fillRect/>
          </a:stretch>
        </p:blipFill>
        <p:spPr>
          <a:xfrm>
            <a:off x="109728" y="954024"/>
            <a:ext cx="11653714" cy="6096"/>
          </a:xfrm>
          <a:prstGeom prst="rect">
            <a:avLst/>
          </a:prstGeom>
        </p:spPr>
      </p:pic>
    </p:spTree>
    <p:extLst>
      <p:ext uri="{BB962C8B-B14F-4D97-AF65-F5344CB8AC3E}">
        <p14:creationId xmlns:p14="http://schemas.microsoft.com/office/powerpoint/2010/main" val="161366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2F0C737-812A-1943-9427-DD46326B7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06" y="5147750"/>
            <a:ext cx="797142" cy="509079"/>
          </a:xfrm>
          <a:prstGeom prst="rect">
            <a:avLst/>
          </a:prstGeom>
        </p:spPr>
      </p:pic>
      <p:pic>
        <p:nvPicPr>
          <p:cNvPr id="95" name="Picture 2">
            <a:extLst>
              <a:ext uri="{FF2B5EF4-FFF2-40B4-BE49-F238E27FC236}">
                <a16:creationId xmlns:a16="http://schemas.microsoft.com/office/drawing/2014/main" id="{D7D8B137-D169-264A-A097-B4027A866A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76502" y="4434945"/>
            <a:ext cx="2181475" cy="1653929"/>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60">
            <a:extLst>
              <a:ext uri="{FF2B5EF4-FFF2-40B4-BE49-F238E27FC236}">
                <a16:creationId xmlns:a16="http://schemas.microsoft.com/office/drawing/2014/main" id="{CB0CE791-1C39-444F-B7FC-DB4FC6F87341}"/>
              </a:ext>
            </a:extLst>
          </p:cNvPr>
          <p:cNvSpPr/>
          <p:nvPr/>
        </p:nvSpPr>
        <p:spPr>
          <a:xfrm>
            <a:off x="304149" y="4659868"/>
            <a:ext cx="5168175"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9B983777-4CB5-6940-B468-780992F4E1B7}"/>
              </a:ext>
            </a:extLst>
          </p:cNvPr>
          <p:cNvSpPr/>
          <p:nvPr/>
        </p:nvSpPr>
        <p:spPr>
          <a:xfrm>
            <a:off x="304149" y="4202668"/>
            <a:ext cx="5168175"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object 2"/>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sz="2800" b="1" spc="-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11212354" y="6396335"/>
            <a:ext cx="979646" cy="461665"/>
          </a:xfrm>
          <a:prstGeom prst="rect">
            <a:avLst/>
          </a:prstGeom>
          <a:noFill/>
        </p:spPr>
        <p:txBody>
          <a:bodyPr wrap="square" rtlCol="0">
            <a:spAutoFit/>
          </a:bodyPr>
          <a:lstStyle>
            <a:defPPr>
              <a:defRPr lang="zh-CN"/>
            </a:defPPr>
            <a:lvl1pPr>
              <a:defRPr kumimoji="1" sz="4000" spc="600">
                <a:solidFill>
                  <a:schemeClr val="bg1"/>
                </a:solidFill>
              </a:defRPr>
            </a:lvl1pPr>
          </a:lstStyle>
          <a:p>
            <a:pPr marL="571500" marR="0" lvl="0" indent="-571500" algn="r" defTabSz="914400" eaLnBrk="1" fontAlgn="auto" latinLnBrk="0" hangingPunct="1">
              <a:lnSpc>
                <a:spcPct val="100000"/>
              </a:lnSpc>
              <a:spcBef>
                <a:spcPts val="0"/>
              </a:spcBef>
              <a:spcAft>
                <a:spcPts val="0"/>
              </a:spcAft>
              <a:buClrTx/>
              <a:buSzPct val="90000"/>
              <a:buFont typeface="Wingdings" panose="05000000000000000000" pitchFamily="2" charset="2"/>
              <a:buNone/>
              <a:defRPr/>
            </a:pPr>
            <a:fld id="{50B7A8BF-E97A-174C-B50C-29AEE9B45D9A}" type="slidenum">
              <a:rPr lang="en-US" altLang="zh-CN" sz="2400" spc="0" smtClean="0">
                <a:solidFill>
                  <a:schemeClr val="tx1"/>
                </a:solidFill>
                <a:latin typeface="PingFang SC" charset="-122"/>
                <a:ea typeface="PingFang SC" charset="-122"/>
                <a:cs typeface="PingFang SC" charset="-122"/>
              </a:rPr>
              <a:t>3</a:t>
            </a:fld>
            <a:endParaRPr lang="en-US" altLang="zh-CN" sz="2400" spc="0" dirty="0">
              <a:solidFill>
                <a:schemeClr val="tx1"/>
              </a:solidFill>
              <a:latin typeface="PingFang SC" charset="-122"/>
              <a:ea typeface="PingFang SC" charset="-122"/>
              <a:cs typeface="PingFang SC" charset="-122"/>
            </a:endParaRPr>
          </a:p>
        </p:txBody>
      </p:sp>
      <p:cxnSp>
        <p:nvCxnSpPr>
          <p:cNvPr id="3" name="直线连接符 2">
            <a:extLst>
              <a:ext uri="{FF2B5EF4-FFF2-40B4-BE49-F238E27FC236}">
                <a16:creationId xmlns:a16="http://schemas.microsoft.com/office/drawing/2014/main" id="{ECAFD44F-8D5B-0740-83D0-22EACA2A8986}"/>
              </a:ext>
            </a:extLst>
          </p:cNvPr>
          <p:cNvCxnSpPr/>
          <p:nvPr/>
        </p:nvCxnSpPr>
        <p:spPr>
          <a:xfrm>
            <a:off x="0" y="3962400"/>
            <a:ext cx="121920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0233293-7DDC-0946-9953-15493AA582A0}"/>
              </a:ext>
            </a:extLst>
          </p:cNvPr>
          <p:cNvCxnSpPr/>
          <p:nvPr/>
        </p:nvCxnSpPr>
        <p:spPr>
          <a:xfrm>
            <a:off x="5943600" y="990600"/>
            <a:ext cx="0" cy="58674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4" descr="C:\Users\Administrator\Desktop\xxl2.png">
            <a:extLst>
              <a:ext uri="{FF2B5EF4-FFF2-40B4-BE49-F238E27FC236}">
                <a16:creationId xmlns:a16="http://schemas.microsoft.com/office/drawing/2014/main" id="{A1BCEB26-CEB1-AB4A-A2CB-04EF263C6933}"/>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513302" y="1158522"/>
            <a:ext cx="835437" cy="970424"/>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6" descr="C:\Users\Administrator\Desktop\wyx1.png">
            <a:extLst>
              <a:ext uri="{FF2B5EF4-FFF2-40B4-BE49-F238E27FC236}">
                <a16:creationId xmlns:a16="http://schemas.microsoft.com/office/drawing/2014/main" id="{A8E14EAE-4DB2-C84C-83A4-5DB9D9647865}"/>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20000" contrast="-20000"/>
                    </a14:imgEffect>
                    <a14:imgEffect>
                      <a14:sharpenSoften amount="-25000"/>
                    </a14:imgEffect>
                  </a14:imgLayer>
                </a14:imgProps>
              </a:ext>
              <a:ext uri="{28A0092B-C50C-407E-A947-70E740481C1C}">
                <a14:useLocalDpi xmlns:a14="http://schemas.microsoft.com/office/drawing/2010/main"/>
              </a:ext>
            </a:extLst>
          </a:blip>
          <a:srcRect/>
          <a:stretch/>
        </p:blipFill>
        <p:spPr bwMode="auto">
          <a:xfrm>
            <a:off x="1907762" y="1158522"/>
            <a:ext cx="835437" cy="970428"/>
          </a:xfrm>
          <a:prstGeom prst="round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4" descr="C:\Users\Administrator\Desktop\fqm1.png">
            <a:extLst>
              <a:ext uri="{FF2B5EF4-FFF2-40B4-BE49-F238E27FC236}">
                <a16:creationId xmlns:a16="http://schemas.microsoft.com/office/drawing/2014/main" id="{ECEF5FFE-386D-DD41-B097-90A6965B110C}"/>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3341636" y="1158522"/>
            <a:ext cx="835437" cy="970428"/>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2" descr="C:\Users\Administrator\Desktop\团队人员照片\xyx2.png">
            <a:extLst>
              <a:ext uri="{FF2B5EF4-FFF2-40B4-BE49-F238E27FC236}">
                <a16:creationId xmlns:a16="http://schemas.microsoft.com/office/drawing/2014/main" id="{39863059-098D-0D4A-BCB6-8BC723ED2B7C}"/>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b="-1595"/>
          <a:stretch/>
        </p:blipFill>
        <p:spPr bwMode="auto">
          <a:xfrm>
            <a:off x="4727168" y="1158526"/>
            <a:ext cx="835432" cy="970420"/>
          </a:xfrm>
          <a:prstGeom prst="round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188884F-56FE-AD40-9019-3ECBEE554197}"/>
              </a:ext>
            </a:extLst>
          </p:cNvPr>
          <p:cNvSpPr/>
          <p:nvPr/>
        </p:nvSpPr>
        <p:spPr>
          <a:xfrm>
            <a:off x="381000" y="2239346"/>
            <a:ext cx="1066800" cy="23632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1EE54804-BD49-6448-8A5A-9A999FC96236}"/>
              </a:ext>
            </a:extLst>
          </p:cNvPr>
          <p:cNvSpPr txBox="1"/>
          <p:nvPr/>
        </p:nvSpPr>
        <p:spPr>
          <a:xfrm>
            <a:off x="304800" y="2206823"/>
            <a:ext cx="1219200" cy="307777"/>
          </a:xfrm>
          <a:prstGeom prst="rect">
            <a:avLst/>
          </a:prstGeom>
          <a:noFill/>
        </p:spPr>
        <p:txBody>
          <a:bodyPr wrap="square" rtlCol="0">
            <a:spAutoFit/>
          </a:bodyPr>
          <a:lstStyle/>
          <a:p>
            <a:pPr algn="ctr"/>
            <a:r>
              <a:rPr kumimoji="1" lang="zh-CN" altLang="en-US" sz="1400" b="1" dirty="0">
                <a:solidFill>
                  <a:schemeClr val="bg1"/>
                </a:solidFill>
                <a:latin typeface="Microsoft YaHei" panose="020B0503020204020204" pitchFamily="34" charset="-122"/>
                <a:ea typeface="Microsoft YaHei" panose="020B0503020204020204" pitchFamily="34" charset="-122"/>
              </a:rPr>
              <a:t>徐小良 </a:t>
            </a:r>
            <a:r>
              <a:rPr kumimoji="1" lang="en-US" altLang="zh-CN" sz="1100" b="1" dirty="0">
                <a:solidFill>
                  <a:schemeClr val="bg1"/>
                </a:solidFill>
                <a:latin typeface="Microsoft YaHei" panose="020B0503020204020204" pitchFamily="34" charset="-122"/>
                <a:ea typeface="Microsoft YaHei" panose="020B0503020204020204" pitchFamily="34" charset="-122"/>
              </a:rPr>
              <a:t>·</a:t>
            </a:r>
            <a:r>
              <a:rPr kumimoji="1" lang="zh-CN" altLang="en-US" sz="1100" b="1" dirty="0">
                <a:solidFill>
                  <a:schemeClr val="bg1"/>
                </a:solidFill>
                <a:latin typeface="Microsoft YaHei" panose="020B0503020204020204" pitchFamily="34" charset="-122"/>
                <a:ea typeface="Microsoft YaHei" panose="020B0503020204020204" pitchFamily="34" charset="-122"/>
              </a:rPr>
              <a:t> 教授</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26628CC8-DF37-4748-BA34-430991B0A3C2}"/>
              </a:ext>
            </a:extLst>
          </p:cNvPr>
          <p:cNvSpPr/>
          <p:nvPr/>
        </p:nvSpPr>
        <p:spPr>
          <a:xfrm>
            <a:off x="1722120" y="2239346"/>
            <a:ext cx="1177200" cy="23632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F99FD966-5E6F-904C-9DDC-45FB0CC1C425}"/>
              </a:ext>
            </a:extLst>
          </p:cNvPr>
          <p:cNvSpPr txBox="1"/>
          <p:nvPr/>
        </p:nvSpPr>
        <p:spPr>
          <a:xfrm>
            <a:off x="1645920" y="2206823"/>
            <a:ext cx="1325880" cy="307777"/>
          </a:xfrm>
          <a:prstGeom prst="rect">
            <a:avLst/>
          </a:prstGeom>
          <a:noFill/>
        </p:spPr>
        <p:txBody>
          <a:bodyPr wrap="square" rtlCol="0">
            <a:spAutoFit/>
          </a:bodyPr>
          <a:lstStyle/>
          <a:p>
            <a:pPr algn="ctr"/>
            <a:r>
              <a:rPr kumimoji="1" lang="zh-CN" altLang="en-US" sz="1400" b="1" dirty="0">
                <a:solidFill>
                  <a:schemeClr val="bg1"/>
                </a:solidFill>
                <a:latin typeface="Microsoft YaHei" panose="020B0503020204020204" pitchFamily="34" charset="-122"/>
                <a:ea typeface="Microsoft YaHei" panose="020B0503020204020204" pitchFamily="34" charset="-122"/>
              </a:rPr>
              <a:t>王宇翔 </a:t>
            </a:r>
            <a:r>
              <a:rPr kumimoji="1" lang="en-US" altLang="zh-CN" sz="1100" b="1" dirty="0">
                <a:solidFill>
                  <a:schemeClr val="bg1"/>
                </a:solidFill>
                <a:latin typeface="Microsoft YaHei" panose="020B0503020204020204" pitchFamily="34" charset="-122"/>
                <a:ea typeface="Microsoft YaHei" panose="020B0503020204020204" pitchFamily="34" charset="-122"/>
              </a:rPr>
              <a:t>· </a:t>
            </a:r>
            <a:r>
              <a:rPr kumimoji="1" lang="zh-CN" altLang="en-US" sz="1100" b="1" dirty="0">
                <a:solidFill>
                  <a:schemeClr val="bg1"/>
                </a:solidFill>
                <a:latin typeface="Microsoft YaHei" panose="020B0503020204020204" pitchFamily="34" charset="-122"/>
                <a:ea typeface="Microsoft YaHei" panose="020B0503020204020204" pitchFamily="34" charset="-122"/>
              </a:rPr>
              <a:t>副教授</a:t>
            </a:r>
          </a:p>
        </p:txBody>
      </p:sp>
      <p:sp>
        <p:nvSpPr>
          <p:cNvPr id="23" name="矩形 22">
            <a:extLst>
              <a:ext uri="{FF2B5EF4-FFF2-40B4-BE49-F238E27FC236}">
                <a16:creationId xmlns:a16="http://schemas.microsoft.com/office/drawing/2014/main" id="{656C60AE-4429-9340-B968-EC8661CCFA6B}"/>
              </a:ext>
            </a:extLst>
          </p:cNvPr>
          <p:cNvSpPr/>
          <p:nvPr/>
        </p:nvSpPr>
        <p:spPr>
          <a:xfrm>
            <a:off x="3214370" y="2239346"/>
            <a:ext cx="1066800" cy="23632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EA40EDB5-E208-F948-9711-B6C1BCEE5F38}"/>
              </a:ext>
            </a:extLst>
          </p:cNvPr>
          <p:cNvSpPr txBox="1"/>
          <p:nvPr/>
        </p:nvSpPr>
        <p:spPr>
          <a:xfrm>
            <a:off x="3138170" y="2206823"/>
            <a:ext cx="1219200" cy="307777"/>
          </a:xfrm>
          <a:prstGeom prst="rect">
            <a:avLst/>
          </a:prstGeom>
          <a:noFill/>
        </p:spPr>
        <p:txBody>
          <a:bodyPr wrap="square" rtlCol="0">
            <a:spAutoFit/>
          </a:bodyPr>
          <a:lstStyle/>
          <a:p>
            <a:pPr algn="ctr"/>
            <a:r>
              <a:rPr kumimoji="1" lang="zh-CN" altLang="en-US" sz="1400" b="1" dirty="0">
                <a:solidFill>
                  <a:schemeClr val="bg1"/>
                </a:solidFill>
                <a:latin typeface="Microsoft YaHei" panose="020B0503020204020204" pitchFamily="34" charset="-122"/>
                <a:ea typeface="Microsoft YaHei" panose="020B0503020204020204" pitchFamily="34" charset="-122"/>
              </a:rPr>
              <a:t>方启明 </a:t>
            </a:r>
            <a:r>
              <a:rPr kumimoji="1" lang="en-US" altLang="zh-CN" sz="1100" b="1" dirty="0">
                <a:solidFill>
                  <a:schemeClr val="bg1"/>
                </a:solidFill>
                <a:latin typeface="Microsoft YaHei" panose="020B0503020204020204" pitchFamily="34" charset="-122"/>
                <a:ea typeface="Microsoft YaHei" panose="020B0503020204020204" pitchFamily="34" charset="-122"/>
              </a:rPr>
              <a:t>·</a:t>
            </a:r>
            <a:r>
              <a:rPr kumimoji="1" lang="zh-CN" altLang="en-US" sz="1100" b="1" dirty="0">
                <a:solidFill>
                  <a:schemeClr val="bg1"/>
                </a:solidFill>
                <a:latin typeface="Microsoft YaHei" panose="020B0503020204020204" pitchFamily="34" charset="-122"/>
                <a:ea typeface="Microsoft YaHei" panose="020B0503020204020204" pitchFamily="34" charset="-122"/>
              </a:rPr>
              <a:t> 博士</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AA09F1BB-9029-C741-8A8E-CF570DA68723}"/>
              </a:ext>
            </a:extLst>
          </p:cNvPr>
          <p:cNvSpPr/>
          <p:nvPr/>
        </p:nvSpPr>
        <p:spPr>
          <a:xfrm>
            <a:off x="4572000" y="2239346"/>
            <a:ext cx="1066800" cy="23632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720796A4-085F-2B41-AC4B-0EB4DAA88D67}"/>
              </a:ext>
            </a:extLst>
          </p:cNvPr>
          <p:cNvSpPr txBox="1"/>
          <p:nvPr/>
        </p:nvSpPr>
        <p:spPr>
          <a:xfrm>
            <a:off x="4495800" y="2206823"/>
            <a:ext cx="1219200" cy="307777"/>
          </a:xfrm>
          <a:prstGeom prst="rect">
            <a:avLst/>
          </a:prstGeom>
          <a:noFill/>
        </p:spPr>
        <p:txBody>
          <a:bodyPr wrap="square" rtlCol="0">
            <a:spAutoFit/>
          </a:bodyPr>
          <a:lstStyle/>
          <a:p>
            <a:pPr algn="ctr"/>
            <a:r>
              <a:rPr kumimoji="1" lang="zh-CN" altLang="en-US" sz="1400" b="1" dirty="0">
                <a:solidFill>
                  <a:schemeClr val="bg1"/>
                </a:solidFill>
                <a:latin typeface="Microsoft YaHei" panose="020B0503020204020204" pitchFamily="34" charset="-122"/>
                <a:ea typeface="Microsoft YaHei" panose="020B0503020204020204" pitchFamily="34" charset="-122"/>
              </a:rPr>
              <a:t>夏一行 </a:t>
            </a:r>
            <a:r>
              <a:rPr kumimoji="1" lang="en-US" altLang="zh-CN" sz="1100" b="1" dirty="0">
                <a:solidFill>
                  <a:schemeClr val="bg1"/>
                </a:solidFill>
                <a:latin typeface="Microsoft YaHei" panose="020B0503020204020204" pitchFamily="34" charset="-122"/>
                <a:ea typeface="Microsoft YaHei" panose="020B0503020204020204" pitchFamily="34" charset="-122"/>
              </a:rPr>
              <a:t>·</a:t>
            </a:r>
            <a:r>
              <a:rPr kumimoji="1" lang="zh-CN" altLang="en-US" sz="1100" b="1" dirty="0">
                <a:solidFill>
                  <a:schemeClr val="bg1"/>
                </a:solidFill>
                <a:latin typeface="Microsoft YaHei" panose="020B0503020204020204" pitchFamily="34" charset="-122"/>
                <a:ea typeface="Microsoft YaHei" panose="020B0503020204020204" pitchFamily="34" charset="-122"/>
              </a:rPr>
              <a:t> 博士</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1AE2D7D1-B8BD-C548-9313-EC762807A201}"/>
              </a:ext>
            </a:extLst>
          </p:cNvPr>
          <p:cNvSpPr txBox="1"/>
          <p:nvPr/>
        </p:nvSpPr>
        <p:spPr>
          <a:xfrm>
            <a:off x="304800" y="2590800"/>
            <a:ext cx="3566160" cy="1156792"/>
          </a:xfrm>
          <a:prstGeom prst="rect">
            <a:avLst/>
          </a:prstGeom>
          <a:noFill/>
        </p:spPr>
        <p:txBody>
          <a:bodyPr wrap="square">
            <a:spAutoFit/>
          </a:bodyPr>
          <a:lstStyle/>
          <a:p>
            <a:pPr algn="just">
              <a:lnSpc>
                <a:spcPct val="150000"/>
              </a:lnSpc>
            </a:pPr>
            <a:r>
              <a:rPr kumimoji="1" lang="zh-CN" altLang="en-US" sz="1600" dirty="0">
                <a:latin typeface="Microsoft YaHei" panose="020B0503020204020204" pitchFamily="34" charset="-122"/>
                <a:ea typeface="Microsoft YaHei" panose="020B0503020204020204" pitchFamily="34" charset="-122"/>
              </a:rPr>
              <a:t>实验室现有</a:t>
            </a:r>
            <a:r>
              <a:rPr kumimoji="1" lang="zh-CN" altLang="en-US" sz="1600" b="1" dirty="0">
                <a:solidFill>
                  <a:srgbClr val="C00000"/>
                </a:solidFill>
                <a:latin typeface="Microsoft YaHei" panose="020B0503020204020204" pitchFamily="34" charset="-122"/>
                <a:ea typeface="Microsoft YaHei" panose="020B0503020204020204" pitchFamily="34" charset="-122"/>
              </a:rPr>
              <a:t>硕士生</a:t>
            </a:r>
            <a:r>
              <a:rPr kumimoji="1" lang="zh-CN" altLang="en-US" sz="1600" dirty="0">
                <a:latin typeface="Microsoft YaHei" panose="020B0503020204020204" pitchFamily="34" charset="-122"/>
                <a:ea typeface="Microsoft YaHei" panose="020B0503020204020204" pitchFamily="34" charset="-122"/>
              </a:rPr>
              <a:t>：</a:t>
            </a:r>
            <a:r>
              <a:rPr kumimoji="1" lang="en-US" altLang="zh-CN" sz="1600" b="1" dirty="0">
                <a:solidFill>
                  <a:srgbClr val="C00000"/>
                </a:solidFill>
                <a:latin typeface="Microsoft YaHei" panose="020B0503020204020204" pitchFamily="34" charset="-122"/>
                <a:ea typeface="Microsoft YaHei" panose="020B0503020204020204" pitchFamily="34" charset="-122"/>
              </a:rPr>
              <a:t>30</a:t>
            </a:r>
            <a:r>
              <a:rPr kumimoji="1" lang="zh-CN" altLang="en-US" sz="1600" dirty="0">
                <a:latin typeface="Microsoft YaHei" panose="020B0503020204020204" pitchFamily="34" charset="-122"/>
                <a:ea typeface="Microsoft YaHei" panose="020B0503020204020204" pitchFamily="34" charset="-122"/>
              </a:rPr>
              <a:t>余名</a:t>
            </a:r>
            <a:endParaRPr kumimoji="1" lang="en-US" altLang="zh-CN" sz="1600" dirty="0">
              <a:latin typeface="Microsoft YaHei" panose="020B0503020204020204" pitchFamily="34" charset="-122"/>
              <a:ea typeface="Microsoft YaHei" panose="020B0503020204020204" pitchFamily="34" charset="-122"/>
            </a:endParaRPr>
          </a:p>
          <a:p>
            <a:pPr algn="just">
              <a:lnSpc>
                <a:spcPct val="150000"/>
              </a:lnSpc>
            </a:pPr>
            <a:r>
              <a:rPr kumimoji="1" lang="zh-CN" altLang="en-US" sz="1600" dirty="0">
                <a:latin typeface="Microsoft YaHei" panose="020B0503020204020204" pitchFamily="34" charset="-122"/>
                <a:ea typeface="Microsoft YaHei" panose="020B0503020204020204" pitchFamily="34" charset="-122"/>
              </a:rPr>
              <a:t>实验室现有</a:t>
            </a:r>
            <a:r>
              <a:rPr kumimoji="1" lang="zh-CN" altLang="en-US" sz="1600" b="1" dirty="0">
                <a:solidFill>
                  <a:srgbClr val="C00000"/>
                </a:solidFill>
                <a:latin typeface="Microsoft YaHei" panose="020B0503020204020204" pitchFamily="34" charset="-122"/>
                <a:ea typeface="Microsoft YaHei" panose="020B0503020204020204" pitchFamily="34" charset="-122"/>
              </a:rPr>
              <a:t>博士生</a:t>
            </a:r>
            <a:r>
              <a:rPr kumimoji="1" lang="zh-CN" altLang="en-US" sz="1600" dirty="0">
                <a:latin typeface="Microsoft YaHei" panose="020B0503020204020204" pitchFamily="34" charset="-122"/>
                <a:ea typeface="Microsoft YaHei" panose="020B0503020204020204" pitchFamily="34" charset="-122"/>
              </a:rPr>
              <a:t>：</a:t>
            </a:r>
            <a:r>
              <a:rPr kumimoji="1" lang="en-US" altLang="zh-CN" sz="1600" b="1" dirty="0">
                <a:solidFill>
                  <a:srgbClr val="C00000"/>
                </a:solidFill>
                <a:latin typeface="Microsoft YaHei" panose="020B0503020204020204" pitchFamily="34" charset="-122"/>
                <a:ea typeface="Microsoft YaHei" panose="020B0503020204020204" pitchFamily="34" charset="-122"/>
              </a:rPr>
              <a:t>2</a:t>
            </a:r>
            <a:r>
              <a:rPr kumimoji="1" lang="zh-CN" altLang="en-US" sz="1600" dirty="0">
                <a:latin typeface="Microsoft YaHei" panose="020B0503020204020204" pitchFamily="34" charset="-122"/>
                <a:ea typeface="Microsoft YaHei" panose="020B0503020204020204" pitchFamily="34" charset="-122"/>
              </a:rPr>
              <a:t>名</a:t>
            </a:r>
            <a:endParaRPr kumimoji="1" lang="en-US" altLang="zh-CN" sz="1600" dirty="0">
              <a:latin typeface="Microsoft YaHei" panose="020B0503020204020204" pitchFamily="34" charset="-122"/>
              <a:ea typeface="Microsoft YaHei" panose="020B0503020204020204" pitchFamily="34" charset="-122"/>
            </a:endParaRPr>
          </a:p>
          <a:p>
            <a:pPr algn="just">
              <a:lnSpc>
                <a:spcPct val="150000"/>
              </a:lnSpc>
            </a:pPr>
            <a:r>
              <a:rPr kumimoji="1" lang="zh-CN" altLang="en-US" sz="1600" dirty="0">
                <a:latin typeface="Microsoft YaHei" panose="020B0503020204020204" pitchFamily="34" charset="-122"/>
                <a:ea typeface="Microsoft YaHei" panose="020B0503020204020204" pitchFamily="34" charset="-122"/>
              </a:rPr>
              <a:t>指导</a:t>
            </a:r>
            <a:r>
              <a:rPr kumimoji="1" lang="zh-CN" altLang="en-US" sz="1600" b="1" dirty="0">
                <a:solidFill>
                  <a:srgbClr val="C00000"/>
                </a:solidFill>
                <a:latin typeface="Microsoft YaHei" panose="020B0503020204020204" pitchFamily="34" charset="-122"/>
                <a:ea typeface="Microsoft YaHei" panose="020B0503020204020204" pitchFamily="34" charset="-122"/>
              </a:rPr>
              <a:t>卓越学院本科生</a:t>
            </a:r>
            <a:r>
              <a:rPr kumimoji="1" lang="zh-CN" altLang="en-US" sz="1600" dirty="0">
                <a:latin typeface="Microsoft YaHei" panose="020B0503020204020204" pitchFamily="34" charset="-122"/>
                <a:ea typeface="Microsoft YaHei" panose="020B0503020204020204" pitchFamily="34" charset="-122"/>
              </a:rPr>
              <a:t>：</a:t>
            </a:r>
            <a:r>
              <a:rPr kumimoji="1" lang="en-US" altLang="zh-CN" sz="1600" b="1" dirty="0">
                <a:solidFill>
                  <a:srgbClr val="C00000"/>
                </a:solidFill>
                <a:latin typeface="Microsoft YaHei" panose="020B0503020204020204" pitchFamily="34" charset="-122"/>
                <a:ea typeface="Microsoft YaHei" panose="020B0503020204020204" pitchFamily="34" charset="-122"/>
              </a:rPr>
              <a:t>20</a:t>
            </a:r>
            <a:r>
              <a:rPr kumimoji="1" lang="zh-CN" altLang="en-US" sz="1600" dirty="0">
                <a:latin typeface="Microsoft YaHei" panose="020B0503020204020204" pitchFamily="34" charset="-122"/>
                <a:ea typeface="Microsoft YaHei" panose="020B0503020204020204" pitchFamily="34" charset="-122"/>
              </a:rPr>
              <a:t>余名</a:t>
            </a:r>
          </a:p>
        </p:txBody>
      </p:sp>
      <p:pic>
        <p:nvPicPr>
          <p:cNvPr id="37" name="图片 36">
            <a:extLst>
              <a:ext uri="{FF2B5EF4-FFF2-40B4-BE49-F238E27FC236}">
                <a16:creationId xmlns:a16="http://schemas.microsoft.com/office/drawing/2014/main" id="{54B23186-FA93-3541-9A77-C503C60C9EA5}"/>
              </a:ext>
            </a:extLst>
          </p:cNvPr>
          <p:cNvPicPr>
            <a:picLocks noChangeAspect="1"/>
          </p:cNvPicPr>
          <p:nvPr/>
        </p:nvPicPr>
        <p:blipFill>
          <a:blip r:embed="rId10"/>
          <a:stretch>
            <a:fillRect/>
          </a:stretch>
        </p:blipFill>
        <p:spPr>
          <a:xfrm>
            <a:off x="10515600" y="2871347"/>
            <a:ext cx="1414089" cy="915831"/>
          </a:xfrm>
          <a:prstGeom prst="rect">
            <a:avLst/>
          </a:prstGeom>
        </p:spPr>
      </p:pic>
      <p:pic>
        <p:nvPicPr>
          <p:cNvPr id="39" name="Picture 2" descr="See the source image">
            <a:extLst>
              <a:ext uri="{FF2B5EF4-FFF2-40B4-BE49-F238E27FC236}">
                <a16:creationId xmlns:a16="http://schemas.microsoft.com/office/drawing/2014/main" id="{2E3B620C-8281-6149-8E93-B04258CF4286}"/>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0568838" y="1032741"/>
            <a:ext cx="1263423" cy="82009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组合 39">
            <a:extLst>
              <a:ext uri="{FF2B5EF4-FFF2-40B4-BE49-F238E27FC236}">
                <a16:creationId xmlns:a16="http://schemas.microsoft.com/office/drawing/2014/main" id="{6DF4F953-8EC7-C941-AB4E-B303BBFC7FE1}"/>
              </a:ext>
            </a:extLst>
          </p:cNvPr>
          <p:cNvGrpSpPr/>
          <p:nvPr/>
        </p:nvGrpSpPr>
        <p:grpSpPr>
          <a:xfrm>
            <a:off x="10706636" y="1998482"/>
            <a:ext cx="1032015" cy="789506"/>
            <a:chOff x="8122024" y="2562386"/>
            <a:chExt cx="3304579" cy="3279016"/>
          </a:xfrm>
        </p:grpSpPr>
        <p:pic>
          <p:nvPicPr>
            <p:cNvPr id="41" name="Picture 4" descr="See the source image">
              <a:extLst>
                <a:ext uri="{FF2B5EF4-FFF2-40B4-BE49-F238E27FC236}">
                  <a16:creationId xmlns:a16="http://schemas.microsoft.com/office/drawing/2014/main" id="{01FC8177-979C-D240-8E0B-2B45F0795BCD}"/>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130664" y="2562386"/>
              <a:ext cx="3295939" cy="326720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a:extLst>
                <a:ext uri="{FF2B5EF4-FFF2-40B4-BE49-F238E27FC236}">
                  <a16:creationId xmlns:a16="http://schemas.microsoft.com/office/drawing/2014/main" id="{7AD1F6D0-E163-8D45-8F4D-B24C226BF83B}"/>
                </a:ext>
              </a:extLst>
            </p:cNvPr>
            <p:cNvSpPr/>
            <p:nvPr/>
          </p:nvSpPr>
          <p:spPr>
            <a:xfrm>
              <a:off x="8122024" y="5625702"/>
              <a:ext cx="311971" cy="21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4" name="文本框 43">
            <a:extLst>
              <a:ext uri="{FF2B5EF4-FFF2-40B4-BE49-F238E27FC236}">
                <a16:creationId xmlns:a16="http://schemas.microsoft.com/office/drawing/2014/main" id="{107D4734-8928-1147-96F1-1B84AE7A39E1}"/>
              </a:ext>
            </a:extLst>
          </p:cNvPr>
          <p:cNvSpPr txBox="1"/>
          <p:nvPr/>
        </p:nvSpPr>
        <p:spPr>
          <a:xfrm>
            <a:off x="6248400" y="2298182"/>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7856"/>
                </a:solidFill>
                <a:effectLst/>
                <a:uLnTx/>
                <a:uFillTx/>
                <a:latin typeface="Microsoft YaHei" panose="020B0503020204020204" pitchFamily="34" charset="-122"/>
                <a:ea typeface="Microsoft YaHei" panose="020B0503020204020204" pitchFamily="34" charset="-122"/>
              </a:rPr>
              <a:t>专家检索</a:t>
            </a:r>
          </a:p>
        </p:txBody>
      </p:sp>
      <p:sp>
        <p:nvSpPr>
          <p:cNvPr id="45" name="文本框 44">
            <a:extLst>
              <a:ext uri="{FF2B5EF4-FFF2-40B4-BE49-F238E27FC236}">
                <a16:creationId xmlns:a16="http://schemas.microsoft.com/office/drawing/2014/main" id="{9C42AD0A-4EF7-1E42-AE06-6CFE4F074B33}"/>
              </a:ext>
            </a:extLst>
          </p:cNvPr>
          <p:cNvSpPr txBox="1"/>
          <p:nvPr/>
        </p:nvSpPr>
        <p:spPr>
          <a:xfrm>
            <a:off x="6559591" y="1858298"/>
            <a:ext cx="1313180"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200" dirty="0">
                <a:solidFill>
                  <a:srgbClr val="0070C0"/>
                </a:solidFill>
                <a:latin typeface="Microsoft YaHei" panose="020B0503020204020204" pitchFamily="34" charset="-122"/>
                <a:ea typeface="Microsoft YaHei" panose="020B0503020204020204" pitchFamily="34" charset="-122"/>
              </a:rPr>
              <a:t>知识图谱</a:t>
            </a:r>
            <a:endParaRPr kumimoji="0" lang="zh-CN" altLang="en-US" sz="2200" b="0"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endParaRPr>
          </a:p>
        </p:txBody>
      </p:sp>
      <p:sp>
        <p:nvSpPr>
          <p:cNvPr id="46" name="文本框 45">
            <a:extLst>
              <a:ext uri="{FF2B5EF4-FFF2-40B4-BE49-F238E27FC236}">
                <a16:creationId xmlns:a16="http://schemas.microsoft.com/office/drawing/2014/main" id="{A235C6AC-C9CB-674F-802E-BF736C899B6E}"/>
              </a:ext>
            </a:extLst>
          </p:cNvPr>
          <p:cNvSpPr txBox="1"/>
          <p:nvPr/>
        </p:nvSpPr>
        <p:spPr>
          <a:xfrm>
            <a:off x="7413846" y="2189695"/>
            <a:ext cx="1723549" cy="553998"/>
          </a:xfrm>
          <a:prstGeom prst="rect">
            <a:avLst/>
          </a:prstGeom>
          <a:noFill/>
        </p:spPr>
        <p:txBody>
          <a:bodyPr wrap="none" rtlCol="0">
            <a:spAutoFit/>
          </a:bodyPr>
          <a:lstStyle/>
          <a:p>
            <a:pPr lvl="0">
              <a:defRPr/>
            </a:pPr>
            <a:r>
              <a:rPr lang="zh-CN" altLang="en-US" sz="3000" dirty="0">
                <a:solidFill>
                  <a:srgbClr val="FF6600"/>
                </a:solidFill>
                <a:latin typeface="Microsoft YaHei" panose="020B0503020204020204" pitchFamily="34" charset="-122"/>
                <a:ea typeface="Microsoft YaHei" panose="020B0503020204020204" pitchFamily="34" charset="-122"/>
              </a:rPr>
              <a:t>向量检索</a:t>
            </a:r>
          </a:p>
        </p:txBody>
      </p:sp>
      <p:sp>
        <p:nvSpPr>
          <p:cNvPr id="47" name="文本框 46">
            <a:extLst>
              <a:ext uri="{FF2B5EF4-FFF2-40B4-BE49-F238E27FC236}">
                <a16:creationId xmlns:a16="http://schemas.microsoft.com/office/drawing/2014/main" id="{21AB0864-3E5B-1744-AAD7-718E1DCE521D}"/>
              </a:ext>
            </a:extLst>
          </p:cNvPr>
          <p:cNvSpPr txBox="1"/>
          <p:nvPr/>
        </p:nvSpPr>
        <p:spPr>
          <a:xfrm>
            <a:off x="6521811" y="2698292"/>
            <a:ext cx="1313180"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2200" dirty="0">
                <a:solidFill>
                  <a:srgbClr val="7030A0"/>
                </a:solidFill>
                <a:latin typeface="Microsoft YaHei" panose="020B0503020204020204" pitchFamily="34" charset="-122"/>
                <a:ea typeface="Microsoft YaHei" panose="020B0503020204020204" pitchFamily="34" charset="-122"/>
              </a:rPr>
              <a:t>社区查询</a:t>
            </a:r>
            <a:endParaRPr kumimoji="0" lang="zh-CN" altLang="en-US" sz="22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endParaRPr>
          </a:p>
        </p:txBody>
      </p:sp>
      <p:sp>
        <p:nvSpPr>
          <p:cNvPr id="48" name="文本框 47">
            <a:extLst>
              <a:ext uri="{FF2B5EF4-FFF2-40B4-BE49-F238E27FC236}">
                <a16:creationId xmlns:a16="http://schemas.microsoft.com/office/drawing/2014/main" id="{C1359AF3-DA74-0B48-B8DA-2170B3934D04}"/>
              </a:ext>
            </a:extLst>
          </p:cNvPr>
          <p:cNvSpPr txBox="1"/>
          <p:nvPr/>
        </p:nvSpPr>
        <p:spPr>
          <a:xfrm>
            <a:off x="8355658" y="3033816"/>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70C0"/>
                </a:solidFill>
                <a:latin typeface="Microsoft YaHei" panose="020B0503020204020204" pitchFamily="34" charset="-122"/>
                <a:ea typeface="Microsoft YaHei" panose="020B0503020204020204" pitchFamily="34" charset="-122"/>
              </a:rPr>
              <a:t>自然语言处理</a:t>
            </a:r>
            <a:endParaRPr kumimoji="0" lang="zh-CN" altLang="en-US" b="0"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endParaRPr>
          </a:p>
        </p:txBody>
      </p:sp>
      <p:sp>
        <p:nvSpPr>
          <p:cNvPr id="49" name="文本框 48">
            <a:extLst>
              <a:ext uri="{FF2B5EF4-FFF2-40B4-BE49-F238E27FC236}">
                <a16:creationId xmlns:a16="http://schemas.microsoft.com/office/drawing/2014/main" id="{D1D5151F-9E94-0D45-A317-30F47D882F1A}"/>
              </a:ext>
            </a:extLst>
          </p:cNvPr>
          <p:cNvSpPr txBox="1"/>
          <p:nvPr/>
        </p:nvSpPr>
        <p:spPr>
          <a:xfrm>
            <a:off x="7737138" y="2700427"/>
            <a:ext cx="14670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FF0000"/>
                </a:solidFill>
                <a:latin typeface="Microsoft YaHei" panose="020B0503020204020204" pitchFamily="34" charset="-122"/>
                <a:ea typeface="Microsoft YaHei" panose="020B0503020204020204" pitchFamily="34" charset="-122"/>
              </a:rPr>
              <a:t>图神经网络</a:t>
            </a:r>
            <a:endParaRPr kumimoji="0" lang="zh-CN" altLang="en-US" sz="20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endParaRPr>
          </a:p>
        </p:txBody>
      </p:sp>
      <p:sp>
        <p:nvSpPr>
          <p:cNvPr id="50" name="文本框 49">
            <a:extLst>
              <a:ext uri="{FF2B5EF4-FFF2-40B4-BE49-F238E27FC236}">
                <a16:creationId xmlns:a16="http://schemas.microsoft.com/office/drawing/2014/main" id="{3AF41B73-9F7F-EB4D-9D65-2007AD77C6E5}"/>
              </a:ext>
            </a:extLst>
          </p:cNvPr>
          <p:cNvSpPr txBox="1"/>
          <p:nvPr/>
        </p:nvSpPr>
        <p:spPr>
          <a:xfrm>
            <a:off x="7856964" y="1794072"/>
            <a:ext cx="126188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accent2">
                    <a:lumMod val="75000"/>
                  </a:schemeClr>
                </a:solidFill>
                <a:effectLst/>
                <a:uLnTx/>
                <a:uFillTx/>
                <a:latin typeface="Microsoft YaHei" panose="020B0503020204020204" pitchFamily="34" charset="-122"/>
                <a:ea typeface="Microsoft YaHei" panose="020B0503020204020204" pitchFamily="34" charset="-122"/>
              </a:rPr>
              <a:t>图查询</a:t>
            </a:r>
          </a:p>
        </p:txBody>
      </p:sp>
      <p:sp>
        <p:nvSpPr>
          <p:cNvPr id="51" name="文本框 50">
            <a:extLst>
              <a:ext uri="{FF2B5EF4-FFF2-40B4-BE49-F238E27FC236}">
                <a16:creationId xmlns:a16="http://schemas.microsoft.com/office/drawing/2014/main" id="{9925EB5F-88D5-4B43-AE5E-7B7414416BEF}"/>
              </a:ext>
            </a:extLst>
          </p:cNvPr>
          <p:cNvSpPr txBox="1"/>
          <p:nvPr/>
        </p:nvSpPr>
        <p:spPr>
          <a:xfrm>
            <a:off x="9012996" y="1899572"/>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rPr>
              <a:t>深度学习</a:t>
            </a:r>
          </a:p>
        </p:txBody>
      </p:sp>
      <p:sp>
        <p:nvSpPr>
          <p:cNvPr id="52" name="文本框 51">
            <a:extLst>
              <a:ext uri="{FF2B5EF4-FFF2-40B4-BE49-F238E27FC236}">
                <a16:creationId xmlns:a16="http://schemas.microsoft.com/office/drawing/2014/main" id="{390F6A17-9715-864E-ABD1-312999EBFEFB}"/>
              </a:ext>
            </a:extLst>
          </p:cNvPr>
          <p:cNvSpPr txBox="1"/>
          <p:nvPr/>
        </p:nvSpPr>
        <p:spPr>
          <a:xfrm>
            <a:off x="9080705" y="2670113"/>
            <a:ext cx="133882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7030A0"/>
                </a:solidFill>
                <a:effectLst/>
                <a:uLnTx/>
                <a:uFillTx/>
                <a:latin typeface="Microsoft YaHei" panose="020B0503020204020204" pitchFamily="34" charset="-122"/>
                <a:ea typeface="Microsoft YaHei" panose="020B0503020204020204" pitchFamily="34" charset="-122"/>
              </a:rPr>
              <a:t>大数据处理</a:t>
            </a:r>
          </a:p>
        </p:txBody>
      </p:sp>
      <p:sp>
        <p:nvSpPr>
          <p:cNvPr id="53" name="文本框 52">
            <a:extLst>
              <a:ext uri="{FF2B5EF4-FFF2-40B4-BE49-F238E27FC236}">
                <a16:creationId xmlns:a16="http://schemas.microsoft.com/office/drawing/2014/main" id="{EA2DBA55-B0DA-4548-908A-06B126BFE74D}"/>
              </a:ext>
            </a:extLst>
          </p:cNvPr>
          <p:cNvSpPr txBox="1"/>
          <p:nvPr/>
        </p:nvSpPr>
        <p:spPr>
          <a:xfrm>
            <a:off x="7448534" y="1524242"/>
            <a:ext cx="180049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7856"/>
                </a:solidFill>
                <a:latin typeface="Microsoft YaHei" panose="020B0503020204020204" pitchFamily="34" charset="-122"/>
                <a:ea typeface="Microsoft YaHei" panose="020B0503020204020204" pitchFamily="34" charset="-122"/>
              </a:rPr>
              <a:t>多模态学习检索</a:t>
            </a:r>
            <a:endParaRPr kumimoji="0" lang="zh-CN" altLang="en-US" b="0" i="0" u="none" strike="noStrike" kern="1200" cap="none" spc="0" normalizeH="0" baseline="0" noProof="0" dirty="0">
              <a:ln>
                <a:noFill/>
              </a:ln>
              <a:solidFill>
                <a:srgbClr val="007856"/>
              </a:solidFill>
              <a:effectLst/>
              <a:uLnTx/>
              <a:uFillTx/>
              <a:latin typeface="Microsoft YaHei" panose="020B0503020204020204" pitchFamily="34" charset="-122"/>
              <a:ea typeface="Microsoft YaHei" panose="020B0503020204020204" pitchFamily="34" charset="-122"/>
            </a:endParaRPr>
          </a:p>
        </p:txBody>
      </p:sp>
      <p:sp>
        <p:nvSpPr>
          <p:cNvPr id="54" name="文本框 53">
            <a:extLst>
              <a:ext uri="{FF2B5EF4-FFF2-40B4-BE49-F238E27FC236}">
                <a16:creationId xmlns:a16="http://schemas.microsoft.com/office/drawing/2014/main" id="{5B27E15E-8569-164E-A88D-B9FC87F26FEA}"/>
              </a:ext>
            </a:extLst>
          </p:cNvPr>
          <p:cNvSpPr txBox="1"/>
          <p:nvPr/>
        </p:nvSpPr>
        <p:spPr>
          <a:xfrm>
            <a:off x="6844936" y="3079292"/>
            <a:ext cx="15696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007856"/>
                </a:solidFill>
                <a:effectLst/>
                <a:uLnTx/>
                <a:uFillTx/>
                <a:latin typeface="Microsoft YaHei" panose="020B0503020204020204" pitchFamily="34" charset="-122"/>
                <a:ea typeface="Microsoft YaHei" panose="020B0503020204020204" pitchFamily="34" charset="-122"/>
              </a:rPr>
              <a:t>异构网络嵌入</a:t>
            </a:r>
          </a:p>
        </p:txBody>
      </p:sp>
      <p:sp>
        <p:nvSpPr>
          <p:cNvPr id="56" name="文本框 55">
            <a:extLst>
              <a:ext uri="{FF2B5EF4-FFF2-40B4-BE49-F238E27FC236}">
                <a16:creationId xmlns:a16="http://schemas.microsoft.com/office/drawing/2014/main" id="{B50D7B3C-4100-4D44-9D25-A9C534E4A24A}"/>
              </a:ext>
            </a:extLst>
          </p:cNvPr>
          <p:cNvSpPr txBox="1"/>
          <p:nvPr/>
        </p:nvSpPr>
        <p:spPr>
          <a:xfrm>
            <a:off x="411740" y="4202668"/>
            <a:ext cx="5303260" cy="338554"/>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承担</a:t>
            </a:r>
            <a:r>
              <a:rPr kumimoji="1" lang="zh-CN" altLang="en-US" sz="1400" b="1" dirty="0">
                <a:solidFill>
                  <a:srgbClr val="C00000"/>
                </a:solidFill>
                <a:latin typeface="Microsoft YaHei" panose="020B0503020204020204" pitchFamily="34" charset="-122"/>
                <a:ea typeface="Microsoft YaHei" panose="020B0503020204020204" pitchFamily="34" charset="-122"/>
              </a:rPr>
              <a:t>国家级</a:t>
            </a:r>
            <a:r>
              <a:rPr kumimoji="1" lang="en-US" altLang="zh-CN" sz="1400" dirty="0">
                <a:solidFill>
                  <a:srgbClr val="C00000"/>
                </a:solidFill>
                <a:latin typeface="Microsoft YaHei" panose="020B0503020204020204" pitchFamily="34" charset="-122"/>
                <a:ea typeface="Microsoft YaHei" panose="020B0503020204020204" pitchFamily="34" charset="-122"/>
              </a:rPr>
              <a:t>/</a:t>
            </a:r>
            <a:r>
              <a:rPr kumimoji="1" lang="zh-CN" altLang="en-US" sz="1400" b="1" dirty="0">
                <a:solidFill>
                  <a:srgbClr val="C00000"/>
                </a:solidFill>
                <a:latin typeface="Microsoft YaHei" panose="020B0503020204020204" pitchFamily="34" charset="-122"/>
                <a:ea typeface="Microsoft YaHei" panose="020B0503020204020204" pitchFamily="34" charset="-122"/>
              </a:rPr>
              <a:t>省部级</a:t>
            </a:r>
            <a:r>
              <a:rPr kumimoji="1" lang="en-US" altLang="zh-CN" sz="1400" dirty="0">
                <a:solidFill>
                  <a:srgbClr val="C00000"/>
                </a:solidFill>
                <a:latin typeface="Microsoft YaHei" panose="020B0503020204020204" pitchFamily="34" charset="-122"/>
                <a:ea typeface="Microsoft YaHei" panose="020B0503020204020204" pitchFamily="34" charset="-122"/>
              </a:rPr>
              <a:t>/</a:t>
            </a:r>
            <a:r>
              <a:rPr kumimoji="1" lang="zh-CN" altLang="en-US" sz="1400" b="1" dirty="0">
                <a:solidFill>
                  <a:srgbClr val="C00000"/>
                </a:solidFill>
                <a:latin typeface="Microsoft YaHei" panose="020B0503020204020204" pitchFamily="34" charset="-122"/>
                <a:ea typeface="Microsoft YaHei" panose="020B0503020204020204" pitchFamily="34" charset="-122"/>
              </a:rPr>
              <a:t>军工预研</a:t>
            </a:r>
            <a:r>
              <a:rPr kumimoji="1" lang="zh-CN" altLang="en-US" sz="1400" dirty="0">
                <a:latin typeface="Microsoft YaHei" panose="020B0503020204020204" pitchFamily="34" charset="-122"/>
                <a:ea typeface="Microsoft YaHei" panose="020B0503020204020204" pitchFamily="34" charset="-122"/>
              </a:rPr>
              <a:t>等科研项目：</a:t>
            </a:r>
            <a:r>
              <a:rPr kumimoji="1" lang="zh-CN" altLang="en-US" sz="1400" dirty="0">
                <a:solidFill>
                  <a:srgbClr val="0070C0"/>
                </a:solidFill>
                <a:latin typeface="Microsoft YaHei" panose="020B0503020204020204" pitchFamily="34" charset="-122"/>
                <a:ea typeface="Microsoft YaHei" panose="020B0503020204020204" pitchFamily="34" charset="-122"/>
              </a:rPr>
              <a:t> </a:t>
            </a:r>
            <a:r>
              <a:rPr kumimoji="1" lang="en-US" altLang="zh-CN" sz="1400" b="1" dirty="0">
                <a:solidFill>
                  <a:srgbClr val="C00000"/>
                </a:solidFill>
                <a:latin typeface="Microsoft YaHei" panose="020B0503020204020204" pitchFamily="34" charset="-122"/>
                <a:ea typeface="Microsoft YaHei" panose="020B0503020204020204" pitchFamily="34" charset="-122"/>
              </a:rPr>
              <a:t>20</a:t>
            </a:r>
            <a:r>
              <a:rPr kumimoji="1" lang="zh-CN" altLang="en-US" sz="1600" b="1" dirty="0">
                <a:solidFill>
                  <a:srgbClr val="C00000"/>
                </a:solidFill>
                <a:latin typeface="Microsoft YaHei" panose="020B0503020204020204" pitchFamily="34" charset="-122"/>
                <a:ea typeface="Microsoft YaHei" panose="020B0503020204020204" pitchFamily="34" charset="-122"/>
              </a:rPr>
              <a:t> </a:t>
            </a:r>
            <a:r>
              <a:rPr kumimoji="1" lang="zh-CN" altLang="en-US" sz="1400" dirty="0">
                <a:latin typeface="Microsoft YaHei" panose="020B0503020204020204" pitchFamily="34" charset="-122"/>
                <a:ea typeface="Microsoft YaHei" panose="020B0503020204020204" pitchFamily="34" charset="-122"/>
              </a:rPr>
              <a:t>余项</a:t>
            </a:r>
          </a:p>
        </p:txBody>
      </p:sp>
      <p:sp>
        <p:nvSpPr>
          <p:cNvPr id="60" name="文本框 59">
            <a:extLst>
              <a:ext uri="{FF2B5EF4-FFF2-40B4-BE49-F238E27FC236}">
                <a16:creationId xmlns:a16="http://schemas.microsoft.com/office/drawing/2014/main" id="{ECE7554C-CD33-CE45-A4FD-F66CEAE591C0}"/>
              </a:ext>
            </a:extLst>
          </p:cNvPr>
          <p:cNvSpPr txBox="1"/>
          <p:nvPr/>
        </p:nvSpPr>
        <p:spPr>
          <a:xfrm>
            <a:off x="411745" y="4691160"/>
            <a:ext cx="4267193" cy="307777"/>
          </a:xfrm>
          <a:prstGeom prst="rect">
            <a:avLst/>
          </a:prstGeom>
          <a:noFill/>
        </p:spPr>
        <p:txBody>
          <a:bodyPr wrap="square">
            <a:spAutoFit/>
          </a:bodyPr>
          <a:lstStyle/>
          <a:p>
            <a:r>
              <a:rPr kumimoji="1" lang="zh-CN" altLang="en-US" sz="1400" dirty="0">
                <a:latin typeface="Microsoft YaHei" panose="020B0503020204020204" pitchFamily="34" charset="-122"/>
                <a:ea typeface="Microsoft YaHei" panose="020B0503020204020204" pitchFamily="34" charset="-122"/>
              </a:rPr>
              <a:t>发表</a:t>
            </a:r>
            <a:r>
              <a:rPr kumimoji="1" lang="en-US" altLang="zh-CN" sz="1400" b="1" dirty="0">
                <a:solidFill>
                  <a:srgbClr val="C00000"/>
                </a:solidFill>
                <a:latin typeface="Microsoft YaHei" panose="020B0503020204020204" pitchFamily="34" charset="-122"/>
                <a:ea typeface="Microsoft YaHei" panose="020B0503020204020204" pitchFamily="34" charset="-122"/>
              </a:rPr>
              <a:t>CCF</a:t>
            </a:r>
            <a:r>
              <a:rPr kumimoji="1" lang="zh-CN" altLang="en-US" sz="1400" b="1" dirty="0">
                <a:solidFill>
                  <a:srgbClr val="C00000"/>
                </a:solidFill>
                <a:latin typeface="Microsoft YaHei" panose="020B0503020204020204" pitchFamily="34" charset="-122"/>
                <a:ea typeface="Microsoft YaHei" panose="020B0503020204020204" pitchFamily="34" charset="-122"/>
              </a:rPr>
              <a:t> </a:t>
            </a:r>
            <a:r>
              <a:rPr kumimoji="1" lang="en-US" altLang="zh-CN" sz="1400" b="1" dirty="0">
                <a:solidFill>
                  <a:srgbClr val="C00000"/>
                </a:solidFill>
                <a:latin typeface="Microsoft YaHei" panose="020B0503020204020204" pitchFamily="34" charset="-122"/>
                <a:ea typeface="Microsoft YaHei" panose="020B0503020204020204" pitchFamily="34" charset="-122"/>
              </a:rPr>
              <a:t>A/B</a:t>
            </a:r>
            <a:r>
              <a:rPr kumimoji="1" lang="zh-CN" altLang="en-US" sz="1400" dirty="0">
                <a:latin typeface="Microsoft YaHei" panose="020B0503020204020204" pitchFamily="34" charset="-122"/>
                <a:ea typeface="Microsoft YaHei" panose="020B0503020204020204" pitchFamily="34" charset="-122"/>
              </a:rPr>
              <a:t> 类会议</a:t>
            </a:r>
            <a:r>
              <a:rPr kumimoji="1" lang="en-US" altLang="zh-CN" sz="1400" dirty="0">
                <a:latin typeface="Microsoft YaHei" panose="020B0503020204020204" pitchFamily="34" charset="-122"/>
                <a:ea typeface="Microsoft YaHei" panose="020B0503020204020204" pitchFamily="34" charset="-122"/>
              </a:rPr>
              <a:t>/</a:t>
            </a:r>
            <a:r>
              <a:rPr kumimoji="1" lang="zh-CN" altLang="en-US" sz="1400" dirty="0">
                <a:latin typeface="Microsoft YaHei" panose="020B0503020204020204" pitchFamily="34" charset="-122"/>
                <a:ea typeface="Microsoft YaHei" panose="020B0503020204020204" pitchFamily="34" charset="-122"/>
              </a:rPr>
              <a:t>期刊等论文：</a:t>
            </a:r>
            <a:r>
              <a:rPr kumimoji="1" lang="zh-CN" altLang="en-US" sz="1400" dirty="0">
                <a:solidFill>
                  <a:srgbClr val="0070C0"/>
                </a:solidFill>
                <a:latin typeface="Microsoft YaHei" panose="020B0503020204020204" pitchFamily="34" charset="-122"/>
                <a:ea typeface="Microsoft YaHei" panose="020B0503020204020204" pitchFamily="34" charset="-122"/>
              </a:rPr>
              <a:t> </a:t>
            </a:r>
            <a:r>
              <a:rPr kumimoji="1" lang="en-US" altLang="zh-CN" sz="1400" b="1" dirty="0">
                <a:solidFill>
                  <a:srgbClr val="C00000"/>
                </a:solidFill>
                <a:latin typeface="Microsoft YaHei" panose="020B0503020204020204" pitchFamily="34" charset="-122"/>
                <a:ea typeface="Microsoft YaHei" panose="020B0503020204020204" pitchFamily="34" charset="-122"/>
              </a:rPr>
              <a:t>60</a:t>
            </a:r>
            <a:r>
              <a:rPr kumimoji="1" lang="zh-CN" altLang="en-US" sz="1400" dirty="0">
                <a:solidFill>
                  <a:srgbClr val="C00000"/>
                </a:solidFill>
                <a:latin typeface="Microsoft YaHei" panose="020B0503020204020204" pitchFamily="34" charset="-122"/>
                <a:ea typeface="Microsoft YaHei" panose="020B0503020204020204" pitchFamily="34" charset="-122"/>
              </a:rPr>
              <a:t> </a:t>
            </a:r>
            <a:r>
              <a:rPr kumimoji="1" lang="zh-CN" altLang="en-US" sz="1400" dirty="0">
                <a:latin typeface="Microsoft YaHei" panose="020B0503020204020204" pitchFamily="34" charset="-122"/>
                <a:ea typeface="Microsoft YaHei" panose="020B0503020204020204" pitchFamily="34" charset="-122"/>
              </a:rPr>
              <a:t>余篇</a:t>
            </a:r>
            <a:endParaRPr lang="zh-CN" altLang="en-US" sz="1400" dirty="0"/>
          </a:p>
        </p:txBody>
      </p:sp>
      <p:pic>
        <p:nvPicPr>
          <p:cNvPr id="59" name="图片 58">
            <a:extLst>
              <a:ext uri="{FF2B5EF4-FFF2-40B4-BE49-F238E27FC236}">
                <a16:creationId xmlns:a16="http://schemas.microsoft.com/office/drawing/2014/main" id="{1176207C-C2E4-894E-A05C-2B3B75F6791F}"/>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52400" y="5125622"/>
            <a:ext cx="1183868" cy="504679"/>
          </a:xfrm>
          <a:prstGeom prst="rect">
            <a:avLst/>
          </a:prstGeom>
        </p:spPr>
      </p:pic>
      <p:pic>
        <p:nvPicPr>
          <p:cNvPr id="63" name="图片 62">
            <a:extLst>
              <a:ext uri="{FF2B5EF4-FFF2-40B4-BE49-F238E27FC236}">
                <a16:creationId xmlns:a16="http://schemas.microsoft.com/office/drawing/2014/main" id="{023AD2E1-040B-7546-8F19-5B9ED261D7CD}"/>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371600" y="5129812"/>
            <a:ext cx="559008" cy="533598"/>
          </a:xfrm>
          <a:prstGeom prst="rect">
            <a:avLst/>
          </a:prstGeom>
        </p:spPr>
      </p:pic>
      <p:pic>
        <p:nvPicPr>
          <p:cNvPr id="1028" name="Picture 4">
            <a:extLst>
              <a:ext uri="{FF2B5EF4-FFF2-40B4-BE49-F238E27FC236}">
                <a16:creationId xmlns:a16="http://schemas.microsoft.com/office/drawing/2014/main" id="{89CA5A7F-7259-4C4D-BAC6-6BB184AA8A68}"/>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810874" y="5138618"/>
            <a:ext cx="493947" cy="493947"/>
          </a:xfrm>
          <a:prstGeom prst="rect">
            <a:avLst/>
          </a:prstGeom>
          <a:noFill/>
          <a:extLst>
            <a:ext uri="{909E8E84-426E-40DD-AFC4-6F175D3DCCD1}">
              <a14:hiddenFill xmlns:a14="http://schemas.microsoft.com/office/drawing/2010/main">
                <a:solidFill>
                  <a:srgbClr val="FFFFFF"/>
                </a:solidFill>
              </a14:hiddenFill>
            </a:ext>
          </a:extLst>
        </p:spPr>
      </p:pic>
      <p:sp>
        <p:nvSpPr>
          <p:cNvPr id="76" name="矩形 75">
            <a:extLst>
              <a:ext uri="{FF2B5EF4-FFF2-40B4-BE49-F238E27FC236}">
                <a16:creationId xmlns:a16="http://schemas.microsoft.com/office/drawing/2014/main" id="{A52C5850-65AB-F749-80A3-AB4F6A3938A8}"/>
              </a:ext>
            </a:extLst>
          </p:cNvPr>
          <p:cNvSpPr/>
          <p:nvPr/>
        </p:nvSpPr>
        <p:spPr>
          <a:xfrm>
            <a:off x="304148" y="5874831"/>
            <a:ext cx="5168175"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文本框 76">
            <a:extLst>
              <a:ext uri="{FF2B5EF4-FFF2-40B4-BE49-F238E27FC236}">
                <a16:creationId xmlns:a16="http://schemas.microsoft.com/office/drawing/2014/main" id="{7B212DE5-A08C-0A4D-A5CC-64D4770EEDA8}"/>
              </a:ext>
            </a:extLst>
          </p:cNvPr>
          <p:cNvSpPr txBox="1"/>
          <p:nvPr/>
        </p:nvSpPr>
        <p:spPr>
          <a:xfrm>
            <a:off x="411744" y="5906123"/>
            <a:ext cx="4815584" cy="307777"/>
          </a:xfrm>
          <a:prstGeom prst="rect">
            <a:avLst/>
          </a:prstGeom>
          <a:noFill/>
        </p:spPr>
        <p:txBody>
          <a:bodyPr wrap="square">
            <a:spAutoFit/>
          </a:bodyPr>
          <a:lstStyle/>
          <a:p>
            <a:r>
              <a:rPr kumimoji="1" lang="zh-CN" altLang="en-US" sz="1400" dirty="0">
                <a:latin typeface="Microsoft YaHei" panose="020B0503020204020204" pitchFamily="34" charset="-122"/>
                <a:ea typeface="Microsoft YaHei" panose="020B0503020204020204" pitchFamily="34" charset="-122"/>
              </a:rPr>
              <a:t>围绕团队核心研究方向申请</a:t>
            </a:r>
            <a:r>
              <a:rPr kumimoji="1" lang="zh-CN" altLang="en-US" sz="1400" b="1" dirty="0">
                <a:solidFill>
                  <a:srgbClr val="C00000"/>
                </a:solidFill>
                <a:latin typeface="Microsoft YaHei" panose="020B0503020204020204" pitchFamily="34" charset="-122"/>
                <a:ea typeface="Microsoft YaHei" panose="020B0503020204020204" pitchFamily="34" charset="-122"/>
              </a:rPr>
              <a:t>发明专利</a:t>
            </a:r>
            <a:r>
              <a:rPr kumimoji="1" lang="zh-CN" altLang="en-US" sz="1400" dirty="0">
                <a:latin typeface="Microsoft YaHei" panose="020B0503020204020204" pitchFamily="34" charset="-122"/>
                <a:ea typeface="Microsoft YaHei" panose="020B0503020204020204" pitchFamily="34" charset="-122"/>
              </a:rPr>
              <a:t>：</a:t>
            </a:r>
            <a:r>
              <a:rPr kumimoji="1" lang="en-US" altLang="zh-CN" sz="1400" b="1" dirty="0">
                <a:solidFill>
                  <a:srgbClr val="C00000"/>
                </a:solidFill>
                <a:latin typeface="Microsoft YaHei" panose="020B0503020204020204" pitchFamily="34" charset="-122"/>
                <a:ea typeface="Microsoft YaHei" panose="020B0503020204020204" pitchFamily="34" charset="-122"/>
              </a:rPr>
              <a:t>40</a:t>
            </a:r>
            <a:r>
              <a:rPr kumimoji="1" lang="zh-CN" altLang="en-US" sz="1400" dirty="0">
                <a:latin typeface="Microsoft YaHei" panose="020B0503020204020204" pitchFamily="34" charset="-122"/>
                <a:ea typeface="Microsoft YaHei" panose="020B0503020204020204" pitchFamily="34" charset="-122"/>
              </a:rPr>
              <a:t> 余件</a:t>
            </a:r>
            <a:endParaRPr lang="zh-CN" altLang="en-US" sz="1400" dirty="0"/>
          </a:p>
        </p:txBody>
      </p:sp>
      <p:sp>
        <p:nvSpPr>
          <p:cNvPr id="79" name="矩形 78">
            <a:extLst>
              <a:ext uri="{FF2B5EF4-FFF2-40B4-BE49-F238E27FC236}">
                <a16:creationId xmlns:a16="http://schemas.microsoft.com/office/drawing/2014/main" id="{2F293354-C2AB-1E45-BC2B-C33854D3DEEB}"/>
              </a:ext>
            </a:extLst>
          </p:cNvPr>
          <p:cNvSpPr/>
          <p:nvPr/>
        </p:nvSpPr>
        <p:spPr>
          <a:xfrm>
            <a:off x="304148" y="6336268"/>
            <a:ext cx="5168156" cy="369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文本框 79">
            <a:extLst>
              <a:ext uri="{FF2B5EF4-FFF2-40B4-BE49-F238E27FC236}">
                <a16:creationId xmlns:a16="http://schemas.microsoft.com/office/drawing/2014/main" id="{B1AE87B1-F4FC-9545-996D-F36599218E09}"/>
              </a:ext>
            </a:extLst>
          </p:cNvPr>
          <p:cNvSpPr txBox="1"/>
          <p:nvPr/>
        </p:nvSpPr>
        <p:spPr>
          <a:xfrm>
            <a:off x="411744" y="6367560"/>
            <a:ext cx="4815584" cy="307777"/>
          </a:xfrm>
          <a:prstGeom prst="rect">
            <a:avLst/>
          </a:prstGeom>
          <a:noFill/>
        </p:spPr>
        <p:txBody>
          <a:bodyPr wrap="square">
            <a:spAutoFit/>
          </a:bodyPr>
          <a:lstStyle/>
          <a:p>
            <a:r>
              <a:rPr kumimoji="1" lang="zh-CN" altLang="en-US" sz="1400" dirty="0">
                <a:latin typeface="Microsoft YaHei" panose="020B0503020204020204" pitchFamily="34" charset="-122"/>
                <a:ea typeface="Microsoft YaHei" panose="020B0503020204020204" pitchFamily="34" charset="-122"/>
              </a:rPr>
              <a:t>获得</a:t>
            </a:r>
            <a:r>
              <a:rPr kumimoji="1" lang="zh-CN" altLang="en-US" sz="1400" b="1" dirty="0">
                <a:solidFill>
                  <a:srgbClr val="C00000"/>
                </a:solidFill>
                <a:latin typeface="Microsoft YaHei" panose="020B0503020204020204" pitchFamily="34" charset="-122"/>
                <a:ea typeface="Microsoft YaHei" panose="020B0503020204020204" pitchFamily="34" charset="-122"/>
              </a:rPr>
              <a:t>省科技进步三等奖</a:t>
            </a:r>
            <a:r>
              <a:rPr kumimoji="1" lang="zh-CN" altLang="en-US" sz="1400" dirty="0">
                <a:latin typeface="Microsoft YaHei" panose="020B0503020204020204" pitchFamily="34" charset="-122"/>
                <a:ea typeface="Microsoft YaHei" panose="020B0503020204020204" pitchFamily="34" charset="-122"/>
              </a:rPr>
              <a:t>：</a:t>
            </a:r>
            <a:r>
              <a:rPr kumimoji="1" lang="en-US" altLang="zh-CN" sz="1400" b="1" dirty="0">
                <a:solidFill>
                  <a:srgbClr val="C00000"/>
                </a:solidFill>
                <a:latin typeface="Microsoft YaHei" panose="020B0503020204020204" pitchFamily="34" charset="-122"/>
                <a:ea typeface="Microsoft YaHei" panose="020B0503020204020204" pitchFamily="34" charset="-122"/>
              </a:rPr>
              <a:t>1</a:t>
            </a:r>
            <a:r>
              <a:rPr kumimoji="1" lang="zh-CN" altLang="en-US" sz="1400" dirty="0">
                <a:latin typeface="Microsoft YaHei" panose="020B0503020204020204" pitchFamily="34" charset="-122"/>
                <a:ea typeface="Microsoft YaHei" panose="020B0503020204020204" pitchFamily="34" charset="-122"/>
              </a:rPr>
              <a:t>项</a:t>
            </a:r>
            <a:endParaRPr lang="zh-CN" altLang="en-US" sz="1400" dirty="0"/>
          </a:p>
        </p:txBody>
      </p:sp>
      <p:sp>
        <p:nvSpPr>
          <p:cNvPr id="84" name="文本框 83">
            <a:extLst>
              <a:ext uri="{FF2B5EF4-FFF2-40B4-BE49-F238E27FC236}">
                <a16:creationId xmlns:a16="http://schemas.microsoft.com/office/drawing/2014/main" id="{EA574064-40DC-8546-AC6C-6AA8FB8FA9DB}"/>
              </a:ext>
            </a:extLst>
          </p:cNvPr>
          <p:cNvSpPr txBox="1"/>
          <p:nvPr/>
        </p:nvSpPr>
        <p:spPr>
          <a:xfrm>
            <a:off x="2649811" y="6378945"/>
            <a:ext cx="3019729" cy="261610"/>
          </a:xfrm>
          <a:prstGeom prst="rect">
            <a:avLst/>
          </a:prstGeom>
          <a:noFill/>
        </p:spPr>
        <p:txBody>
          <a:bodyPr wrap="square">
            <a:spAutoFit/>
          </a:bodyPr>
          <a:lstStyle/>
          <a:p>
            <a:pPr algn="ctr"/>
            <a:r>
              <a:rPr lang="zh-CN" altLang="en-US" sz="1100" i="0" dirty="0">
                <a:solidFill>
                  <a:srgbClr val="002060"/>
                </a:solidFill>
                <a:effectLst/>
                <a:latin typeface="Microsoft YaHei" panose="020B0503020204020204" pitchFamily="34" charset="-122"/>
                <a:ea typeface="Microsoft YaHei" panose="020B0503020204020204" pitchFamily="34" charset="-122"/>
              </a:rPr>
              <a:t>科技计划项目全过程管理系统及服务平台</a:t>
            </a:r>
            <a:endParaRPr lang="zh-CN" altLang="en-US" sz="1100" dirty="0">
              <a:solidFill>
                <a:srgbClr val="002060"/>
              </a:solidFill>
              <a:latin typeface="Microsoft YaHei" panose="020B0503020204020204" pitchFamily="34" charset="-122"/>
              <a:ea typeface="Microsoft YaHei" panose="020B0503020204020204" pitchFamily="34" charset="-122"/>
            </a:endParaRPr>
          </a:p>
        </p:txBody>
      </p:sp>
      <p:pic>
        <p:nvPicPr>
          <p:cNvPr id="89" name="图片 88">
            <a:extLst>
              <a:ext uri="{FF2B5EF4-FFF2-40B4-BE49-F238E27FC236}">
                <a16:creationId xmlns:a16="http://schemas.microsoft.com/office/drawing/2014/main" id="{8C36868F-65F5-564B-A24E-152041EC5AF7}"/>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249782" y="4272341"/>
            <a:ext cx="2954424" cy="375859"/>
          </a:xfrm>
          <a:prstGeom prst="rect">
            <a:avLst/>
          </a:prstGeom>
        </p:spPr>
      </p:pic>
      <p:pic>
        <p:nvPicPr>
          <p:cNvPr id="94" name="Picture 4">
            <a:extLst>
              <a:ext uri="{FF2B5EF4-FFF2-40B4-BE49-F238E27FC236}">
                <a16:creationId xmlns:a16="http://schemas.microsoft.com/office/drawing/2014/main" id="{843930C6-64D7-EF4B-9138-A6A1185396BA}"/>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725566" y="4724400"/>
            <a:ext cx="1234677" cy="1163066"/>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8">
            <a:extLst>
              <a:ext uri="{FF2B5EF4-FFF2-40B4-BE49-F238E27FC236}">
                <a16:creationId xmlns:a16="http://schemas.microsoft.com/office/drawing/2014/main" id="{62F3AC17-A783-1442-91D7-B8B9FFF3F88B}"/>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379631" y="6032076"/>
            <a:ext cx="1636610" cy="62070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a:extLst>
              <a:ext uri="{FF2B5EF4-FFF2-40B4-BE49-F238E27FC236}">
                <a16:creationId xmlns:a16="http://schemas.microsoft.com/office/drawing/2014/main" id="{1932DD33-DB68-5E4E-8B68-4D7F369E5A51}"/>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950947" y="5986031"/>
            <a:ext cx="721007" cy="72100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a:extLst>
              <a:ext uri="{FF2B5EF4-FFF2-40B4-BE49-F238E27FC236}">
                <a16:creationId xmlns:a16="http://schemas.microsoft.com/office/drawing/2014/main" id="{01054BBD-7DC6-674A-97FF-5A6117CB8416}"/>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10515600" y="5943600"/>
            <a:ext cx="1075014" cy="7976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a:extLst>
              <a:ext uri="{FF2B5EF4-FFF2-40B4-BE49-F238E27FC236}">
                <a16:creationId xmlns:a16="http://schemas.microsoft.com/office/drawing/2014/main" id="{3CE40C8E-9340-0245-99DE-17975A54C8AD}"/>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9501413" y="4231003"/>
            <a:ext cx="1986646" cy="3824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9A83FFA-4F39-154B-8EEC-F57FA75D0EE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582004" y="4817057"/>
            <a:ext cx="850271" cy="867623"/>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a:extLst>
              <a:ext uri="{FF2B5EF4-FFF2-40B4-BE49-F238E27FC236}">
                <a16:creationId xmlns:a16="http://schemas.microsoft.com/office/drawing/2014/main" id="{3AD79ABD-11C7-D04E-9CA8-AA01ECFA7ABF}"/>
              </a:ext>
            </a:extLst>
          </p:cNvPr>
          <p:cNvSpPr/>
          <p:nvPr/>
        </p:nvSpPr>
        <p:spPr>
          <a:xfrm>
            <a:off x="9094436" y="514425"/>
            <a:ext cx="1912703" cy="307777"/>
          </a:xfrm>
          <a:prstGeom prst="rect">
            <a:avLst/>
          </a:prstGeom>
        </p:spPr>
        <p:txBody>
          <a:bodyPr wrap="none">
            <a:spAutoFit/>
          </a:bodyPr>
          <a:lstStyle/>
          <a:p>
            <a:r>
              <a:rPr lang="zh-CN" altLang="en-US" sz="1400" b="1" i="1" dirty="0">
                <a:solidFill>
                  <a:srgbClr val="0000FF"/>
                </a:solidFill>
                <a:latin typeface="Times New Roman" panose="02020603050405020304" pitchFamily="18" charset="0"/>
                <a:cs typeface="Times New Roman" panose="02020603050405020304" pitchFamily="18" charset="0"/>
                <a:hlinkClick r:id="rId23">
                  <a:extLst>
                    <a:ext uri="{A12FA001-AC4F-418D-AE19-62706E023703}">
                      <ahyp:hlinkClr xmlns:ahyp="http://schemas.microsoft.com/office/drawing/2018/hyperlinkcolor" val="tx"/>
                    </a:ext>
                  </a:extLst>
                </a:hlinkClick>
              </a:rPr>
              <a:t>http://kglab.hdu.edu.cn</a:t>
            </a:r>
            <a:endParaRPr lang="zh-CN" altLang="en-US" sz="1400" b="1" i="1" dirty="0">
              <a:solidFill>
                <a:srgbClr val="C00000"/>
              </a:solidFill>
              <a:latin typeface="Times New Roman" panose="02020603050405020304" pitchFamily="18" charset="0"/>
              <a:cs typeface="Times New Roman" panose="02020603050405020304" pitchFamily="18" charset="0"/>
            </a:endParaRPr>
          </a:p>
        </p:txBody>
      </p:sp>
      <p:pic>
        <p:nvPicPr>
          <p:cNvPr id="64" name="图片 63">
            <a:extLst>
              <a:ext uri="{FF2B5EF4-FFF2-40B4-BE49-F238E27FC236}">
                <a16:creationId xmlns:a16="http://schemas.microsoft.com/office/drawing/2014/main" id="{41E6BC93-3425-A74A-A9E6-FA59AF2082FC}"/>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342644" y="2556933"/>
            <a:ext cx="834429" cy="970291"/>
          </a:xfrm>
          <a:prstGeom prst="roundRect">
            <a:avLst/>
          </a:prstGeom>
          <a:effectLst>
            <a:outerShdw blurRad="50800" dist="38100" dir="2700000" algn="tl" rotWithShape="0">
              <a:prstClr val="black">
                <a:alpha val="40000"/>
              </a:prstClr>
            </a:outerShdw>
          </a:effectLst>
        </p:spPr>
      </p:pic>
      <p:pic>
        <p:nvPicPr>
          <p:cNvPr id="65" name="Picture 2" descr="A picture containing person, indoor, posing, young&#10;&#10;Description automatically generated">
            <a:extLst>
              <a:ext uri="{FF2B5EF4-FFF2-40B4-BE49-F238E27FC236}">
                <a16:creationId xmlns:a16="http://schemas.microsoft.com/office/drawing/2014/main" id="{ABF5AD3E-6315-A84C-B514-A2A13A97239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746573" y="2552920"/>
            <a:ext cx="835437" cy="970291"/>
          </a:xfrm>
          <a:prstGeom prst="roundRect">
            <a:avLst/>
          </a:prstGeom>
          <a:effectLst>
            <a:outerShdw blurRad="50800" dist="38100" dir="2700000" algn="tl" rotWithShape="0">
              <a:prstClr val="black">
                <a:alpha val="40000"/>
              </a:prstClr>
            </a:outerShdw>
          </a:effectLst>
        </p:spPr>
      </p:pic>
      <p:sp>
        <p:nvSpPr>
          <p:cNvPr id="68" name="矩形 67">
            <a:extLst>
              <a:ext uri="{FF2B5EF4-FFF2-40B4-BE49-F238E27FC236}">
                <a16:creationId xmlns:a16="http://schemas.microsoft.com/office/drawing/2014/main" id="{7B8618CA-B36C-8D4F-943C-841CD80835DA}"/>
              </a:ext>
            </a:extLst>
          </p:cNvPr>
          <p:cNvSpPr/>
          <p:nvPr/>
        </p:nvSpPr>
        <p:spPr>
          <a:xfrm>
            <a:off x="3179812" y="3615093"/>
            <a:ext cx="1205230" cy="2406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ACA5424E-DB04-5944-AF53-E230C5FF4C47}"/>
              </a:ext>
            </a:extLst>
          </p:cNvPr>
          <p:cNvSpPr/>
          <p:nvPr/>
        </p:nvSpPr>
        <p:spPr>
          <a:xfrm>
            <a:off x="4586988" y="3619433"/>
            <a:ext cx="1066800" cy="23632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文本框 72">
            <a:extLst>
              <a:ext uri="{FF2B5EF4-FFF2-40B4-BE49-F238E27FC236}">
                <a16:creationId xmlns:a16="http://schemas.microsoft.com/office/drawing/2014/main" id="{6C28D16E-D43E-354B-A5B1-B8A47AA5DC5A}"/>
              </a:ext>
            </a:extLst>
          </p:cNvPr>
          <p:cNvSpPr txBox="1"/>
          <p:nvPr/>
        </p:nvSpPr>
        <p:spPr>
          <a:xfrm>
            <a:off x="4510788" y="3586910"/>
            <a:ext cx="1219200" cy="307777"/>
          </a:xfrm>
          <a:prstGeom prst="rect">
            <a:avLst/>
          </a:prstGeom>
          <a:noFill/>
        </p:spPr>
        <p:txBody>
          <a:bodyPr wrap="square" rtlCol="0">
            <a:spAutoFit/>
          </a:bodyPr>
          <a:lstStyle/>
          <a:p>
            <a:pPr algn="ctr"/>
            <a:r>
              <a:rPr kumimoji="1" lang="zh-CN" altLang="en-US" sz="1400" b="1" dirty="0">
                <a:solidFill>
                  <a:schemeClr val="bg1"/>
                </a:solidFill>
                <a:latin typeface="Microsoft YaHei" panose="020B0503020204020204" pitchFamily="34" charset="-122"/>
                <a:ea typeface="Microsoft YaHei" panose="020B0503020204020204" pitchFamily="34" charset="-122"/>
              </a:rPr>
              <a:t>王晶晶 </a:t>
            </a:r>
            <a:r>
              <a:rPr kumimoji="1" lang="en-US" altLang="zh-CN" sz="1100" b="1" dirty="0">
                <a:solidFill>
                  <a:schemeClr val="bg1"/>
                </a:solidFill>
                <a:latin typeface="Microsoft YaHei" panose="020B0503020204020204" pitchFamily="34" charset="-122"/>
                <a:ea typeface="Microsoft YaHei" panose="020B0503020204020204" pitchFamily="34" charset="-122"/>
              </a:rPr>
              <a:t>·</a:t>
            </a:r>
            <a:r>
              <a:rPr kumimoji="1" lang="zh-CN" altLang="en-US" sz="1100" b="1" dirty="0">
                <a:solidFill>
                  <a:schemeClr val="bg1"/>
                </a:solidFill>
                <a:latin typeface="Microsoft YaHei" panose="020B0503020204020204" pitchFamily="34" charset="-122"/>
                <a:ea typeface="Microsoft YaHei" panose="020B0503020204020204" pitchFamily="34" charset="-122"/>
              </a:rPr>
              <a:t> 博士</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sp>
        <p:nvSpPr>
          <p:cNvPr id="74" name="文本框 73">
            <a:extLst>
              <a:ext uri="{FF2B5EF4-FFF2-40B4-BE49-F238E27FC236}">
                <a16:creationId xmlns:a16="http://schemas.microsoft.com/office/drawing/2014/main" id="{FB423FC9-4494-864E-A252-4C5F07F82E07}"/>
              </a:ext>
            </a:extLst>
          </p:cNvPr>
          <p:cNvSpPr txBox="1"/>
          <p:nvPr/>
        </p:nvSpPr>
        <p:spPr>
          <a:xfrm>
            <a:off x="9043455" y="2262906"/>
            <a:ext cx="146706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accent5">
                    <a:lumMod val="75000"/>
                  </a:schemeClr>
                </a:solidFill>
                <a:latin typeface="Microsoft YaHei" panose="020B0503020204020204" pitchFamily="34" charset="-122"/>
                <a:ea typeface="Microsoft YaHei" panose="020B0503020204020204" pitchFamily="34" charset="-122"/>
              </a:rPr>
              <a:t>小样本学习</a:t>
            </a:r>
            <a:endParaRPr kumimoji="0" lang="zh-CN" altLang="en-US" sz="2000" b="0" i="0" u="none" strike="noStrike" kern="1200" cap="none" spc="0" normalizeH="0" baseline="0" noProof="0" dirty="0">
              <a:ln>
                <a:noFill/>
              </a:ln>
              <a:solidFill>
                <a:schemeClr val="accent5">
                  <a:lumMod val="75000"/>
                </a:schemeClr>
              </a:solidFill>
              <a:effectLst/>
              <a:uLnTx/>
              <a:uFillTx/>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0650E8F6-F8B8-2848-8347-E1E10F27245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920022" y="5105400"/>
            <a:ext cx="865570" cy="230755"/>
          </a:xfrm>
          <a:prstGeom prst="rect">
            <a:avLst/>
          </a:prstGeom>
        </p:spPr>
      </p:pic>
      <p:pic>
        <p:nvPicPr>
          <p:cNvPr id="14" name="图片 13">
            <a:extLst>
              <a:ext uri="{FF2B5EF4-FFF2-40B4-BE49-F238E27FC236}">
                <a16:creationId xmlns:a16="http://schemas.microsoft.com/office/drawing/2014/main" id="{9460FE57-7273-C745-9A75-611B1C02A96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63148" y="5339646"/>
            <a:ext cx="780052" cy="308528"/>
          </a:xfrm>
          <a:prstGeom prst="rect">
            <a:avLst/>
          </a:prstGeom>
        </p:spPr>
      </p:pic>
      <p:pic>
        <p:nvPicPr>
          <p:cNvPr id="69" name="图片 68">
            <a:extLst>
              <a:ext uri="{FF2B5EF4-FFF2-40B4-BE49-F238E27FC236}">
                <a16:creationId xmlns:a16="http://schemas.microsoft.com/office/drawing/2014/main" id="{C6BA606D-0BFC-2A4C-84A7-468B893978D3}"/>
              </a:ext>
            </a:extLst>
          </p:cNvPr>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4081622" y="5127512"/>
            <a:ext cx="1074449" cy="244213"/>
          </a:xfrm>
          <a:prstGeom prst="rect">
            <a:avLst/>
          </a:prstGeom>
        </p:spPr>
      </p:pic>
      <p:pic>
        <p:nvPicPr>
          <p:cNvPr id="71" name="图片 70">
            <a:extLst>
              <a:ext uri="{FF2B5EF4-FFF2-40B4-BE49-F238E27FC236}">
                <a16:creationId xmlns:a16="http://schemas.microsoft.com/office/drawing/2014/main" id="{C73AADE2-BDE3-AB44-BE52-A5BCB41D6035}"/>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4077601" y="5399009"/>
            <a:ext cx="1074448" cy="212490"/>
          </a:xfrm>
          <a:prstGeom prst="rect">
            <a:avLst/>
          </a:prstGeom>
        </p:spPr>
      </p:pic>
      <p:pic>
        <p:nvPicPr>
          <p:cNvPr id="21" name="Picture 4">
            <a:extLst>
              <a:ext uri="{FF2B5EF4-FFF2-40B4-BE49-F238E27FC236}">
                <a16:creationId xmlns:a16="http://schemas.microsoft.com/office/drawing/2014/main" id="{8B390D44-438A-9845-8A6A-129CBE12F3C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189568" y="5138618"/>
            <a:ext cx="655500" cy="430445"/>
          </a:xfrm>
          <a:prstGeom prst="rect">
            <a:avLst/>
          </a:prstGeom>
          <a:noFill/>
          <a:extLst>
            <a:ext uri="{909E8E84-426E-40DD-AFC4-6F175D3DCCD1}">
              <a14:hiddenFill xmlns:a14="http://schemas.microsoft.com/office/drawing/2010/main">
                <a:solidFill>
                  <a:srgbClr val="FFFFFF"/>
                </a:solidFill>
              </a14:hiddenFill>
            </a:ext>
          </a:extLst>
        </p:spPr>
      </p:pic>
      <p:sp>
        <p:nvSpPr>
          <p:cNvPr id="78" name="文本框 77">
            <a:extLst>
              <a:ext uri="{FF2B5EF4-FFF2-40B4-BE49-F238E27FC236}">
                <a16:creationId xmlns:a16="http://schemas.microsoft.com/office/drawing/2014/main" id="{9626CBAE-7C1D-4145-AE91-B2D9B7BBA70E}"/>
              </a:ext>
            </a:extLst>
          </p:cNvPr>
          <p:cNvSpPr txBox="1"/>
          <p:nvPr/>
        </p:nvSpPr>
        <p:spPr>
          <a:xfrm>
            <a:off x="3103612" y="3586910"/>
            <a:ext cx="1357630" cy="307777"/>
          </a:xfrm>
          <a:prstGeom prst="rect">
            <a:avLst/>
          </a:prstGeom>
          <a:noFill/>
        </p:spPr>
        <p:txBody>
          <a:bodyPr wrap="square" rtlCol="0">
            <a:spAutoFit/>
          </a:bodyPr>
          <a:lstStyle/>
          <a:p>
            <a:pPr algn="ctr"/>
            <a:r>
              <a:rPr kumimoji="1" lang="zh-CN" altLang="en-US" sz="1400" b="1" dirty="0">
                <a:solidFill>
                  <a:schemeClr val="bg1"/>
                </a:solidFill>
                <a:latin typeface="Microsoft YaHei" panose="020B0503020204020204" pitchFamily="34" charset="-122"/>
                <a:ea typeface="Microsoft YaHei" panose="020B0503020204020204" pitchFamily="34" charset="-122"/>
              </a:rPr>
              <a:t>耿玉霞 </a:t>
            </a:r>
            <a:r>
              <a:rPr kumimoji="1" lang="en-US" altLang="zh-CN" sz="1100" b="1" dirty="0">
                <a:solidFill>
                  <a:schemeClr val="bg1"/>
                </a:solidFill>
                <a:latin typeface="Microsoft YaHei" panose="020B0503020204020204" pitchFamily="34" charset="-122"/>
                <a:ea typeface="Microsoft YaHei" panose="020B0503020204020204" pitchFamily="34" charset="-122"/>
              </a:rPr>
              <a:t>·</a:t>
            </a:r>
            <a:r>
              <a:rPr kumimoji="1" lang="zh-CN" altLang="en-US" sz="1100" b="1" dirty="0">
                <a:solidFill>
                  <a:schemeClr val="bg1"/>
                </a:solidFill>
                <a:latin typeface="Microsoft YaHei" panose="020B0503020204020204" pitchFamily="34" charset="-122"/>
                <a:ea typeface="Microsoft YaHei" panose="020B0503020204020204" pitchFamily="34" charset="-122"/>
              </a:rPr>
              <a:t> 副教授</a:t>
            </a:r>
            <a:endParaRPr kumimoji="1" lang="zh-CN" altLang="en-US" sz="14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95521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79CF5A4-3E11-430B-842D-B97423EA3304}"/>
              </a:ext>
            </a:extLst>
          </p:cNvPr>
          <p:cNvPicPr>
            <a:picLocks noChangeAspect="1"/>
          </p:cNvPicPr>
          <p:nvPr/>
        </p:nvPicPr>
        <p:blipFill>
          <a:blip r:embed="rId2"/>
          <a:stretch>
            <a:fillRect/>
          </a:stretch>
        </p:blipFill>
        <p:spPr>
          <a:xfrm>
            <a:off x="533400" y="1143000"/>
            <a:ext cx="8580438" cy="5715000"/>
          </a:xfrm>
          <a:prstGeom prst="rect">
            <a:avLst/>
          </a:prstGeom>
        </p:spPr>
      </p:pic>
      <p:pic>
        <p:nvPicPr>
          <p:cNvPr id="8" name="图片 7" descr="2备份 2">
            <a:extLst>
              <a:ext uri="{FF2B5EF4-FFF2-40B4-BE49-F238E27FC236}">
                <a16:creationId xmlns:a16="http://schemas.microsoft.com/office/drawing/2014/main" id="{162AF8BA-2105-4171-8BA5-D7BE9E0F9714}"/>
              </a:ext>
            </a:extLst>
          </p:cNvPr>
          <p:cNvPicPr>
            <a:picLocks noChangeAspect="1"/>
          </p:cNvPicPr>
          <p:nvPr/>
        </p:nvPicPr>
        <p:blipFill>
          <a:blip r:embed="rId3"/>
          <a:stretch>
            <a:fillRect/>
          </a:stretch>
        </p:blipFill>
        <p:spPr>
          <a:xfrm>
            <a:off x="3505200" y="1828800"/>
            <a:ext cx="8305800" cy="4671580"/>
          </a:xfrm>
          <a:prstGeom prst="rect">
            <a:avLst/>
          </a:prstGeom>
        </p:spPr>
      </p:pic>
      <p:sp>
        <p:nvSpPr>
          <p:cNvPr id="5" name="object 2">
            <a:extLst>
              <a:ext uri="{FF2B5EF4-FFF2-40B4-BE49-F238E27FC236}">
                <a16:creationId xmlns:a16="http://schemas.microsoft.com/office/drawing/2014/main" id="{0EFA2220-725B-9941-951A-F36C49B18C3E}"/>
              </a:ext>
            </a:extLst>
          </p:cNvPr>
          <p:cNvSpPr txBox="1"/>
          <p:nvPr/>
        </p:nvSpPr>
        <p:spPr>
          <a:xfrm>
            <a:off x="457199" y="381000"/>
            <a:ext cx="6564955"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Microsoft YaHei" panose="020B0503020204020204" pitchFamily="34" charset="-122"/>
                <a:ea typeface="Microsoft YaHei" panose="020B0503020204020204" pitchFamily="34" charset="-122"/>
                <a:cs typeface="微软雅黑"/>
              </a:rPr>
              <a:t>成果应用</a:t>
            </a:r>
            <a:endParaRPr sz="2800" b="1" spc="-5" dirty="0">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6" name="bg object 17">
            <a:extLst>
              <a:ext uri="{FF2B5EF4-FFF2-40B4-BE49-F238E27FC236}">
                <a16:creationId xmlns:a16="http://schemas.microsoft.com/office/drawing/2014/main" id="{988C07A7-2CB6-A44A-B546-D73ACE83CE70}"/>
              </a:ext>
            </a:extLst>
          </p:cNvPr>
          <p:cNvPicPr/>
          <p:nvPr/>
        </p:nvPicPr>
        <p:blipFill>
          <a:blip r:embed="rId4" cstate="print"/>
          <a:stretch>
            <a:fillRect/>
          </a:stretch>
        </p:blipFill>
        <p:spPr>
          <a:xfrm>
            <a:off x="109728" y="954024"/>
            <a:ext cx="11653714" cy="6096"/>
          </a:xfrm>
          <a:prstGeom prst="rect">
            <a:avLst/>
          </a:prstGeom>
        </p:spPr>
      </p:pic>
      <p:sp>
        <p:nvSpPr>
          <p:cNvPr id="9" name="文本框 8">
            <a:extLst>
              <a:ext uri="{FF2B5EF4-FFF2-40B4-BE49-F238E27FC236}">
                <a16:creationId xmlns:a16="http://schemas.microsoft.com/office/drawing/2014/main" id="{785E85A6-1C33-CC42-B1BD-CAAC641B44C1}"/>
              </a:ext>
            </a:extLst>
          </p:cNvPr>
          <p:cNvSpPr txBox="1"/>
          <p:nvPr/>
        </p:nvSpPr>
        <p:spPr>
          <a:xfrm>
            <a:off x="3805300" y="525962"/>
            <a:ext cx="5094246" cy="369332"/>
          </a:xfrm>
          <a:prstGeom prst="rect">
            <a:avLst/>
          </a:prstGeom>
          <a:noFill/>
        </p:spPr>
        <p:txBody>
          <a:bodyPr wrap="square" rtlCol="0">
            <a:spAutoFit/>
          </a:bodyPr>
          <a:lstStyle/>
          <a:p>
            <a:pPr algn="ctr"/>
            <a:r>
              <a:rPr kumimoji="1" lang="zh-CN" altLang="en-US" dirty="0">
                <a:solidFill>
                  <a:srgbClr val="7030A0"/>
                </a:solidFill>
                <a:latin typeface="DengXian" panose="02010600030101010101" pitchFamily="2" charset="-122"/>
                <a:ea typeface="DengXian" panose="02010600030101010101" pitchFamily="2" charset="-122"/>
                <a:cs typeface="Calibri" panose="020F0502020204030204" pitchFamily="34" charset="0"/>
              </a:rPr>
              <a:t>专利辅助撰写</a:t>
            </a:r>
          </a:p>
        </p:txBody>
      </p:sp>
    </p:spTree>
    <p:extLst>
      <p:ext uri="{BB962C8B-B14F-4D97-AF65-F5344CB8AC3E}">
        <p14:creationId xmlns:p14="http://schemas.microsoft.com/office/powerpoint/2010/main" val="339298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3CC3A75-B045-4BBD-AF00-318512E73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1066801"/>
            <a:ext cx="9909650" cy="5181600"/>
          </a:xfrm>
          <a:prstGeom prst="rect">
            <a:avLst/>
          </a:prstGeom>
        </p:spPr>
      </p:pic>
      <p:pic>
        <p:nvPicPr>
          <p:cNvPr id="22" name="图片 21">
            <a:extLst>
              <a:ext uri="{FF2B5EF4-FFF2-40B4-BE49-F238E27FC236}">
                <a16:creationId xmlns:a16="http://schemas.microsoft.com/office/drawing/2014/main" id="{8BDA9DD6-DAD5-48C8-BC24-52E9E2D625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112455"/>
            <a:ext cx="8986591" cy="5364545"/>
          </a:xfrm>
          <a:prstGeom prst="rect">
            <a:avLst/>
          </a:prstGeom>
        </p:spPr>
      </p:pic>
      <p:pic>
        <p:nvPicPr>
          <p:cNvPr id="23" name="图片 22">
            <a:extLst>
              <a:ext uri="{FF2B5EF4-FFF2-40B4-BE49-F238E27FC236}">
                <a16:creationId xmlns:a16="http://schemas.microsoft.com/office/drawing/2014/main" id="{89B57B4D-9F9D-46A2-862C-92A7D4C3D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416" y="1198596"/>
            <a:ext cx="9857184" cy="5192261"/>
          </a:xfrm>
          <a:prstGeom prst="rect">
            <a:avLst/>
          </a:prstGeom>
        </p:spPr>
      </p:pic>
      <p:pic>
        <p:nvPicPr>
          <p:cNvPr id="32" name="图片 31">
            <a:extLst>
              <a:ext uri="{FF2B5EF4-FFF2-40B4-BE49-F238E27FC236}">
                <a16:creationId xmlns:a16="http://schemas.microsoft.com/office/drawing/2014/main" id="{5A379F75-DFAF-49D0-ABC4-58007D424338}"/>
              </a:ext>
            </a:extLst>
          </p:cNvPr>
          <p:cNvPicPr>
            <a:picLocks noChangeAspect="1"/>
          </p:cNvPicPr>
          <p:nvPr/>
        </p:nvPicPr>
        <p:blipFill>
          <a:blip r:embed="rId5"/>
          <a:stretch>
            <a:fillRect/>
          </a:stretch>
        </p:blipFill>
        <p:spPr>
          <a:xfrm>
            <a:off x="4132591" y="1570869"/>
            <a:ext cx="6096000" cy="5076825"/>
          </a:xfrm>
          <a:prstGeom prst="rect">
            <a:avLst/>
          </a:prstGeom>
        </p:spPr>
      </p:pic>
      <p:pic>
        <p:nvPicPr>
          <p:cNvPr id="34" name="图片 33">
            <a:extLst>
              <a:ext uri="{FF2B5EF4-FFF2-40B4-BE49-F238E27FC236}">
                <a16:creationId xmlns:a16="http://schemas.microsoft.com/office/drawing/2014/main" id="{0B8B41C3-2A30-40C4-A22B-6EB6B8FA81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1821280"/>
            <a:ext cx="9857184" cy="3969919"/>
          </a:xfrm>
          <a:prstGeom prst="rect">
            <a:avLst/>
          </a:prstGeom>
        </p:spPr>
      </p:pic>
      <p:sp>
        <p:nvSpPr>
          <p:cNvPr id="8" name="object 2">
            <a:extLst>
              <a:ext uri="{FF2B5EF4-FFF2-40B4-BE49-F238E27FC236}">
                <a16:creationId xmlns:a16="http://schemas.microsoft.com/office/drawing/2014/main" id="{ABFFDB3F-2536-B244-B8A3-3B4472273622}"/>
              </a:ext>
            </a:extLst>
          </p:cNvPr>
          <p:cNvSpPr txBox="1"/>
          <p:nvPr/>
        </p:nvSpPr>
        <p:spPr>
          <a:xfrm>
            <a:off x="457199" y="381000"/>
            <a:ext cx="6564955"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zh-CN" altLang="en-US" sz="2800" b="1" spc="-5" dirty="0">
                <a:solidFill>
                  <a:schemeClr val="tx2">
                    <a:lumMod val="75000"/>
                  </a:schemeClr>
                </a:solidFill>
                <a:latin typeface="Microsoft YaHei" panose="020B0503020204020204" pitchFamily="34" charset="-122"/>
                <a:ea typeface="Microsoft YaHei" panose="020B0503020204020204" pitchFamily="34" charset="-122"/>
                <a:cs typeface="微软雅黑"/>
              </a:rPr>
              <a:t>成果应用</a:t>
            </a:r>
            <a:endParaRPr sz="2800" b="1" spc="-5" dirty="0">
              <a:solidFill>
                <a:schemeClr val="tx2">
                  <a:lumMod val="75000"/>
                </a:schemeClr>
              </a:solidFill>
              <a:latin typeface="Microsoft YaHei" panose="020B0503020204020204" pitchFamily="34" charset="-122"/>
              <a:ea typeface="Microsoft YaHei" panose="020B0503020204020204" pitchFamily="34" charset="-122"/>
            </a:endParaRPr>
          </a:p>
        </p:txBody>
      </p:sp>
      <p:pic>
        <p:nvPicPr>
          <p:cNvPr id="9" name="bg object 17">
            <a:extLst>
              <a:ext uri="{FF2B5EF4-FFF2-40B4-BE49-F238E27FC236}">
                <a16:creationId xmlns:a16="http://schemas.microsoft.com/office/drawing/2014/main" id="{ED049358-13E9-5149-A6B0-0EE0A19446AE}"/>
              </a:ext>
            </a:extLst>
          </p:cNvPr>
          <p:cNvPicPr/>
          <p:nvPr/>
        </p:nvPicPr>
        <p:blipFill>
          <a:blip r:embed="rId7" cstate="print"/>
          <a:stretch>
            <a:fillRect/>
          </a:stretch>
        </p:blipFill>
        <p:spPr>
          <a:xfrm>
            <a:off x="109728" y="954024"/>
            <a:ext cx="11653714" cy="6096"/>
          </a:xfrm>
          <a:prstGeom prst="rect">
            <a:avLst/>
          </a:prstGeom>
        </p:spPr>
      </p:pic>
      <p:sp>
        <p:nvSpPr>
          <p:cNvPr id="11" name="文本框 10">
            <a:extLst>
              <a:ext uri="{FF2B5EF4-FFF2-40B4-BE49-F238E27FC236}">
                <a16:creationId xmlns:a16="http://schemas.microsoft.com/office/drawing/2014/main" id="{CC3329DD-A2FB-8B4C-87EE-50E604178C67}"/>
              </a:ext>
            </a:extLst>
          </p:cNvPr>
          <p:cNvSpPr txBox="1"/>
          <p:nvPr/>
        </p:nvSpPr>
        <p:spPr>
          <a:xfrm>
            <a:off x="3805300" y="525962"/>
            <a:ext cx="5094246" cy="369332"/>
          </a:xfrm>
          <a:prstGeom prst="rect">
            <a:avLst/>
          </a:prstGeom>
          <a:noFill/>
        </p:spPr>
        <p:txBody>
          <a:bodyPr wrap="square" rtlCol="0">
            <a:spAutoFit/>
          </a:bodyPr>
          <a:lstStyle/>
          <a:p>
            <a:pPr algn="ctr"/>
            <a:r>
              <a:rPr kumimoji="1" lang="zh-CN" altLang="en-US" dirty="0">
                <a:solidFill>
                  <a:srgbClr val="7030A0"/>
                </a:solidFill>
                <a:latin typeface="DengXian" panose="02010600030101010101" pitchFamily="2" charset="-122"/>
                <a:ea typeface="DengXian" panose="02010600030101010101" pitchFamily="2" charset="-122"/>
                <a:cs typeface="Calibri" panose="020F0502020204030204" pitchFamily="34" charset="0"/>
              </a:rPr>
              <a:t>高维向量检索系统</a:t>
            </a:r>
          </a:p>
        </p:txBody>
      </p:sp>
    </p:spTree>
    <p:extLst>
      <p:ext uri="{BB962C8B-B14F-4D97-AF65-F5344CB8AC3E}">
        <p14:creationId xmlns:p14="http://schemas.microsoft.com/office/powerpoint/2010/main" val="13672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g object 17">
            <a:extLst>
              <a:ext uri="{FF2B5EF4-FFF2-40B4-BE49-F238E27FC236}">
                <a16:creationId xmlns:a16="http://schemas.microsoft.com/office/drawing/2014/main" id="{ED049358-13E9-5149-A6B0-0EE0A19446AE}"/>
              </a:ext>
            </a:extLst>
          </p:cNvPr>
          <p:cNvPicPr/>
          <p:nvPr/>
        </p:nvPicPr>
        <p:blipFill>
          <a:blip r:embed="rId2" cstate="print"/>
          <a:stretch>
            <a:fillRect/>
          </a:stretch>
        </p:blipFill>
        <p:spPr>
          <a:xfrm>
            <a:off x="109728" y="954024"/>
            <a:ext cx="11653714" cy="6096"/>
          </a:xfrm>
          <a:prstGeom prst="rect">
            <a:avLst/>
          </a:prstGeom>
        </p:spPr>
      </p:pic>
      <p:sp>
        <p:nvSpPr>
          <p:cNvPr id="10" name="object 2">
            <a:extLst>
              <a:ext uri="{FF2B5EF4-FFF2-40B4-BE49-F238E27FC236}">
                <a16:creationId xmlns:a16="http://schemas.microsoft.com/office/drawing/2014/main" id="{6D44F20E-FDAE-C043-B91D-F807B3C6F25D}"/>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sz="2800" b="1" spc="-5"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557D850-6723-0B41-B608-966CC52DF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8773" y="1114347"/>
            <a:ext cx="4835624" cy="5614828"/>
          </a:xfrm>
          <a:prstGeom prst="rect">
            <a:avLst/>
          </a:prstGeom>
          <a:ln>
            <a:solidFill>
              <a:schemeClr val="tx1"/>
            </a:solidFill>
          </a:ln>
        </p:spPr>
      </p:pic>
    </p:spTree>
    <p:extLst>
      <p:ext uri="{BB962C8B-B14F-4D97-AF65-F5344CB8AC3E}">
        <p14:creationId xmlns:p14="http://schemas.microsoft.com/office/powerpoint/2010/main" val="1973679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4999E9AE-07D8-4A76-98E7-CEB65B81C9D8}"/>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课程简介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graphicFrame>
        <p:nvGraphicFramePr>
          <p:cNvPr id="69" name="表格 68">
            <a:extLst>
              <a:ext uri="{FF2B5EF4-FFF2-40B4-BE49-F238E27FC236}">
                <a16:creationId xmlns:a16="http://schemas.microsoft.com/office/drawing/2014/main" id="{760A0B3E-3B47-1147-8603-E8A35E6850A9}"/>
              </a:ext>
            </a:extLst>
          </p:cNvPr>
          <p:cNvGraphicFramePr>
            <a:graphicFrameLocks noGrp="1"/>
          </p:cNvGraphicFramePr>
          <p:nvPr>
            <p:extLst>
              <p:ext uri="{D42A27DB-BD31-4B8C-83A1-F6EECF244321}">
                <p14:modId xmlns:p14="http://schemas.microsoft.com/office/powerpoint/2010/main" val="3806520218"/>
              </p:ext>
            </p:extLst>
          </p:nvPr>
        </p:nvGraphicFramePr>
        <p:xfrm>
          <a:off x="417473" y="1075759"/>
          <a:ext cx="11315346" cy="5495030"/>
        </p:xfrm>
        <a:graphic>
          <a:graphicData uri="http://schemas.openxmlformats.org/drawingml/2006/table">
            <a:tbl>
              <a:tblPr firstRow="1" bandRow="1">
                <a:tableStyleId>{3B4B98B0-60AC-42C2-AFA5-B58CD77FA1E5}</a:tableStyleId>
              </a:tblPr>
              <a:tblGrid>
                <a:gridCol w="3878327">
                  <a:extLst>
                    <a:ext uri="{9D8B030D-6E8A-4147-A177-3AD203B41FA5}">
                      <a16:colId xmlns:a16="http://schemas.microsoft.com/office/drawing/2014/main" val="907883156"/>
                    </a:ext>
                  </a:extLst>
                </a:gridCol>
                <a:gridCol w="7437019">
                  <a:extLst>
                    <a:ext uri="{9D8B030D-6E8A-4147-A177-3AD203B41FA5}">
                      <a16:colId xmlns:a16="http://schemas.microsoft.com/office/drawing/2014/main" val="3410857454"/>
                    </a:ext>
                  </a:extLst>
                </a:gridCol>
              </a:tblGrid>
              <a:tr h="549503">
                <a:tc>
                  <a:txBody>
                    <a:bodyPr/>
                    <a:lstStyle/>
                    <a:p>
                      <a:pPr algn="ctr"/>
                      <a:r>
                        <a:rPr lang="zh-CN" altLang="en-US" sz="2000" b="1" baseline="0" dirty="0">
                          <a:solidFill>
                            <a:schemeClr val="bg1"/>
                          </a:solidFill>
                          <a:latin typeface="Calibri" panose="020F0502020204030204" pitchFamily="34" charset="0"/>
                          <a:ea typeface="华文楷体" panose="02010600040101010101" pitchFamily="2" charset="-122"/>
                        </a:rPr>
                        <a:t>课程章节</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7030A0"/>
                    </a:solidFill>
                  </a:tcPr>
                </a:tc>
                <a:tc>
                  <a:txBody>
                    <a:bodyPr/>
                    <a:lstStyle/>
                    <a:p>
                      <a:pPr marL="0" algn="ctr" defTabSz="914400" rtl="0" eaLnBrk="1" latinLnBrk="0" hangingPunct="1"/>
                      <a:r>
                        <a:rPr lang="zh-CN" altLang="en-US" sz="2000" b="0" kern="1200" baseline="0" dirty="0">
                          <a:solidFill>
                            <a:schemeClr val="bg1"/>
                          </a:solidFill>
                          <a:latin typeface="Calibri" panose="020F0502020204030204" pitchFamily="34" charset="0"/>
                          <a:ea typeface="华文楷体" panose="02010600040101010101" pitchFamily="2" charset="-122"/>
                          <a:cs typeface="+mn-cs"/>
                        </a:rPr>
                        <a:t>课程内容</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2764136494"/>
                  </a:ext>
                </a:extLst>
              </a:tr>
              <a:tr h="549503">
                <a:tc>
                  <a:txBody>
                    <a:bodyPr/>
                    <a:lstStyle/>
                    <a:p>
                      <a:pPr algn="ctr"/>
                      <a:r>
                        <a:rPr lang="en-US" altLang="zh-CN" sz="1800" b="0" baseline="0" dirty="0">
                          <a:latin typeface="Calibri" panose="020F0502020204030204" pitchFamily="34" charset="0"/>
                          <a:ea typeface="华文楷体" panose="02010600040101010101" pitchFamily="2" charset="-122"/>
                        </a:rPr>
                        <a:t>Sec-1:</a:t>
                      </a:r>
                      <a:r>
                        <a:rPr lang="zh-CN" altLang="en-US" sz="1800" b="0" baseline="0" dirty="0">
                          <a:latin typeface="Calibri" panose="020F0502020204030204" pitchFamily="34" charset="0"/>
                          <a:ea typeface="华文楷体" panose="02010600040101010101" pitchFamily="2" charset="-122"/>
                        </a:rPr>
                        <a:t> 简介</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1800" b="0" baseline="0" dirty="0">
                          <a:latin typeface="Calibri" panose="020F0502020204030204" pitchFamily="34" charset="0"/>
                          <a:ea typeface="华文楷体" panose="02010600040101010101" pitchFamily="2" charset="-122"/>
                        </a:rPr>
                        <a:t>编程相关内容的简介与</a:t>
                      </a:r>
                      <a:r>
                        <a:rPr lang="en-US" altLang="zh-CN" sz="1800" b="0" baseline="0" dirty="0">
                          <a:latin typeface="Calibri" panose="020F0502020204030204" pitchFamily="34" charset="0"/>
                          <a:ea typeface="华文楷体" panose="02010600040101010101" pitchFamily="2" charset="-122"/>
                        </a:rPr>
                        <a:t>Java</a:t>
                      </a:r>
                      <a:r>
                        <a:rPr lang="zh-CN" altLang="en-US" sz="1800" b="0" baseline="0" dirty="0">
                          <a:latin typeface="Calibri" panose="020F0502020204030204" pitchFamily="34" charset="0"/>
                          <a:ea typeface="华文楷体" panose="02010600040101010101" pitchFamily="2" charset="-122"/>
                        </a:rPr>
                        <a:t>简介</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26915648"/>
                  </a:ext>
                </a:extLst>
              </a:tr>
              <a:tr h="549503">
                <a:tc>
                  <a:txBody>
                    <a:bodyPr/>
                    <a:lstStyle/>
                    <a:p>
                      <a:pPr algn="ctr"/>
                      <a:r>
                        <a:rPr lang="en-US" altLang="zh-CN" sz="1800" b="0" baseline="0" dirty="0">
                          <a:latin typeface="Calibri" panose="020F0502020204030204" pitchFamily="34" charset="0"/>
                          <a:ea typeface="华文楷体" panose="02010600040101010101" pitchFamily="2" charset="-122"/>
                        </a:rPr>
                        <a:t>Sec-2:</a:t>
                      </a:r>
                      <a:r>
                        <a:rPr lang="zh-CN" altLang="en-US" sz="1800" b="0" baseline="0" dirty="0">
                          <a:latin typeface="Calibri" panose="020F0502020204030204" pitchFamily="34" charset="0"/>
                          <a:ea typeface="华文楷体" panose="02010600040101010101" pitchFamily="2" charset="-122"/>
                        </a:rPr>
                        <a:t> </a:t>
                      </a:r>
                      <a:r>
                        <a:rPr lang="en-US" altLang="zh-CN" sz="1800" b="0" baseline="0" dirty="0">
                          <a:latin typeface="Calibri" panose="020F0502020204030204" pitchFamily="34" charset="0"/>
                          <a:ea typeface="华文楷体" panose="02010600040101010101" pitchFamily="2" charset="-122"/>
                        </a:rPr>
                        <a:t>Java</a:t>
                      </a:r>
                      <a:r>
                        <a:rPr lang="zh-CN" altLang="en-US" sz="1800" b="0" baseline="0" dirty="0">
                          <a:latin typeface="Calibri" panose="020F0502020204030204" pitchFamily="34" charset="0"/>
                          <a:ea typeface="华文楷体" panose="02010600040101010101" pitchFamily="2" charset="-122"/>
                        </a:rPr>
                        <a:t>语言编程基础</a:t>
                      </a:r>
                      <a:endParaRPr lang="zh-CN" altLang="en-US" sz="1800" b="0" baseline="0" dirty="0">
                        <a:solidFill>
                          <a:schemeClr val="tx1"/>
                        </a:solidFill>
                        <a:latin typeface="Calibri" panose="020F0502020204030204" pitchFamily="34" charset="0"/>
                        <a:ea typeface="华文楷体" panose="02010600040101010101" pitchFamily="2"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1800" b="0" baseline="0" dirty="0">
                          <a:latin typeface="Calibri" panose="020F0502020204030204" pitchFamily="34" charset="0"/>
                          <a:ea typeface="华文楷体" panose="02010600040101010101" pitchFamily="2" charset="-122"/>
                        </a:rPr>
                        <a:t>Java</a:t>
                      </a:r>
                      <a:r>
                        <a:rPr lang="zh-CN" altLang="en-US" sz="1800" b="0" baseline="0" dirty="0">
                          <a:latin typeface="Calibri" panose="020F0502020204030204" pitchFamily="34" charset="0"/>
                          <a:ea typeface="华文楷体" panose="02010600040101010101" pitchFamily="2" charset="-122"/>
                        </a:rPr>
                        <a:t>语言的基本要素：数据类型、变量、常量、运算符、表达式、语句</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4150300"/>
                  </a:ext>
                </a:extLst>
              </a:tr>
              <a:tr h="549503">
                <a:tc>
                  <a:txBody>
                    <a:bodyPr/>
                    <a:lstStyle/>
                    <a:p>
                      <a:pPr algn="ctr"/>
                      <a:r>
                        <a:rPr lang="en-US" altLang="zh-CN" sz="1800" b="0" kern="1200" baseline="0" dirty="0">
                          <a:solidFill>
                            <a:schemeClr val="tx1"/>
                          </a:solidFill>
                          <a:latin typeface="Calibri" panose="020F0502020204030204" pitchFamily="34" charset="0"/>
                          <a:ea typeface="华文楷体" panose="02010600040101010101" pitchFamily="2" charset="-122"/>
                          <a:cs typeface="+mn-cs"/>
                        </a:rPr>
                        <a:t>Sec-3:</a:t>
                      </a:r>
                      <a:r>
                        <a:rPr lang="zh-CN" altLang="en-US" sz="1800" b="0" kern="1200" baseline="0" dirty="0">
                          <a:solidFill>
                            <a:schemeClr val="tx1"/>
                          </a:solidFill>
                          <a:latin typeface="Calibri" panose="020F0502020204030204" pitchFamily="34" charset="0"/>
                          <a:ea typeface="华文楷体" panose="02010600040101010101" pitchFamily="2" charset="-122"/>
                          <a:cs typeface="+mn-cs"/>
                        </a:rPr>
                        <a:t> 数组</a:t>
                      </a:r>
                      <a:r>
                        <a:rPr lang="en-US" altLang="zh-CN" sz="1800" b="0" kern="1200" baseline="0" dirty="0">
                          <a:solidFill>
                            <a:schemeClr val="tx1"/>
                          </a:solidFill>
                          <a:latin typeface="Calibri" panose="020F0502020204030204" pitchFamily="34" charset="0"/>
                          <a:ea typeface="华文楷体" panose="02010600040101010101" pitchFamily="2" charset="-122"/>
                          <a:cs typeface="+mn-cs"/>
                        </a:rPr>
                        <a:t>/</a:t>
                      </a:r>
                      <a:r>
                        <a:rPr lang="zh-CN" altLang="en-US" sz="1800" b="0" kern="1200" baseline="0" dirty="0">
                          <a:solidFill>
                            <a:schemeClr val="tx1"/>
                          </a:solidFill>
                          <a:latin typeface="Calibri" panose="020F0502020204030204" pitchFamily="34" charset="0"/>
                          <a:ea typeface="华文楷体" panose="02010600040101010101" pitchFamily="2" charset="-122"/>
                          <a:cs typeface="+mn-cs"/>
                        </a:rPr>
                        <a:t>字符串</a:t>
                      </a:r>
                      <a:endParaRPr lang="en-US" altLang="zh-CN" sz="1800" b="0" kern="1200" baseline="0" dirty="0">
                        <a:solidFill>
                          <a:schemeClr val="tx1"/>
                        </a:solidFill>
                        <a:latin typeface="Calibri" panose="020F0502020204030204" pitchFamily="34" charset="0"/>
                        <a:ea typeface="华文楷体" panose="02010600040101010101" pitchFamily="2" charset="-122"/>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1800" b="0" baseline="0" dirty="0">
                          <a:latin typeface="Calibri" panose="020F0502020204030204" pitchFamily="34" charset="0"/>
                          <a:ea typeface="华文楷体" panose="02010600040101010101" pitchFamily="2" charset="-122"/>
                        </a:rPr>
                        <a:t>数组、字符串的使用</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40999975"/>
                  </a:ext>
                </a:extLst>
              </a:tr>
              <a:tr h="549503">
                <a:tc>
                  <a:txBody>
                    <a:bodyPr/>
                    <a:lstStyle/>
                    <a:p>
                      <a:pPr algn="ctr"/>
                      <a:r>
                        <a:rPr lang="en-US" altLang="zh-CN" sz="1800" b="0" baseline="0" dirty="0">
                          <a:latin typeface="Calibri" panose="020F0502020204030204" pitchFamily="34" charset="0"/>
                          <a:ea typeface="华文楷体" panose="02010600040101010101" pitchFamily="2" charset="-122"/>
                        </a:rPr>
                        <a:t>Sec-4:</a:t>
                      </a:r>
                      <a:r>
                        <a:rPr lang="zh-CN" altLang="en-US" sz="1800" b="0" baseline="0" dirty="0">
                          <a:latin typeface="Calibri" panose="020F0502020204030204" pitchFamily="34" charset="0"/>
                          <a:ea typeface="华文楷体" panose="02010600040101010101" pitchFamily="2" charset="-122"/>
                        </a:rPr>
                        <a:t> 类与对象</a:t>
                      </a:r>
                      <a:r>
                        <a:rPr lang="en-US" altLang="zh-CN" sz="1800" b="0" baseline="0" dirty="0">
                          <a:latin typeface="Calibri" panose="020F0502020204030204" pitchFamily="34" charset="0"/>
                          <a:ea typeface="华文楷体" panose="02010600040101010101" pitchFamily="2" charset="-122"/>
                        </a:rPr>
                        <a:t>-</a:t>
                      </a:r>
                      <a:r>
                        <a:rPr lang="zh-CN" altLang="en-US" sz="1800" b="0" baseline="0" dirty="0">
                          <a:latin typeface="Calibri" panose="020F0502020204030204" pitchFamily="34" charset="0"/>
                          <a:ea typeface="华文楷体" panose="02010600040101010101" pitchFamily="2" charset="-122"/>
                        </a:rPr>
                        <a:t>基础</a:t>
                      </a:r>
                      <a:endParaRPr lang="en-US" altLang="zh-CN" sz="1800" b="0" baseline="0" dirty="0">
                        <a:latin typeface="Calibri" panose="020F0502020204030204" pitchFamily="34" charset="0"/>
                        <a:ea typeface="华文楷体" panose="02010600040101010101" pitchFamily="2"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ctr"/>
                      <a:r>
                        <a:rPr lang="zh-CN" altLang="en-US" sz="1800" b="0" baseline="0" dirty="0">
                          <a:latin typeface="Calibri" panose="020F0502020204030204" pitchFamily="34" charset="0"/>
                          <a:ea typeface="华文楷体" panose="02010600040101010101" pitchFamily="2" charset="-122"/>
                        </a:rPr>
                        <a:t>面向对象编程相关内容：类、对象，继承、多态</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a:noFill/>
                    </a:lnB>
                  </a:tcPr>
                </a:tc>
                <a:extLst>
                  <a:ext uri="{0D108BD9-81ED-4DB2-BD59-A6C34878D82A}">
                    <a16:rowId xmlns:a16="http://schemas.microsoft.com/office/drawing/2014/main" val="3861400651"/>
                  </a:ext>
                </a:extLst>
              </a:tr>
              <a:tr h="549503">
                <a:tc>
                  <a:txBody>
                    <a:bodyPr/>
                    <a:lstStyle/>
                    <a:p>
                      <a:pPr algn="ctr"/>
                      <a:r>
                        <a:rPr lang="en-US" altLang="zh-CN" sz="1800" b="0" baseline="0" dirty="0">
                          <a:latin typeface="Calibri" panose="020F0502020204030204" pitchFamily="34" charset="0"/>
                          <a:ea typeface="华文楷体" panose="02010600040101010101" pitchFamily="2" charset="-122"/>
                        </a:rPr>
                        <a:t>Sec-5:</a:t>
                      </a:r>
                      <a:r>
                        <a:rPr lang="zh-CN" altLang="en-US" sz="1800" b="0" baseline="0" dirty="0">
                          <a:latin typeface="Calibri" panose="020F0502020204030204" pitchFamily="34" charset="0"/>
                          <a:ea typeface="华文楷体" panose="02010600040101010101" pitchFamily="2" charset="-122"/>
                        </a:rPr>
                        <a:t> 类与对象</a:t>
                      </a:r>
                      <a:r>
                        <a:rPr lang="en-US" altLang="zh-CN" sz="1800" b="0" baseline="0" dirty="0">
                          <a:latin typeface="Calibri" panose="020F0502020204030204" pitchFamily="34" charset="0"/>
                          <a:ea typeface="华文楷体" panose="02010600040101010101" pitchFamily="2" charset="-122"/>
                        </a:rPr>
                        <a:t>-</a:t>
                      </a:r>
                      <a:r>
                        <a:rPr lang="zh-CN" altLang="en-US" sz="1800" b="0" baseline="0" dirty="0">
                          <a:latin typeface="Calibri" panose="020F0502020204030204" pitchFamily="34" charset="0"/>
                          <a:ea typeface="华文楷体" panose="02010600040101010101" pitchFamily="2" charset="-122"/>
                        </a:rPr>
                        <a:t>集合</a:t>
                      </a:r>
                      <a:r>
                        <a:rPr lang="en-US" altLang="zh-CN" sz="1800" b="0" baseline="0" dirty="0">
                          <a:latin typeface="Calibri" panose="020F0502020204030204" pitchFamily="34" charset="0"/>
                          <a:ea typeface="华文楷体" panose="02010600040101010101" pitchFamily="2" charset="-122"/>
                        </a:rPr>
                        <a:t>/</a:t>
                      </a:r>
                      <a:r>
                        <a:rPr lang="zh-CN" altLang="en-US" sz="1800" b="0" baseline="0" dirty="0">
                          <a:latin typeface="Calibri" panose="020F0502020204030204" pitchFamily="34" charset="0"/>
                          <a:ea typeface="华文楷体" panose="02010600040101010101" pitchFamily="2" charset="-122"/>
                        </a:rPr>
                        <a:t>泛型</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ctr"/>
                      <a:r>
                        <a:rPr lang="zh-CN" altLang="en-US" sz="1800" b="0" baseline="0" dirty="0">
                          <a:latin typeface="Calibri" panose="020F0502020204030204" pitchFamily="34" charset="0"/>
                          <a:ea typeface="华文楷体" panose="02010600040101010101" pitchFamily="2" charset="-122"/>
                        </a:rPr>
                        <a:t>介绍集合操作与泛型</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a:noFill/>
                    </a:lnB>
                  </a:tcPr>
                </a:tc>
                <a:extLst>
                  <a:ext uri="{0D108BD9-81ED-4DB2-BD59-A6C34878D82A}">
                    <a16:rowId xmlns:a16="http://schemas.microsoft.com/office/drawing/2014/main" val="2178085266"/>
                  </a:ext>
                </a:extLst>
              </a:tr>
              <a:tr h="549503">
                <a:tc>
                  <a:txBody>
                    <a:bodyPr/>
                    <a:lstStyle/>
                    <a:p>
                      <a:pPr algn="ctr"/>
                      <a:r>
                        <a:rPr lang="en-US" altLang="zh-CN" sz="1800" b="0" baseline="0" dirty="0">
                          <a:latin typeface="Calibri" panose="020F0502020204030204" pitchFamily="34" charset="0"/>
                          <a:ea typeface="华文楷体" panose="02010600040101010101" pitchFamily="2" charset="-122"/>
                        </a:rPr>
                        <a:t>Sec-6:</a:t>
                      </a:r>
                      <a:r>
                        <a:rPr lang="zh-CN" altLang="en-US" sz="1800" b="0" baseline="0" dirty="0">
                          <a:latin typeface="Calibri" panose="020F0502020204030204" pitchFamily="34" charset="0"/>
                          <a:ea typeface="华文楷体" panose="02010600040101010101" pitchFamily="2" charset="-122"/>
                        </a:rPr>
                        <a:t> 异常处理</a:t>
                      </a:r>
                      <a:endParaRPr lang="en-US" altLang="zh-CN" sz="1800" b="0" baseline="0" dirty="0">
                        <a:latin typeface="Calibri" panose="020F0502020204030204" pitchFamily="34" charset="0"/>
                        <a:ea typeface="华文楷体" panose="02010600040101010101" pitchFamily="2"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ctr"/>
                      <a:r>
                        <a:rPr lang="zh-CN" altLang="en-US" sz="1800" b="0" baseline="0" dirty="0">
                          <a:latin typeface="Calibri" panose="020F0502020204030204" pitchFamily="34" charset="0"/>
                          <a:ea typeface="华文楷体" panose="02010600040101010101" pitchFamily="2" charset="-122"/>
                        </a:rPr>
                        <a:t>介绍</a:t>
                      </a:r>
                      <a:r>
                        <a:rPr lang="en-US" altLang="zh-CN" sz="1800" b="0" baseline="0" dirty="0">
                          <a:latin typeface="Calibri" panose="020F0502020204030204" pitchFamily="34" charset="0"/>
                          <a:ea typeface="华文楷体" panose="02010600040101010101" pitchFamily="2" charset="-122"/>
                        </a:rPr>
                        <a:t>Java</a:t>
                      </a:r>
                      <a:r>
                        <a:rPr lang="zh-CN" altLang="en-US" sz="1800" b="0" baseline="0" dirty="0">
                          <a:latin typeface="Calibri" panose="020F0502020204030204" pitchFamily="34" charset="0"/>
                          <a:ea typeface="华文楷体" panose="02010600040101010101" pitchFamily="2" charset="-122"/>
                        </a:rPr>
                        <a:t>的异常处理机制</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a:noFill/>
                    </a:lnB>
                  </a:tcPr>
                </a:tc>
                <a:extLst>
                  <a:ext uri="{0D108BD9-81ED-4DB2-BD59-A6C34878D82A}">
                    <a16:rowId xmlns:a16="http://schemas.microsoft.com/office/drawing/2014/main" val="2292191176"/>
                  </a:ext>
                </a:extLst>
              </a:tr>
              <a:tr h="549503">
                <a:tc>
                  <a:txBody>
                    <a:bodyPr/>
                    <a:lstStyle/>
                    <a:p>
                      <a:pPr algn="ctr"/>
                      <a:r>
                        <a:rPr lang="en-US" altLang="zh-CN" sz="1800" b="0" baseline="0" dirty="0">
                          <a:latin typeface="Calibri" panose="020F0502020204030204" pitchFamily="34" charset="0"/>
                          <a:ea typeface="华文楷体" panose="02010600040101010101" pitchFamily="2" charset="-122"/>
                        </a:rPr>
                        <a:t>Sec-7:</a:t>
                      </a:r>
                      <a:r>
                        <a:rPr lang="zh-CN" altLang="en-US" sz="1800" b="0" baseline="0" dirty="0">
                          <a:latin typeface="Calibri" panose="020F0502020204030204" pitchFamily="34" charset="0"/>
                          <a:ea typeface="华文楷体" panose="02010600040101010101" pitchFamily="2" charset="-122"/>
                        </a:rPr>
                        <a:t> 多线程技术</a:t>
                      </a:r>
                      <a:endParaRPr lang="en-US" altLang="zh-CN" sz="1800" b="0" baseline="0" dirty="0">
                        <a:latin typeface="Calibri" panose="020F0502020204030204" pitchFamily="34" charset="0"/>
                        <a:ea typeface="华文楷体" panose="02010600040101010101" pitchFamily="2"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ctr"/>
                      <a:r>
                        <a:rPr lang="zh-CN" altLang="en-US" sz="1800" b="0" baseline="0" dirty="0">
                          <a:latin typeface="Calibri" panose="020F0502020204030204" pitchFamily="34" charset="0"/>
                          <a:ea typeface="华文楷体" panose="02010600040101010101" pitchFamily="2" charset="-122"/>
                        </a:rPr>
                        <a:t>介绍</a:t>
                      </a:r>
                      <a:r>
                        <a:rPr lang="en-US" altLang="zh-CN" sz="1800" b="0" baseline="0" dirty="0">
                          <a:latin typeface="Calibri" panose="020F0502020204030204" pitchFamily="34" charset="0"/>
                          <a:ea typeface="华文楷体" panose="02010600040101010101" pitchFamily="2" charset="-122"/>
                        </a:rPr>
                        <a:t>Java</a:t>
                      </a:r>
                      <a:r>
                        <a:rPr lang="zh-CN" altLang="en-US" sz="1800" b="0" baseline="0" dirty="0">
                          <a:latin typeface="Calibri" panose="020F0502020204030204" pitchFamily="34" charset="0"/>
                          <a:ea typeface="华文楷体" panose="02010600040101010101" pitchFamily="2" charset="-122"/>
                        </a:rPr>
                        <a:t>的多线程技术</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a:noFill/>
                    </a:lnB>
                  </a:tcPr>
                </a:tc>
                <a:extLst>
                  <a:ext uri="{0D108BD9-81ED-4DB2-BD59-A6C34878D82A}">
                    <a16:rowId xmlns:a16="http://schemas.microsoft.com/office/drawing/2014/main" val="568169585"/>
                  </a:ext>
                </a:extLst>
              </a:tr>
              <a:tr h="549503">
                <a:tc>
                  <a:txBody>
                    <a:bodyPr/>
                    <a:lstStyle/>
                    <a:p>
                      <a:pPr algn="ctr"/>
                      <a:r>
                        <a:rPr lang="en-US" altLang="zh-CN" sz="1800" b="0" baseline="0" dirty="0">
                          <a:latin typeface="Calibri" panose="020F0502020204030204" pitchFamily="34" charset="0"/>
                          <a:ea typeface="华文楷体" panose="02010600040101010101" pitchFamily="2" charset="-122"/>
                        </a:rPr>
                        <a:t>Sec-8:</a:t>
                      </a:r>
                      <a:r>
                        <a:rPr lang="zh-CN" altLang="en-US" sz="1800" b="0" baseline="0" dirty="0">
                          <a:latin typeface="Calibri" panose="020F0502020204030204" pitchFamily="34" charset="0"/>
                          <a:ea typeface="华文楷体" panose="02010600040101010101" pitchFamily="2" charset="-122"/>
                        </a:rPr>
                        <a:t> 文件和流</a:t>
                      </a:r>
                      <a:endParaRPr lang="en-US" altLang="zh-CN" sz="1800" b="0" baseline="0" dirty="0">
                        <a:latin typeface="Calibri" panose="020F0502020204030204" pitchFamily="34" charset="0"/>
                        <a:ea typeface="华文楷体" panose="02010600040101010101" pitchFamily="2"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ctr"/>
                      <a:r>
                        <a:rPr lang="zh-CN" altLang="en-US" sz="1800" b="0" baseline="0" dirty="0">
                          <a:latin typeface="Calibri" panose="020F0502020204030204" pitchFamily="34" charset="0"/>
                          <a:ea typeface="华文楷体" panose="02010600040101010101" pitchFamily="2" charset="-122"/>
                        </a:rPr>
                        <a:t>介绍</a:t>
                      </a:r>
                      <a:r>
                        <a:rPr lang="en-US" altLang="zh-CN" sz="1800" b="0" baseline="0" dirty="0">
                          <a:latin typeface="Calibri" panose="020F0502020204030204" pitchFamily="34" charset="0"/>
                          <a:ea typeface="华文楷体" panose="02010600040101010101" pitchFamily="2" charset="-122"/>
                        </a:rPr>
                        <a:t>Java</a:t>
                      </a:r>
                      <a:r>
                        <a:rPr lang="zh-CN" altLang="en-US" sz="1800" b="0" baseline="0" dirty="0">
                          <a:latin typeface="Calibri" panose="020F0502020204030204" pitchFamily="34" charset="0"/>
                          <a:ea typeface="华文楷体" panose="02010600040101010101" pitchFamily="2" charset="-122"/>
                        </a:rPr>
                        <a:t>的文件读写机制</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a:noFill/>
                    </a:lnB>
                  </a:tcPr>
                </a:tc>
                <a:extLst>
                  <a:ext uri="{0D108BD9-81ED-4DB2-BD59-A6C34878D82A}">
                    <a16:rowId xmlns:a16="http://schemas.microsoft.com/office/drawing/2014/main" val="3816036815"/>
                  </a:ext>
                </a:extLst>
              </a:tr>
              <a:tr h="549503">
                <a:tc>
                  <a:txBody>
                    <a:bodyPr/>
                    <a:lstStyle/>
                    <a:p>
                      <a:pPr algn="ctr"/>
                      <a:r>
                        <a:rPr lang="en-US" altLang="zh-CN" sz="1800" b="0" baseline="0" dirty="0">
                          <a:latin typeface="Calibri" panose="020F0502020204030204" pitchFamily="34" charset="0"/>
                          <a:ea typeface="华文楷体" panose="02010600040101010101" pitchFamily="2" charset="-122"/>
                        </a:rPr>
                        <a:t>Sec-9:</a:t>
                      </a:r>
                      <a:r>
                        <a:rPr lang="zh-CN" altLang="en-US" sz="1800" b="0" baseline="0" dirty="0">
                          <a:latin typeface="Calibri" panose="020F0502020204030204" pitchFamily="34" charset="0"/>
                          <a:ea typeface="华文楷体" panose="02010600040101010101" pitchFamily="2" charset="-122"/>
                        </a:rPr>
                        <a:t> 图形用户界面</a:t>
                      </a:r>
                      <a:endParaRPr lang="en-US" altLang="zh-CN" sz="1800" b="0" baseline="0" dirty="0">
                        <a:latin typeface="Calibri" panose="020F0502020204030204" pitchFamily="34" charset="0"/>
                        <a:ea typeface="华文楷体" panose="02010600040101010101" pitchFamily="2" charset="-122"/>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a:txBody>
                    <a:bodyPr/>
                    <a:lstStyle/>
                    <a:p>
                      <a:pPr algn="ctr"/>
                      <a:r>
                        <a:rPr lang="zh-CN" altLang="en-US" sz="1800" b="0" baseline="0" dirty="0">
                          <a:latin typeface="Calibri" panose="020F0502020204030204" pitchFamily="34" charset="0"/>
                          <a:ea typeface="华文楷体" panose="02010600040101010101" pitchFamily="2" charset="-122"/>
                        </a:rPr>
                        <a:t>介绍基本的图形处理</a:t>
                      </a:r>
                      <a:r>
                        <a:rPr lang="en-US" altLang="zh-CN" sz="1800" b="0" baseline="0" dirty="0">
                          <a:latin typeface="Calibri" panose="020F0502020204030204" pitchFamily="34" charset="0"/>
                          <a:ea typeface="华文楷体" panose="02010600040101010101" pitchFamily="2" charset="-122"/>
                        </a:rPr>
                        <a:t>API</a:t>
                      </a:r>
                      <a:endParaRPr lang="zh-CN" altLang="en-US" sz="1800" b="0" baseline="0" dirty="0">
                        <a:latin typeface="Calibri" panose="020F0502020204030204" pitchFamily="34" charset="0"/>
                        <a:ea typeface="华文楷体" panose="02010600040101010101" pitchFamily="2" charset="-122"/>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01113829"/>
                  </a:ext>
                </a:extLst>
              </a:tr>
            </a:tbl>
          </a:graphicData>
        </a:graphic>
      </p:graphicFrame>
      <p:pic>
        <p:nvPicPr>
          <p:cNvPr id="5" name="bg object 17">
            <a:extLst>
              <a:ext uri="{FF2B5EF4-FFF2-40B4-BE49-F238E27FC236}">
                <a16:creationId xmlns:a16="http://schemas.microsoft.com/office/drawing/2014/main" id="{D72161C3-C39D-BC4E-AE1A-83459B3F17EE}"/>
              </a:ext>
            </a:extLst>
          </p:cNvPr>
          <p:cNvPicPr/>
          <p:nvPr/>
        </p:nvPicPr>
        <p:blipFill>
          <a:blip r:embed="rId3" cstate="print"/>
          <a:stretch>
            <a:fillRect/>
          </a:stretch>
        </p:blipFill>
        <p:spPr>
          <a:xfrm>
            <a:off x="109728" y="954024"/>
            <a:ext cx="11653714" cy="6096"/>
          </a:xfrm>
          <a:prstGeom prst="rect">
            <a:avLst/>
          </a:prstGeom>
        </p:spPr>
      </p:pic>
    </p:spTree>
    <p:extLst>
      <p:ext uri="{BB962C8B-B14F-4D97-AF65-F5344CB8AC3E}">
        <p14:creationId xmlns:p14="http://schemas.microsoft.com/office/powerpoint/2010/main" val="3282099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4999E9AE-07D8-4A76-98E7-CEB65B81C9D8}"/>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课程简介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804BF592-D155-FE44-B395-9C37C87634C0}"/>
              </a:ext>
            </a:extLst>
          </p:cNvPr>
          <p:cNvGraphicFramePr>
            <a:graphicFrameLocks noGrp="1"/>
          </p:cNvGraphicFramePr>
          <p:nvPr>
            <p:extLst>
              <p:ext uri="{D42A27DB-BD31-4B8C-83A1-F6EECF244321}">
                <p14:modId xmlns:p14="http://schemas.microsoft.com/office/powerpoint/2010/main" val="2358784544"/>
              </p:ext>
            </p:extLst>
          </p:nvPr>
        </p:nvGraphicFramePr>
        <p:xfrm>
          <a:off x="182880" y="1356361"/>
          <a:ext cx="11532199" cy="914400"/>
        </p:xfrm>
        <a:graphic>
          <a:graphicData uri="http://schemas.openxmlformats.org/drawingml/2006/table">
            <a:tbl>
              <a:tblPr firstRow="1" bandRow="1">
                <a:tableStyleId>{5C22544A-7EE6-4342-B048-85BDC9FD1C3A}</a:tableStyleId>
              </a:tblPr>
              <a:tblGrid>
                <a:gridCol w="5265048">
                  <a:extLst>
                    <a:ext uri="{9D8B030D-6E8A-4147-A177-3AD203B41FA5}">
                      <a16:colId xmlns:a16="http://schemas.microsoft.com/office/drawing/2014/main" val="20000"/>
                    </a:ext>
                  </a:extLst>
                </a:gridCol>
                <a:gridCol w="6267151">
                  <a:extLst>
                    <a:ext uri="{9D8B030D-6E8A-4147-A177-3AD203B41FA5}">
                      <a16:colId xmlns:a16="http://schemas.microsoft.com/office/drawing/2014/main" val="20001"/>
                    </a:ext>
                  </a:extLst>
                </a:gridCol>
              </a:tblGrid>
              <a:tr h="370840">
                <a:tc>
                  <a:txBody>
                    <a:bodyPr/>
                    <a:lstStyle/>
                    <a:p>
                      <a:pPr algn="ctr"/>
                      <a:r>
                        <a:rPr lang="zh-CN" altLang="en-US" sz="2400" b="1" dirty="0">
                          <a:solidFill>
                            <a:schemeClr val="tx1"/>
                          </a:solidFill>
                          <a:latin typeface="+mn-ea"/>
                          <a:ea typeface="+mn-ea"/>
                        </a:rPr>
                        <a:t>平时成绩</a:t>
                      </a:r>
                      <a:endParaRPr lang="zh-CN" altLang="en-US" sz="24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1" dirty="0">
                          <a:solidFill>
                            <a:srgbClr val="990000"/>
                          </a:solidFill>
                          <a:latin typeface="+mn-ea"/>
                          <a:ea typeface="+mn-ea"/>
                        </a:rPr>
                        <a:t>40%</a:t>
                      </a:r>
                      <a:r>
                        <a:rPr lang="zh-CN" altLang="en-US" sz="2400" b="1" dirty="0">
                          <a:solidFill>
                            <a:srgbClr val="990000"/>
                          </a:solidFill>
                          <a:latin typeface="+mn-ea"/>
                          <a:ea typeface="+mn-ea"/>
                        </a:rPr>
                        <a:t> </a:t>
                      </a:r>
                      <a:r>
                        <a:rPr lang="en-US" altLang="zh-CN" sz="2400" b="1" dirty="0">
                          <a:solidFill>
                            <a:srgbClr val="990000"/>
                          </a:solidFill>
                          <a:latin typeface="+mn-ea"/>
                          <a:ea typeface="+mn-ea"/>
                        </a:rPr>
                        <a:t>(5%</a:t>
                      </a:r>
                      <a:r>
                        <a:rPr lang="zh-CN" altLang="en-US" sz="2400" b="1" dirty="0">
                          <a:solidFill>
                            <a:srgbClr val="990000"/>
                          </a:solidFill>
                          <a:latin typeface="+mn-ea"/>
                          <a:ea typeface="+mn-ea"/>
                        </a:rPr>
                        <a:t>思政、课堂</a:t>
                      </a:r>
                      <a:r>
                        <a:rPr lang="en-US" altLang="zh-CN" sz="2400" b="1" dirty="0">
                          <a:solidFill>
                            <a:srgbClr val="990000"/>
                          </a:solidFill>
                          <a:latin typeface="+mn-ea"/>
                          <a:ea typeface="+mn-ea"/>
                        </a:rPr>
                        <a:t>+</a:t>
                      </a:r>
                      <a:r>
                        <a:rPr lang="zh-CN" altLang="en-US" sz="2400" b="1" dirty="0">
                          <a:solidFill>
                            <a:srgbClr val="990000"/>
                          </a:solidFill>
                          <a:latin typeface="+mn-ea"/>
                          <a:ea typeface="+mn-ea"/>
                        </a:rPr>
                        <a:t>上机</a:t>
                      </a:r>
                      <a:r>
                        <a:rPr lang="en-US" altLang="zh-CN" sz="2400" b="1" dirty="0">
                          <a:solidFill>
                            <a:srgbClr val="990000"/>
                          </a:solidFill>
                          <a:latin typeface="+mn-ea"/>
                          <a:ea typeface="+mn-ea"/>
                        </a:rPr>
                        <a:t>35%)</a:t>
                      </a:r>
                      <a:endParaRPr lang="zh-CN" altLang="en-US" sz="24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zh-CN" altLang="en-US" sz="2400" b="1" dirty="0">
                          <a:latin typeface="+mn-ea"/>
                          <a:ea typeface="+mn-ea"/>
                        </a:rPr>
                        <a:t>闭卷考试</a:t>
                      </a:r>
                      <a:endParaRPr lang="en-US" altLang="zh-CN" sz="2400" b="1"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b="1" dirty="0">
                          <a:solidFill>
                            <a:srgbClr val="990000"/>
                          </a:solidFill>
                          <a:latin typeface="+mn-ea"/>
                          <a:ea typeface="+mn-ea"/>
                        </a:rPr>
                        <a:t>60%</a:t>
                      </a:r>
                      <a:endParaRPr lang="zh-CN" altLang="en-US" sz="24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8" name="Picture 3" descr="C:\Users\Administrator\Desktop\java课件\pics\01\java核心基础1.jpg">
            <a:extLst>
              <a:ext uri="{FF2B5EF4-FFF2-40B4-BE49-F238E27FC236}">
                <a16:creationId xmlns:a16="http://schemas.microsoft.com/office/drawing/2014/main" id="{997D27E2-4FEE-A947-93FD-1BBF50878E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307" y="2944827"/>
            <a:ext cx="3008392" cy="30083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Administrator\Desktop\java课件\pics\01\java核心基础2.jpg">
            <a:extLst>
              <a:ext uri="{FF2B5EF4-FFF2-40B4-BE49-F238E27FC236}">
                <a16:creationId xmlns:a16="http://schemas.microsoft.com/office/drawing/2014/main" id="{5F1BAE51-B841-1F45-AEFC-46E4F21925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717" y="2944826"/>
            <a:ext cx="3008391" cy="30083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dministrator\Desktop\java课件\pics\01\java编程思想.jpg">
            <a:extLst>
              <a:ext uri="{FF2B5EF4-FFF2-40B4-BE49-F238E27FC236}">
                <a16:creationId xmlns:a16="http://schemas.microsoft.com/office/drawing/2014/main" id="{CDE5BC57-47F7-2C44-9FB4-D9982752D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4070" y="3203208"/>
            <a:ext cx="1744138" cy="24916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C:\Users\Administrator\Desktop\java课件\pics\01\JVM虚拟机.jpg">
            <a:extLst>
              <a:ext uri="{FF2B5EF4-FFF2-40B4-BE49-F238E27FC236}">
                <a16:creationId xmlns:a16="http://schemas.microsoft.com/office/drawing/2014/main" id="{454CB687-5BC2-8B43-87EA-345FE92709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56240" y="2888763"/>
            <a:ext cx="2952328" cy="295232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905DAE5-5CD9-FA49-A577-DA58377FB763}"/>
              </a:ext>
            </a:extLst>
          </p:cNvPr>
          <p:cNvSpPr txBox="1"/>
          <p:nvPr/>
        </p:nvSpPr>
        <p:spPr>
          <a:xfrm>
            <a:off x="4401511" y="6107668"/>
            <a:ext cx="2492990" cy="369332"/>
          </a:xfrm>
          <a:prstGeom prst="rect">
            <a:avLst/>
          </a:prstGeom>
          <a:noFill/>
        </p:spPr>
        <p:txBody>
          <a:bodyPr wrap="none" rtlCol="0">
            <a:spAutoFit/>
          </a:bodyPr>
          <a:lstStyle/>
          <a:p>
            <a:pPr algn="ctr"/>
            <a:r>
              <a:rPr kumimoji="1" lang="zh-CN" altLang="en-US" dirty="0">
                <a:solidFill>
                  <a:srgbClr val="7030A0"/>
                </a:solidFill>
                <a:latin typeface="DengXian Light" panose="02010600030101010101" pitchFamily="2" charset="-122"/>
                <a:ea typeface="DengXian Light" panose="02010600030101010101" pitchFamily="2" charset="-122"/>
              </a:rPr>
              <a:t>参考书目（随用随查）</a:t>
            </a:r>
          </a:p>
        </p:txBody>
      </p:sp>
      <p:pic>
        <p:nvPicPr>
          <p:cNvPr id="14" name="bg object 17">
            <a:extLst>
              <a:ext uri="{FF2B5EF4-FFF2-40B4-BE49-F238E27FC236}">
                <a16:creationId xmlns:a16="http://schemas.microsoft.com/office/drawing/2014/main" id="{76BBBFDF-5602-C145-B157-E2B3F8D4E466}"/>
              </a:ext>
            </a:extLst>
          </p:cNvPr>
          <p:cNvPicPr/>
          <p:nvPr/>
        </p:nvPicPr>
        <p:blipFill>
          <a:blip r:embed="rId7" cstate="print"/>
          <a:stretch>
            <a:fillRect/>
          </a:stretch>
        </p:blipFill>
        <p:spPr>
          <a:xfrm>
            <a:off x="109728" y="954024"/>
            <a:ext cx="11653714" cy="6096"/>
          </a:xfrm>
          <a:prstGeom prst="rect">
            <a:avLst/>
          </a:prstGeom>
        </p:spPr>
      </p:pic>
    </p:spTree>
    <p:extLst>
      <p:ext uri="{BB962C8B-B14F-4D97-AF65-F5344CB8AC3E}">
        <p14:creationId xmlns:p14="http://schemas.microsoft.com/office/powerpoint/2010/main" val="125244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9CE6261-2D2C-8D47-AFF2-277667B5E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52" y="1124744"/>
            <a:ext cx="8392859" cy="5664632"/>
          </a:xfrm>
          <a:prstGeom prst="rect">
            <a:avLst/>
          </a:prstGeom>
        </p:spPr>
      </p:pic>
      <p:sp>
        <p:nvSpPr>
          <p:cNvPr id="12" name="object 2">
            <a:extLst>
              <a:ext uri="{FF2B5EF4-FFF2-40B4-BE49-F238E27FC236}">
                <a16:creationId xmlns:a16="http://schemas.microsoft.com/office/drawing/2014/main" id="{42E8F8EF-2848-3A4A-A7A9-A3999CE9063D}"/>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课程简介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2F0B4AB-3488-E24B-8E6F-BD8DB30AC6AC}"/>
              </a:ext>
            </a:extLst>
          </p:cNvPr>
          <p:cNvSpPr txBox="1"/>
          <p:nvPr/>
        </p:nvSpPr>
        <p:spPr>
          <a:xfrm>
            <a:off x="8847517" y="2828835"/>
            <a:ext cx="3344483" cy="923330"/>
          </a:xfrm>
          <a:prstGeom prst="rect">
            <a:avLst/>
          </a:prstGeom>
          <a:noFill/>
        </p:spPr>
        <p:txBody>
          <a:bodyPr wrap="square">
            <a:spAutoFit/>
          </a:bodyPr>
          <a:lstStyle/>
          <a:p>
            <a:r>
              <a:rPr lang="zh-CN" altLang="en-US" b="1" dirty="0">
                <a:solidFill>
                  <a:srgbClr val="002060"/>
                </a:solidFill>
                <a:latin typeface="DengXian Light" panose="02010600030101010101" pitchFamily="2" charset="-122"/>
                <a:ea typeface="DengXian Light" panose="02010600030101010101" pitchFamily="2" charset="-122"/>
                <a:cs typeface="Calibri" panose="020F0502020204030204" pitchFamily="34" charset="0"/>
              </a:rPr>
              <a:t>周二 3-5节</a:t>
            </a:r>
          </a:p>
          <a:p>
            <a:r>
              <a:rPr lang="zh-CN" altLang="en-US" dirty="0">
                <a:latin typeface="DengXian Light" panose="02010600030101010101" pitchFamily="2" charset="-122"/>
                <a:ea typeface="DengXian Light" panose="02010600030101010101" pitchFamily="2" charset="-122"/>
                <a:cs typeface="Calibri" panose="020F0502020204030204" pitchFamily="34" charset="0"/>
              </a:rPr>
              <a:t>周次：</a:t>
            </a:r>
            <a:r>
              <a:rPr lang="zh-CN" altLang="en-US" b="1" dirty="0">
                <a:solidFill>
                  <a:srgbClr val="C00000"/>
                </a:solidFill>
                <a:latin typeface="DengXian Light" panose="02010600030101010101" pitchFamily="2" charset="-122"/>
                <a:ea typeface="DengXian Light" panose="02010600030101010101" pitchFamily="2" charset="-122"/>
                <a:cs typeface="Calibri" panose="020F0502020204030204" pitchFamily="34" charset="0"/>
              </a:rPr>
              <a:t>3、6、10、13 </a:t>
            </a:r>
            <a:endParaRPr lang="en-US" altLang="zh-CN" b="1" dirty="0">
              <a:solidFill>
                <a:srgbClr val="C00000"/>
              </a:solidFill>
              <a:latin typeface="DengXian Light" panose="02010600030101010101" pitchFamily="2" charset="-122"/>
              <a:ea typeface="DengXian Light" panose="02010600030101010101" pitchFamily="2" charset="-122"/>
              <a:cs typeface="Calibri" panose="020F0502020204030204" pitchFamily="34" charset="0"/>
            </a:endParaRPr>
          </a:p>
          <a:p>
            <a:r>
              <a:rPr lang="zh-CN" altLang="en-US" dirty="0">
                <a:latin typeface="DengXian Light" panose="02010600030101010101" pitchFamily="2" charset="-122"/>
                <a:ea typeface="DengXian Light" panose="02010600030101010101" pitchFamily="2" charset="-122"/>
                <a:cs typeface="Calibri" panose="020F0502020204030204" pitchFamily="34" charset="0"/>
              </a:rPr>
              <a:t>机房 ：</a:t>
            </a:r>
            <a:r>
              <a:rPr lang="en-US" altLang="zh-CN" b="1" dirty="0">
                <a:solidFill>
                  <a:srgbClr val="C00000"/>
                </a:solidFill>
                <a:latin typeface="DengXian Light" panose="02010600030101010101" pitchFamily="2" charset="-122"/>
                <a:ea typeface="DengXian Light" panose="02010600030101010101" pitchFamily="2" charset="-122"/>
                <a:cs typeface="Calibri" panose="020F0502020204030204" pitchFamily="34" charset="0"/>
              </a:rPr>
              <a:t>4</a:t>
            </a:r>
            <a:r>
              <a:rPr lang="zh-CN" altLang="en-US" b="1" dirty="0">
                <a:solidFill>
                  <a:srgbClr val="C00000"/>
                </a:solidFill>
                <a:latin typeface="DengXian Light" panose="02010600030101010101" pitchFamily="2" charset="-122"/>
                <a:ea typeface="DengXian Light" panose="02010600030101010101" pitchFamily="2" charset="-122"/>
                <a:cs typeface="Calibri" panose="020F0502020204030204" pitchFamily="34" charset="0"/>
              </a:rPr>
              <a:t>教</a:t>
            </a:r>
            <a:r>
              <a:rPr lang="en-US" altLang="zh-CN" b="1" dirty="0">
                <a:solidFill>
                  <a:srgbClr val="C00000"/>
                </a:solidFill>
                <a:latin typeface="DengXian Light" panose="02010600030101010101" pitchFamily="2" charset="-122"/>
                <a:ea typeface="DengXian Light" panose="02010600030101010101" pitchFamily="2" charset="-122"/>
                <a:cs typeface="Calibri" panose="020F0502020204030204" pitchFamily="34" charset="0"/>
              </a:rPr>
              <a:t>-</a:t>
            </a:r>
            <a:r>
              <a:rPr lang="zh-CN" altLang="en-US" b="1" dirty="0">
                <a:solidFill>
                  <a:srgbClr val="C00000"/>
                </a:solidFill>
                <a:latin typeface="DengXian Light" panose="02010600030101010101" pitchFamily="2" charset="-122"/>
                <a:ea typeface="DengXian Light" panose="02010600030101010101" pitchFamily="2" charset="-122"/>
                <a:cs typeface="Calibri" panose="020F0502020204030204" pitchFamily="34" charset="0"/>
              </a:rPr>
              <a:t>330、332、334</a:t>
            </a:r>
          </a:p>
        </p:txBody>
      </p:sp>
      <p:sp>
        <p:nvSpPr>
          <p:cNvPr id="11" name="椭圆 10">
            <a:extLst>
              <a:ext uri="{FF2B5EF4-FFF2-40B4-BE49-F238E27FC236}">
                <a16:creationId xmlns:a16="http://schemas.microsoft.com/office/drawing/2014/main" id="{792B2721-E2D3-1249-95FC-46B5D8478CC4}"/>
              </a:ext>
            </a:extLst>
          </p:cNvPr>
          <p:cNvSpPr/>
          <p:nvPr/>
        </p:nvSpPr>
        <p:spPr>
          <a:xfrm>
            <a:off x="3342514" y="2276872"/>
            <a:ext cx="216024" cy="1440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8F0F0E95-776A-CE44-9279-974D3607335F}"/>
              </a:ext>
            </a:extLst>
          </p:cNvPr>
          <p:cNvSpPr/>
          <p:nvPr/>
        </p:nvSpPr>
        <p:spPr>
          <a:xfrm>
            <a:off x="4295800" y="2276872"/>
            <a:ext cx="216024" cy="1440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121C8BAA-766B-4246-A17E-8F8D6ABC5FCB}"/>
              </a:ext>
            </a:extLst>
          </p:cNvPr>
          <p:cNvSpPr/>
          <p:nvPr/>
        </p:nvSpPr>
        <p:spPr>
          <a:xfrm>
            <a:off x="5484314" y="2276872"/>
            <a:ext cx="216024" cy="1440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666DD91-78FB-9F40-AD44-C3D1AA45AEE8}"/>
              </a:ext>
            </a:extLst>
          </p:cNvPr>
          <p:cNvSpPr/>
          <p:nvPr/>
        </p:nvSpPr>
        <p:spPr>
          <a:xfrm>
            <a:off x="6379630" y="2276939"/>
            <a:ext cx="216024" cy="1440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37111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1744" y="1721411"/>
            <a:ext cx="6120680" cy="830997"/>
          </a:xfrm>
          <a:prstGeom prst="rect">
            <a:avLst/>
          </a:prstGeom>
          <a:noFill/>
        </p:spPr>
        <p:txBody>
          <a:bodyPr wrap="square" rtlCol="0">
            <a:spAutoFit/>
          </a:bodyPr>
          <a:lstStyle/>
          <a:p>
            <a:r>
              <a:rPr lang="zh-CN" altLang="en-US" sz="2400" dirty="0">
                <a:solidFill>
                  <a:schemeClr val="tx1">
                    <a:lumMod val="65000"/>
                    <a:lumOff val="35000"/>
                  </a:schemeClr>
                </a:solidFill>
                <a:latin typeface="Calibri" pitchFamily="34" charset="0"/>
                <a:ea typeface="微软雅黑" pitchFamily="34" charset="-122"/>
              </a:rPr>
              <a:t>了解计算机、程序</a:t>
            </a:r>
            <a:r>
              <a:rPr lang="en-US" altLang="zh-CN" sz="2400" dirty="0">
                <a:solidFill>
                  <a:schemeClr val="tx1">
                    <a:lumMod val="65000"/>
                    <a:lumOff val="35000"/>
                  </a:schemeClr>
                </a:solidFill>
                <a:latin typeface="Calibri" pitchFamily="34" charset="0"/>
                <a:ea typeface="微软雅黑" pitchFamily="34" charset="-122"/>
              </a:rPr>
              <a:t>(Programs)</a:t>
            </a:r>
            <a:r>
              <a:rPr lang="zh-CN" altLang="en-US" sz="2400" dirty="0">
                <a:solidFill>
                  <a:schemeClr val="tx1">
                    <a:lumMod val="65000"/>
                    <a:lumOff val="35000"/>
                  </a:schemeClr>
                </a:solidFill>
                <a:latin typeface="Calibri" pitchFamily="34" charset="0"/>
                <a:ea typeface="微软雅黑" pitchFamily="34" charset="-122"/>
              </a:rPr>
              <a:t>以及操作系统</a:t>
            </a:r>
            <a:r>
              <a:rPr lang="en-US" altLang="zh-CN" sz="2400" dirty="0">
                <a:solidFill>
                  <a:schemeClr val="tx1">
                    <a:lumMod val="65000"/>
                    <a:lumOff val="35000"/>
                  </a:schemeClr>
                </a:solidFill>
                <a:latin typeface="Calibri" pitchFamily="34" charset="0"/>
                <a:ea typeface="微软雅黑" pitchFamily="34" charset="-122"/>
              </a:rPr>
              <a:t>(Operation System)</a:t>
            </a:r>
            <a:r>
              <a:rPr lang="zh-CN" altLang="en-US" sz="2400" dirty="0">
                <a:solidFill>
                  <a:schemeClr val="tx1">
                    <a:lumMod val="65000"/>
                    <a:lumOff val="35000"/>
                  </a:schemeClr>
                </a:solidFill>
                <a:latin typeface="Calibri" pitchFamily="34" charset="0"/>
                <a:ea typeface="微软雅黑" pitchFamily="34" charset="-122"/>
              </a:rPr>
              <a:t>的关系</a:t>
            </a:r>
          </a:p>
        </p:txBody>
      </p:sp>
      <p:sp>
        <p:nvSpPr>
          <p:cNvPr id="6" name="TextBox 5"/>
          <p:cNvSpPr txBox="1"/>
          <p:nvPr/>
        </p:nvSpPr>
        <p:spPr>
          <a:xfrm>
            <a:off x="2207568" y="1844521"/>
            <a:ext cx="1584176" cy="584775"/>
          </a:xfrm>
          <a:prstGeom prst="rect">
            <a:avLst/>
          </a:prstGeom>
          <a:noFill/>
        </p:spPr>
        <p:txBody>
          <a:bodyPr wrap="square" rtlCol="0">
            <a:spAutoFit/>
          </a:bodyPr>
          <a:lstStyle/>
          <a:p>
            <a:r>
              <a:rPr lang="en-US" altLang="zh-CN" sz="3200" b="1" dirty="0">
                <a:solidFill>
                  <a:schemeClr val="accent1"/>
                </a:solidFill>
              </a:rPr>
              <a:t>Step 1</a:t>
            </a:r>
            <a:endParaRPr lang="zh-CN" altLang="en-US" sz="3200" b="1" dirty="0">
              <a:solidFill>
                <a:schemeClr val="accent1"/>
              </a:solidFill>
            </a:endParaRPr>
          </a:p>
        </p:txBody>
      </p:sp>
      <p:sp>
        <p:nvSpPr>
          <p:cNvPr id="7" name="TextBox 6"/>
          <p:cNvSpPr txBox="1"/>
          <p:nvPr/>
        </p:nvSpPr>
        <p:spPr>
          <a:xfrm>
            <a:off x="3791744" y="3325648"/>
            <a:ext cx="6120680" cy="461665"/>
          </a:xfrm>
          <a:prstGeom prst="rect">
            <a:avLst/>
          </a:prstGeom>
          <a:noFill/>
        </p:spPr>
        <p:txBody>
          <a:bodyPr wrap="square" rtlCol="0">
            <a:spAutoFit/>
          </a:bodyPr>
          <a:lstStyle/>
          <a:p>
            <a:r>
              <a:rPr lang="zh-CN" altLang="en-US" sz="2400" dirty="0">
                <a:solidFill>
                  <a:schemeClr val="tx1">
                    <a:lumMod val="65000"/>
                    <a:lumOff val="35000"/>
                  </a:schemeClr>
                </a:solidFill>
                <a:latin typeface="Calibri" pitchFamily="34" charset="0"/>
                <a:ea typeface="微软雅黑" pitchFamily="34" charset="-122"/>
              </a:rPr>
              <a:t>了解什么是</a:t>
            </a:r>
            <a:r>
              <a:rPr lang="en-US" altLang="zh-CN" sz="2400" dirty="0">
                <a:solidFill>
                  <a:schemeClr val="tx1">
                    <a:lumMod val="65000"/>
                    <a:lumOff val="35000"/>
                  </a:schemeClr>
                </a:solidFill>
                <a:latin typeface="Calibri" pitchFamily="34" charset="0"/>
                <a:ea typeface="微软雅黑" pitchFamily="34" charset="-122"/>
              </a:rPr>
              <a:t>Java</a:t>
            </a:r>
            <a:r>
              <a:rPr lang="zh-CN" altLang="en-US" sz="2400" dirty="0">
                <a:solidFill>
                  <a:schemeClr val="tx1">
                    <a:lumMod val="65000"/>
                    <a:lumOff val="35000"/>
                  </a:schemeClr>
                </a:solidFill>
                <a:latin typeface="Calibri" pitchFamily="34" charset="0"/>
                <a:ea typeface="微软雅黑" pitchFamily="34" charset="-122"/>
              </a:rPr>
              <a:t>，以及为什么要学</a:t>
            </a:r>
            <a:r>
              <a:rPr lang="en-US" altLang="zh-CN" sz="2400" dirty="0">
                <a:solidFill>
                  <a:schemeClr val="tx1">
                    <a:lumMod val="65000"/>
                    <a:lumOff val="35000"/>
                  </a:schemeClr>
                </a:solidFill>
                <a:latin typeface="Calibri" pitchFamily="34" charset="0"/>
                <a:ea typeface="微软雅黑" pitchFamily="34" charset="-122"/>
              </a:rPr>
              <a:t>Java</a:t>
            </a:r>
            <a:endParaRPr lang="zh-CN" altLang="en-US" sz="2400" dirty="0">
              <a:solidFill>
                <a:schemeClr val="tx1">
                  <a:lumMod val="65000"/>
                  <a:lumOff val="35000"/>
                </a:schemeClr>
              </a:solidFill>
              <a:latin typeface="Calibri" pitchFamily="34" charset="0"/>
              <a:ea typeface="微软雅黑" pitchFamily="34" charset="-122"/>
            </a:endParaRPr>
          </a:p>
        </p:txBody>
      </p:sp>
      <p:sp>
        <p:nvSpPr>
          <p:cNvPr id="8" name="TextBox 7"/>
          <p:cNvSpPr txBox="1"/>
          <p:nvPr/>
        </p:nvSpPr>
        <p:spPr>
          <a:xfrm>
            <a:off x="2207568" y="3264083"/>
            <a:ext cx="1584176" cy="584775"/>
          </a:xfrm>
          <a:prstGeom prst="rect">
            <a:avLst/>
          </a:prstGeom>
          <a:noFill/>
        </p:spPr>
        <p:txBody>
          <a:bodyPr wrap="square" rtlCol="0">
            <a:spAutoFit/>
          </a:bodyPr>
          <a:lstStyle/>
          <a:p>
            <a:r>
              <a:rPr lang="en-US" altLang="zh-CN" sz="3200" b="1" dirty="0">
                <a:solidFill>
                  <a:schemeClr val="accent1"/>
                </a:solidFill>
              </a:rPr>
              <a:t>Step 2</a:t>
            </a:r>
            <a:endParaRPr lang="zh-CN" altLang="en-US" sz="3200" b="1" dirty="0">
              <a:solidFill>
                <a:schemeClr val="accent1"/>
              </a:solidFill>
            </a:endParaRPr>
          </a:p>
        </p:txBody>
      </p:sp>
      <p:sp>
        <p:nvSpPr>
          <p:cNvPr id="9" name="TextBox 8"/>
          <p:cNvSpPr txBox="1"/>
          <p:nvPr/>
        </p:nvSpPr>
        <p:spPr>
          <a:xfrm>
            <a:off x="3804310" y="4941173"/>
            <a:ext cx="6120680" cy="830997"/>
          </a:xfrm>
          <a:prstGeom prst="rect">
            <a:avLst/>
          </a:prstGeom>
          <a:noFill/>
        </p:spPr>
        <p:txBody>
          <a:bodyPr wrap="square" rtlCol="0">
            <a:spAutoFit/>
          </a:bodyPr>
          <a:lstStyle/>
          <a:p>
            <a:r>
              <a:rPr lang="zh-CN" altLang="en-US" sz="2400" dirty="0">
                <a:solidFill>
                  <a:schemeClr val="tx1">
                    <a:lumMod val="65000"/>
                    <a:lumOff val="35000"/>
                  </a:schemeClr>
                </a:solidFill>
                <a:latin typeface="Calibri" pitchFamily="34" charset="0"/>
                <a:ea typeface="微软雅黑" pitchFamily="34" charset="-122"/>
              </a:rPr>
              <a:t>以一个简单的例子来认识</a:t>
            </a:r>
            <a:r>
              <a:rPr lang="en-US" altLang="zh-CN" sz="2400" dirty="0">
                <a:solidFill>
                  <a:schemeClr val="tx1">
                    <a:lumMod val="65000"/>
                    <a:lumOff val="35000"/>
                  </a:schemeClr>
                </a:solidFill>
                <a:latin typeface="Calibri" pitchFamily="34" charset="0"/>
                <a:ea typeface="微软雅黑" pitchFamily="34" charset="-122"/>
              </a:rPr>
              <a:t>Java</a:t>
            </a:r>
            <a:r>
              <a:rPr lang="zh-CN" altLang="en-US" sz="2400" dirty="0">
                <a:solidFill>
                  <a:schemeClr val="tx1">
                    <a:lumMod val="65000"/>
                    <a:lumOff val="35000"/>
                  </a:schemeClr>
                </a:solidFill>
                <a:latin typeface="Calibri" pitchFamily="34" charset="0"/>
                <a:ea typeface="微软雅黑" pitchFamily="34" charset="-122"/>
              </a:rPr>
              <a:t>，了解它的基本语法、基本概念、执行原理等</a:t>
            </a:r>
          </a:p>
        </p:txBody>
      </p:sp>
      <p:sp>
        <p:nvSpPr>
          <p:cNvPr id="10" name="TextBox 9"/>
          <p:cNvSpPr txBox="1"/>
          <p:nvPr/>
        </p:nvSpPr>
        <p:spPr>
          <a:xfrm>
            <a:off x="2220134" y="4959176"/>
            <a:ext cx="1584176" cy="584775"/>
          </a:xfrm>
          <a:prstGeom prst="rect">
            <a:avLst/>
          </a:prstGeom>
          <a:noFill/>
        </p:spPr>
        <p:txBody>
          <a:bodyPr wrap="square" rtlCol="0">
            <a:spAutoFit/>
          </a:bodyPr>
          <a:lstStyle/>
          <a:p>
            <a:r>
              <a:rPr lang="en-US" altLang="zh-CN" sz="3200" b="1" dirty="0">
                <a:solidFill>
                  <a:schemeClr val="accent1"/>
                </a:solidFill>
              </a:rPr>
              <a:t>Step 3</a:t>
            </a:r>
            <a:endParaRPr lang="zh-CN" altLang="en-US" sz="3200" b="1" dirty="0">
              <a:solidFill>
                <a:schemeClr val="accent1"/>
              </a:solidFill>
            </a:endParaRPr>
          </a:p>
        </p:txBody>
      </p:sp>
      <p:sp>
        <p:nvSpPr>
          <p:cNvPr id="11" name="object 2">
            <a:extLst>
              <a:ext uri="{FF2B5EF4-FFF2-40B4-BE49-F238E27FC236}">
                <a16:creationId xmlns:a16="http://schemas.microsoft.com/office/drawing/2014/main" id="{84738996-33B9-9149-8E2E-07D946661878}"/>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393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1127448" y="1850534"/>
            <a:ext cx="10153128"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a:spcBef>
                <a:spcPts val="1500"/>
              </a:spcBef>
              <a:buSzPct val="75000"/>
            </a:pPr>
            <a:r>
              <a:rPr lang="zh-CN" altLang="en-US" dirty="0">
                <a:latin typeface="DengXian" panose="02010600030101010101" pitchFamily="2" charset="-122"/>
                <a:ea typeface="DengXian" panose="02010600030101010101" pitchFamily="2" charset="-122"/>
                <a:cs typeface="Times New Roman" pitchFamily="18" charset="0"/>
              </a:rPr>
              <a:t>计算机是由</a:t>
            </a:r>
            <a:r>
              <a:rPr lang="en-US" altLang="zh-CN" b="1" dirty="0">
                <a:solidFill>
                  <a:srgbClr val="7030A0"/>
                </a:solidFill>
                <a:latin typeface="DengXian" panose="02010600030101010101" pitchFamily="2" charset="-122"/>
                <a:ea typeface="DengXian" panose="02010600030101010101" pitchFamily="2" charset="-122"/>
                <a:cs typeface="Times New Roman" pitchFamily="18" charset="0"/>
              </a:rPr>
              <a:t>CPU</a:t>
            </a:r>
            <a:r>
              <a:rPr lang="zh-CN" altLang="en-US" dirty="0">
                <a:latin typeface="DengXian" panose="02010600030101010101" pitchFamily="2" charset="-122"/>
                <a:ea typeface="DengXian" panose="02010600030101010101" pitchFamily="2" charset="-122"/>
                <a:cs typeface="Times New Roman" pitchFamily="18" charset="0"/>
              </a:rPr>
              <a:t>、</a:t>
            </a:r>
            <a:r>
              <a:rPr lang="en-US" altLang="zh-CN" b="1" dirty="0">
                <a:solidFill>
                  <a:srgbClr val="7030A0"/>
                </a:solidFill>
                <a:latin typeface="DengXian" panose="02010600030101010101" pitchFamily="2" charset="-122"/>
                <a:ea typeface="DengXian" panose="02010600030101010101" pitchFamily="2" charset="-122"/>
                <a:cs typeface="Times New Roman" pitchFamily="18" charset="0"/>
              </a:rPr>
              <a:t>Memory</a:t>
            </a:r>
            <a:r>
              <a:rPr lang="zh-CN" altLang="en-US" dirty="0">
                <a:latin typeface="DengXian" panose="02010600030101010101" pitchFamily="2" charset="-122"/>
                <a:ea typeface="DengXian" panose="02010600030101010101" pitchFamily="2" charset="-122"/>
                <a:cs typeface="Times New Roman" pitchFamily="18" charset="0"/>
              </a:rPr>
              <a:t>、</a:t>
            </a:r>
            <a:r>
              <a:rPr lang="zh-CN" altLang="en-US" b="1" dirty="0">
                <a:solidFill>
                  <a:srgbClr val="7030A0"/>
                </a:solidFill>
                <a:latin typeface="DengXian" panose="02010600030101010101" pitchFamily="2" charset="-122"/>
                <a:ea typeface="DengXian" panose="02010600030101010101" pitchFamily="2" charset="-122"/>
                <a:cs typeface="Times New Roman" pitchFamily="18" charset="0"/>
              </a:rPr>
              <a:t>存储设备</a:t>
            </a:r>
            <a:r>
              <a:rPr lang="zh-CN" altLang="en-US" dirty="0">
                <a:latin typeface="DengXian" panose="02010600030101010101" pitchFamily="2" charset="-122"/>
                <a:ea typeface="DengXian" panose="02010600030101010101" pitchFamily="2" charset="-122"/>
                <a:cs typeface="Times New Roman" pitchFamily="18" charset="0"/>
              </a:rPr>
              <a:t>、</a:t>
            </a:r>
            <a:r>
              <a:rPr lang="zh-CN" altLang="en-US" b="1" dirty="0">
                <a:solidFill>
                  <a:srgbClr val="7030A0"/>
                </a:solidFill>
                <a:latin typeface="DengXian" panose="02010600030101010101" pitchFamily="2" charset="-122"/>
                <a:ea typeface="DengXian" panose="02010600030101010101" pitchFamily="2" charset="-122"/>
                <a:cs typeface="Times New Roman" pitchFamily="18" charset="0"/>
              </a:rPr>
              <a:t>输入</a:t>
            </a:r>
            <a:r>
              <a:rPr lang="en-US" altLang="zh-CN" b="1" dirty="0">
                <a:solidFill>
                  <a:srgbClr val="7030A0"/>
                </a:solidFill>
                <a:latin typeface="DengXian" panose="02010600030101010101" pitchFamily="2" charset="-122"/>
                <a:ea typeface="DengXian" panose="02010600030101010101" pitchFamily="2" charset="-122"/>
                <a:cs typeface="Times New Roman" pitchFamily="18" charset="0"/>
              </a:rPr>
              <a:t>/</a:t>
            </a:r>
            <a:r>
              <a:rPr lang="zh-CN" altLang="en-US" b="1" dirty="0">
                <a:solidFill>
                  <a:srgbClr val="7030A0"/>
                </a:solidFill>
                <a:latin typeface="DengXian" panose="02010600030101010101" pitchFamily="2" charset="-122"/>
                <a:ea typeface="DengXian" panose="02010600030101010101" pitchFamily="2" charset="-122"/>
                <a:cs typeface="Times New Roman" pitchFamily="18" charset="0"/>
              </a:rPr>
              <a:t>输出设备</a:t>
            </a:r>
            <a:r>
              <a:rPr lang="zh-CN" altLang="en-US" dirty="0">
                <a:latin typeface="DengXian" panose="02010600030101010101" pitchFamily="2" charset="-122"/>
                <a:ea typeface="DengXian" panose="02010600030101010101" pitchFamily="2" charset="-122"/>
                <a:cs typeface="Times New Roman" pitchFamily="18" charset="0"/>
              </a:rPr>
              <a:t>以及</a:t>
            </a:r>
            <a:r>
              <a:rPr lang="zh-CN" altLang="en-US" b="1" dirty="0">
                <a:solidFill>
                  <a:srgbClr val="7030A0"/>
                </a:solidFill>
                <a:latin typeface="DengXian" panose="02010600030101010101" pitchFamily="2" charset="-122"/>
                <a:ea typeface="DengXian" panose="02010600030101010101" pitchFamily="2" charset="-122"/>
                <a:cs typeface="Times New Roman" pitchFamily="18" charset="0"/>
              </a:rPr>
              <a:t>通讯设备</a:t>
            </a:r>
            <a:r>
              <a:rPr lang="zh-CN" altLang="en-US" dirty="0">
                <a:latin typeface="DengXian" panose="02010600030101010101" pitchFamily="2" charset="-122"/>
                <a:ea typeface="DengXian" panose="02010600030101010101" pitchFamily="2" charset="-122"/>
                <a:cs typeface="Times New Roman" pitchFamily="18" charset="0"/>
              </a:rPr>
              <a:t>组成</a:t>
            </a:r>
            <a:endParaRPr lang="en-US" dirty="0">
              <a:latin typeface="DengXian" panose="02010600030101010101" pitchFamily="2" charset="-122"/>
              <a:ea typeface="DengXian" panose="02010600030101010101" pitchFamily="2" charset="-122"/>
              <a:cs typeface="Times New Roman" pitchFamily="18" charset="0"/>
            </a:endParaRPr>
          </a:p>
        </p:txBody>
      </p:sp>
      <p:graphicFrame>
        <p:nvGraphicFramePr>
          <p:cNvPr id="5" name="Object 8">
            <a:extLst>
              <a:ext uri="{FF2B5EF4-FFF2-40B4-BE49-F238E27FC236}">
                <a16:creationId xmlns:a16="http://schemas.microsoft.com/office/drawing/2014/main" id="{E8A7DC9B-08B8-4144-A19F-4C0222FAB394}"/>
              </a:ext>
            </a:extLst>
          </p:cNvPr>
          <p:cNvGraphicFramePr>
            <a:graphicFrameLocks noChangeAspect="1"/>
          </p:cNvGraphicFramePr>
          <p:nvPr>
            <p:extLst>
              <p:ext uri="{D42A27DB-BD31-4B8C-83A1-F6EECF244321}">
                <p14:modId xmlns:p14="http://schemas.microsoft.com/office/powerpoint/2010/main" val="3384502462"/>
              </p:ext>
            </p:extLst>
          </p:nvPr>
        </p:nvGraphicFramePr>
        <p:xfrm>
          <a:off x="623392" y="3209379"/>
          <a:ext cx="10720139" cy="2668483"/>
        </p:xfrm>
        <a:graphic>
          <a:graphicData uri="http://schemas.openxmlformats.org/presentationml/2006/ole">
            <mc:AlternateContent xmlns:mc="http://schemas.openxmlformats.org/markup-compatibility/2006">
              <mc:Choice xmlns:v="urn:schemas-microsoft-com:vml" Requires="v">
                <p:oleObj spid="_x0000_s4831" r:id="rId4" imgW="15265400" imgH="3784600" progId="Word.Picture.8">
                  <p:embed/>
                </p:oleObj>
              </mc:Choice>
              <mc:Fallback>
                <p:oleObj r:id="rId4" imgW="15265400" imgH="3784600" progId="Word.Picture.8">
                  <p:embed/>
                  <p:pic>
                    <p:nvPicPr>
                      <p:cNvPr id="6153" name="Object 8">
                        <a:extLst>
                          <a:ext uri="{FF2B5EF4-FFF2-40B4-BE49-F238E27FC236}">
                            <a16:creationId xmlns:a16="http://schemas.microsoft.com/office/drawing/2014/main" id="{9CD23FD7-9A0A-7540-BA37-1C82DBFE64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392" y="3209379"/>
                        <a:ext cx="10720139" cy="2668483"/>
                      </a:xfrm>
                      <a:prstGeom prst="rect">
                        <a:avLst/>
                      </a:prstGeom>
                      <a:noFill/>
                      <a:ln>
                        <a:noFill/>
                      </a:ln>
                      <a:effectLst/>
                    </p:spPr>
                  </p:pic>
                </p:oleObj>
              </mc:Fallback>
            </mc:AlternateContent>
          </a:graphicData>
        </a:graphic>
      </p:graphicFrame>
      <p:sp>
        <p:nvSpPr>
          <p:cNvPr id="7" name="object 2">
            <a:extLst>
              <a:ext uri="{FF2B5EF4-FFF2-40B4-BE49-F238E27FC236}">
                <a16:creationId xmlns:a16="http://schemas.microsoft.com/office/drawing/2014/main" id="{F2AE4FDE-344A-8F49-BCF0-3E2421F3ED02}"/>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8133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457199" y="1268760"/>
            <a:ext cx="10144945" cy="2464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spcBef>
                <a:spcPts val="1500"/>
              </a:spcBef>
              <a:buSzPct val="75000"/>
              <a:buFont typeface="Wingdings" pitchFamily="2" charset="2"/>
              <a:buChar char="p"/>
            </a:pPr>
            <a:r>
              <a:rPr lang="en-US" altLang="zh-CN" dirty="0">
                <a:latin typeface="DengXian Light" panose="02010600030101010101" pitchFamily="2" charset="-122"/>
                <a:ea typeface="DengXian Light" panose="02010600030101010101" pitchFamily="2" charset="-122"/>
                <a:cs typeface="Courier New" pitchFamily="49" charset="0"/>
              </a:rPr>
              <a:t>CPU</a:t>
            </a:r>
            <a:r>
              <a:rPr lang="zh-CN" altLang="en-US" dirty="0">
                <a:latin typeface="DengXian Light" panose="02010600030101010101" pitchFamily="2" charset="-122"/>
                <a:ea typeface="DengXian Light" panose="02010600030101010101" pitchFamily="2" charset="-122"/>
                <a:cs typeface="Courier New" pitchFamily="49" charset="0"/>
              </a:rPr>
              <a:t>是计算机的大脑</a:t>
            </a:r>
            <a:endParaRPr lang="en-US" altLang="zh-CN"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从内存接收指令进行处理</a:t>
            </a:r>
            <a:endParaRPr lang="en-US" altLang="zh-CN" sz="2000"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en-US" altLang="zh-CN" sz="2000" dirty="0">
                <a:latin typeface="DengXian Light" panose="02010600030101010101" pitchFamily="2" charset="-122"/>
                <a:ea typeface="DengXian Light" panose="02010600030101010101" pitchFamily="2" charset="-122"/>
                <a:cs typeface="Courier New" pitchFamily="49" charset="0"/>
              </a:rPr>
              <a:t>CPU</a:t>
            </a:r>
            <a:r>
              <a:rPr lang="zh-CN" altLang="en-US" sz="2000" dirty="0">
                <a:latin typeface="DengXian Light" panose="02010600030101010101" pitchFamily="2" charset="-122"/>
                <a:ea typeface="DengXian Light" panose="02010600030101010101" pitchFamily="2" charset="-122"/>
                <a:cs typeface="Courier New" pitchFamily="49" charset="0"/>
              </a:rPr>
              <a:t>主频单位是</a:t>
            </a:r>
            <a:r>
              <a:rPr lang="en-US" altLang="zh-CN" sz="2000" dirty="0">
                <a:latin typeface="DengXian Light" panose="02010600030101010101" pitchFamily="2" charset="-122"/>
                <a:ea typeface="DengXian Light" panose="02010600030101010101" pitchFamily="2" charset="-122"/>
                <a:cs typeface="Courier New" pitchFamily="49" charset="0"/>
              </a:rPr>
              <a:t>GHz</a:t>
            </a:r>
            <a:r>
              <a:rPr lang="zh-CN" altLang="en-US" sz="2000" dirty="0">
                <a:latin typeface="DengXian Light" panose="02010600030101010101" pitchFamily="2" charset="-122"/>
                <a:ea typeface="DengXian Light" panose="02010600030101010101" pitchFamily="2" charset="-122"/>
                <a:cs typeface="Courier New" pitchFamily="49" charset="0"/>
              </a:rPr>
              <a:t>、</a:t>
            </a:r>
            <a:r>
              <a:rPr lang="en-US" altLang="zh-CN" sz="2000" dirty="0">
                <a:latin typeface="DengXian Light" panose="02010600030101010101" pitchFamily="2" charset="-122"/>
                <a:ea typeface="DengXian Light" panose="02010600030101010101" pitchFamily="2" charset="-122"/>
                <a:cs typeface="Courier New" pitchFamily="49" charset="0"/>
              </a:rPr>
              <a:t>MHz</a:t>
            </a:r>
            <a:r>
              <a:rPr lang="zh-CN" altLang="en-US" sz="2000" dirty="0">
                <a:latin typeface="DengXian Light" panose="02010600030101010101" pitchFamily="2" charset="-122"/>
                <a:ea typeface="DengXian Light" panose="02010600030101010101" pitchFamily="2" charset="-122"/>
                <a:cs typeface="Courier New" pitchFamily="49" charset="0"/>
              </a:rPr>
              <a:t>：</a:t>
            </a:r>
            <a:r>
              <a:rPr lang="en-US" altLang="zh-CN" sz="2000" dirty="0">
                <a:latin typeface="DengXian Light" panose="02010600030101010101" pitchFamily="2" charset="-122"/>
                <a:ea typeface="DengXian Light" panose="02010600030101010101" pitchFamily="2" charset="-122"/>
                <a:cs typeface="Courier New" pitchFamily="49" charset="0"/>
              </a:rPr>
              <a:t>1MHz=</a:t>
            </a:r>
            <a:r>
              <a:rPr lang="zh-CN" altLang="en-US" sz="2000" dirty="0">
                <a:latin typeface="DengXian Light" panose="02010600030101010101" pitchFamily="2" charset="-122"/>
                <a:ea typeface="DengXian Light" panose="02010600030101010101" pitchFamily="2" charset="-122"/>
                <a:cs typeface="Courier New" pitchFamily="49" charset="0"/>
              </a:rPr>
              <a:t>电子波震动</a:t>
            </a:r>
            <a:r>
              <a:rPr lang="en-US" altLang="zh-CN" sz="2000" dirty="0">
                <a:latin typeface="DengXian Light" panose="02010600030101010101" pitchFamily="2" charset="-122"/>
                <a:ea typeface="DengXian Light" panose="02010600030101010101" pitchFamily="2" charset="-122"/>
                <a:cs typeface="Courier New" pitchFamily="49" charset="0"/>
              </a:rPr>
              <a:t>100</a:t>
            </a:r>
            <a:r>
              <a:rPr lang="zh-CN" altLang="en-US" sz="2000" dirty="0">
                <a:latin typeface="DengXian Light" panose="02010600030101010101" pitchFamily="2" charset="-122"/>
                <a:ea typeface="DengXian Light" panose="02010600030101010101" pitchFamily="2" charset="-122"/>
                <a:cs typeface="Courier New" pitchFamily="49" charset="0"/>
              </a:rPr>
              <a:t>万</a:t>
            </a:r>
            <a:r>
              <a:rPr lang="en-US" altLang="zh-CN" sz="2000" dirty="0">
                <a:latin typeface="DengXian Light" panose="02010600030101010101" pitchFamily="2" charset="-122"/>
                <a:ea typeface="DengXian Light" panose="02010600030101010101" pitchFamily="2" charset="-122"/>
                <a:cs typeface="Courier New" pitchFamily="49" charset="0"/>
              </a:rPr>
              <a:t>/</a:t>
            </a:r>
            <a:r>
              <a:rPr lang="zh-CN" altLang="en-US" sz="2000" dirty="0">
                <a:latin typeface="DengXian Light" panose="02010600030101010101" pitchFamily="2" charset="-122"/>
                <a:ea typeface="DengXian Light" panose="02010600030101010101" pitchFamily="2" charset="-122"/>
                <a:cs typeface="Courier New" pitchFamily="49" charset="0"/>
              </a:rPr>
              <a:t>秒</a:t>
            </a:r>
            <a:endParaRPr lang="en-US" sz="2000"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提高</a:t>
            </a:r>
            <a:r>
              <a:rPr lang="en-US" altLang="zh-CN" sz="2000" dirty="0">
                <a:latin typeface="DengXian Light" panose="02010600030101010101" pitchFamily="2" charset="-122"/>
                <a:ea typeface="DengXian Light" panose="02010600030101010101" pitchFamily="2" charset="-122"/>
                <a:cs typeface="Courier New" pitchFamily="49" charset="0"/>
              </a:rPr>
              <a:t>CPU</a:t>
            </a:r>
            <a:r>
              <a:rPr lang="zh-CN" altLang="en-US" sz="2000" dirty="0">
                <a:latin typeface="DengXian Light" panose="02010600030101010101" pitchFamily="2" charset="-122"/>
                <a:ea typeface="DengXian Light" panose="02010600030101010101" pitchFamily="2" charset="-122"/>
                <a:cs typeface="Courier New" pitchFamily="49" charset="0"/>
              </a:rPr>
              <a:t>主频是提高</a:t>
            </a:r>
            <a:r>
              <a:rPr lang="en-US" altLang="zh-CN" sz="2000" dirty="0">
                <a:latin typeface="DengXian Light" panose="02010600030101010101" pitchFamily="2" charset="-122"/>
                <a:ea typeface="DengXian Light" panose="02010600030101010101" pitchFamily="2" charset="-122"/>
                <a:cs typeface="Courier New" pitchFamily="49" charset="0"/>
              </a:rPr>
              <a:t>CPU</a:t>
            </a:r>
            <a:r>
              <a:rPr lang="zh-CN" altLang="en-US" sz="2000" dirty="0">
                <a:latin typeface="DengXian Light" panose="02010600030101010101" pitchFamily="2" charset="-122"/>
                <a:ea typeface="DengXian Light" panose="02010600030101010101" pitchFamily="2" charset="-122"/>
                <a:cs typeface="Courier New" pitchFamily="49" charset="0"/>
              </a:rPr>
              <a:t>性能的主要手段之一，但非全部</a:t>
            </a:r>
            <a:endParaRPr lang="en-US" altLang="zh-CN" sz="2000"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多线程编程往往与</a:t>
            </a:r>
            <a:r>
              <a:rPr lang="en-US" altLang="zh-CN" sz="2000" dirty="0">
                <a:latin typeface="DengXian Light" panose="02010600030101010101" pitchFamily="2" charset="-122"/>
                <a:ea typeface="DengXian Light" panose="02010600030101010101" pitchFamily="2" charset="-122"/>
                <a:cs typeface="Courier New" pitchFamily="49" charset="0"/>
              </a:rPr>
              <a:t>CPU</a:t>
            </a:r>
            <a:r>
              <a:rPr lang="zh-CN" altLang="en-US" sz="2000" dirty="0">
                <a:latin typeface="DengXian Light" panose="02010600030101010101" pitchFamily="2" charset="-122"/>
                <a:ea typeface="DengXian Light" panose="02010600030101010101" pitchFamily="2" charset="-122"/>
                <a:cs typeface="Courier New" pitchFamily="49" charset="0"/>
              </a:rPr>
              <a:t>架构相关</a:t>
            </a:r>
            <a:endParaRPr lang="en-US" sz="2000" dirty="0">
              <a:latin typeface="DengXian Light" panose="02010600030101010101" pitchFamily="2" charset="-122"/>
              <a:ea typeface="DengXian Light" panose="02010600030101010101" pitchFamily="2" charset="-122"/>
              <a:cs typeface="Courier New" pitchFamily="49" charset="0"/>
            </a:endParaRPr>
          </a:p>
        </p:txBody>
      </p:sp>
      <p:graphicFrame>
        <p:nvGraphicFramePr>
          <p:cNvPr id="7" name="Object 7"/>
          <p:cNvGraphicFramePr>
            <a:graphicFrameLocks noChangeAspect="1"/>
          </p:cNvGraphicFramePr>
          <p:nvPr>
            <p:extLst>
              <p:ext uri="{D42A27DB-BD31-4B8C-83A1-F6EECF244321}">
                <p14:modId xmlns:p14="http://schemas.microsoft.com/office/powerpoint/2010/main" val="3904062049"/>
              </p:ext>
            </p:extLst>
          </p:nvPr>
        </p:nvGraphicFramePr>
        <p:xfrm>
          <a:off x="839416" y="4016348"/>
          <a:ext cx="10144945" cy="2513842"/>
        </p:xfrm>
        <a:graphic>
          <a:graphicData uri="http://schemas.openxmlformats.org/presentationml/2006/ole">
            <mc:AlternateContent xmlns:mc="http://schemas.openxmlformats.org/markup-compatibility/2006">
              <mc:Choice xmlns:v="urn:schemas-microsoft-com:vml" Requires="v">
                <p:oleObj spid="_x0000_s5850" name="图片" r:id="rId4" imgW="5080000" imgH="1257300" progId="Word.Picture.8">
                  <p:embed/>
                </p:oleObj>
              </mc:Choice>
              <mc:Fallback>
                <p:oleObj name="图片" r:id="rId4" imgW="5080000" imgH="1257300" progId="Word.Picture.8">
                  <p:embed/>
                  <p:pic>
                    <p:nvPicPr>
                      <p:cNvPr id="0" name=""/>
                      <p:cNvPicPr>
                        <a:picLocks noChangeAspect="1" noChangeArrowheads="1"/>
                      </p:cNvPicPr>
                      <p:nvPr/>
                    </p:nvPicPr>
                    <p:blipFill>
                      <a:blip r:embed="rId5"/>
                      <a:srcRect/>
                      <a:stretch>
                        <a:fillRect/>
                      </a:stretch>
                    </p:blipFill>
                    <p:spPr bwMode="auto">
                      <a:xfrm>
                        <a:off x="839416" y="4016348"/>
                        <a:ext cx="10144945" cy="2513842"/>
                      </a:xfrm>
                      <a:prstGeom prst="rect">
                        <a:avLst/>
                      </a:prstGeom>
                      <a:noFill/>
                      <a:effectLst/>
                    </p:spPr>
                  </p:pic>
                </p:oleObj>
              </mc:Fallback>
            </mc:AlternateContent>
          </a:graphicData>
        </a:graphic>
      </p:graphicFrame>
      <p:sp>
        <p:nvSpPr>
          <p:cNvPr id="8" name="object 2">
            <a:extLst>
              <a:ext uri="{FF2B5EF4-FFF2-40B4-BE49-F238E27FC236}">
                <a16:creationId xmlns:a16="http://schemas.microsoft.com/office/drawing/2014/main" id="{A005A6C7-C91E-024C-8661-B8A0A1C6FAF4}"/>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8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457199" y="1268765"/>
            <a:ext cx="10144945" cy="22720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spcBef>
                <a:spcPts val="1500"/>
              </a:spcBef>
              <a:buSzPct val="75000"/>
              <a:buFont typeface="Wingdings" pitchFamily="2" charset="2"/>
              <a:buChar char="p"/>
            </a:pPr>
            <a:r>
              <a:rPr lang="en-US" altLang="zh-CN" dirty="0">
                <a:latin typeface="DengXian Light" panose="02010600030101010101" pitchFamily="2" charset="-122"/>
                <a:ea typeface="DengXian Light" panose="02010600030101010101" pitchFamily="2" charset="-122"/>
                <a:cs typeface="Courier New" pitchFamily="49" charset="0"/>
              </a:rPr>
              <a:t>Memory</a:t>
            </a:r>
            <a:r>
              <a:rPr lang="zh-CN" altLang="en-US" dirty="0">
                <a:latin typeface="DengXian Light" panose="02010600030101010101" pitchFamily="2" charset="-122"/>
                <a:ea typeface="DengXian Light" panose="02010600030101010101" pitchFamily="2" charset="-122"/>
                <a:cs typeface="Courier New" pitchFamily="49" charset="0"/>
              </a:rPr>
              <a:t>为</a:t>
            </a:r>
            <a:r>
              <a:rPr lang="en-US" altLang="zh-CN" dirty="0">
                <a:latin typeface="DengXian Light" panose="02010600030101010101" pitchFamily="2" charset="-122"/>
                <a:ea typeface="DengXian Light" panose="02010600030101010101" pitchFamily="2" charset="-122"/>
                <a:cs typeface="Courier New" pitchFamily="49" charset="0"/>
              </a:rPr>
              <a:t>CPU</a:t>
            </a:r>
            <a:r>
              <a:rPr lang="zh-CN" altLang="en-US" dirty="0">
                <a:latin typeface="DengXian Light" panose="02010600030101010101" pitchFamily="2" charset="-122"/>
                <a:ea typeface="DengXian Light" panose="02010600030101010101" pitchFamily="2" charset="-122"/>
                <a:cs typeface="Courier New" pitchFamily="49" charset="0"/>
              </a:rPr>
              <a:t>存储相应的数据和指令</a:t>
            </a:r>
            <a:endParaRPr lang="en-US" altLang="zh-CN"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一个程序在执行之前必须将数据和指令存入内存</a:t>
            </a:r>
            <a:endParaRPr lang="en-US" altLang="zh-CN" sz="2000"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每个程序的执行都将占用一定的内存资源</a:t>
            </a:r>
            <a:endParaRPr lang="en-US" altLang="zh-CN" sz="2000"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en-US" altLang="zh-CN" sz="2000" dirty="0">
                <a:latin typeface="DengXian Light" panose="02010600030101010101" pitchFamily="2" charset="-122"/>
                <a:ea typeface="DengXian Light" panose="02010600030101010101" pitchFamily="2" charset="-122"/>
                <a:cs typeface="Courier New" pitchFamily="49" charset="0"/>
              </a:rPr>
              <a:t>Java</a:t>
            </a:r>
            <a:r>
              <a:rPr lang="zh-CN" altLang="en-US" sz="2000" dirty="0">
                <a:latin typeface="DengXian Light" panose="02010600030101010101" pitchFamily="2" charset="-122"/>
                <a:ea typeface="DengXian Light" panose="02010600030101010101" pitchFamily="2" charset="-122"/>
                <a:cs typeface="Courier New" pitchFamily="49" charset="0"/>
              </a:rPr>
              <a:t>编程中会遇到很多</a:t>
            </a:r>
            <a:r>
              <a:rPr lang="en-US" altLang="zh-CN" sz="2000" dirty="0">
                <a:latin typeface="DengXian Light" panose="02010600030101010101" pitchFamily="2" charset="-122"/>
                <a:ea typeface="DengXian Light" panose="02010600030101010101" pitchFamily="2" charset="-122"/>
                <a:cs typeface="Courier New" pitchFamily="49" charset="0"/>
              </a:rPr>
              <a:t>OOM(out of memory)</a:t>
            </a:r>
            <a:r>
              <a:rPr lang="zh-CN" altLang="en-US" sz="2000" dirty="0">
                <a:latin typeface="DengXian Light" panose="02010600030101010101" pitchFamily="2" charset="-122"/>
                <a:ea typeface="DengXian Light" panose="02010600030101010101" pitchFamily="2" charset="-122"/>
                <a:cs typeface="Courier New" pitchFamily="49" charset="0"/>
              </a:rPr>
              <a:t>问题，都是由于内存使用不当造成，需要深刻理解</a:t>
            </a:r>
            <a:endParaRPr lang="en-US" altLang="zh-CN" dirty="0">
              <a:latin typeface="DengXian Light" panose="02010600030101010101" pitchFamily="2" charset="-122"/>
              <a:ea typeface="DengXian Light" panose="02010600030101010101" pitchFamily="2" charset="-122"/>
              <a:cs typeface="Courier New" pitchFamily="49" charset="0"/>
            </a:endParaRPr>
          </a:p>
        </p:txBody>
      </p:sp>
      <p:graphicFrame>
        <p:nvGraphicFramePr>
          <p:cNvPr id="7" name="Object 7">
            <a:extLst>
              <a:ext uri="{FF2B5EF4-FFF2-40B4-BE49-F238E27FC236}">
                <a16:creationId xmlns:a16="http://schemas.microsoft.com/office/drawing/2014/main" id="{66D4A384-44EA-8649-B748-2BE46DBFACC9}"/>
              </a:ext>
            </a:extLst>
          </p:cNvPr>
          <p:cNvGraphicFramePr>
            <a:graphicFrameLocks noChangeAspect="1"/>
          </p:cNvGraphicFramePr>
          <p:nvPr>
            <p:extLst>
              <p:ext uri="{D42A27DB-BD31-4B8C-83A1-F6EECF244321}">
                <p14:modId xmlns:p14="http://schemas.microsoft.com/office/powerpoint/2010/main" val="1027532807"/>
              </p:ext>
            </p:extLst>
          </p:nvPr>
        </p:nvGraphicFramePr>
        <p:xfrm>
          <a:off x="983432" y="3717032"/>
          <a:ext cx="9813418" cy="2435691"/>
        </p:xfrm>
        <a:graphic>
          <a:graphicData uri="http://schemas.openxmlformats.org/presentationml/2006/ole">
            <mc:AlternateContent xmlns:mc="http://schemas.openxmlformats.org/markup-compatibility/2006">
              <mc:Choice xmlns:v="urn:schemas-microsoft-com:vml" Requires="v">
                <p:oleObj spid="_x0000_s9944" r:id="rId4" imgW="30492700" imgH="7556500" progId="Word.Picture.8">
                  <p:embed/>
                </p:oleObj>
              </mc:Choice>
              <mc:Fallback>
                <p:oleObj r:id="rId4" imgW="30492700" imgH="7556500" progId="Word.Picture.8">
                  <p:embed/>
                  <p:pic>
                    <p:nvPicPr>
                      <p:cNvPr id="8200" name="Object 7">
                        <a:extLst>
                          <a:ext uri="{FF2B5EF4-FFF2-40B4-BE49-F238E27FC236}">
                            <a16:creationId xmlns:a16="http://schemas.microsoft.com/office/drawing/2014/main" id="{C3815F97-1BCA-4745-B85F-124F34130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432" y="3717032"/>
                        <a:ext cx="9813418" cy="2435691"/>
                      </a:xfrm>
                      <a:prstGeom prst="rect">
                        <a:avLst/>
                      </a:prstGeom>
                      <a:noFill/>
                      <a:ln>
                        <a:noFill/>
                      </a:ln>
                      <a:effectLst/>
                    </p:spPr>
                  </p:pic>
                </p:oleObj>
              </mc:Fallback>
            </mc:AlternateContent>
          </a:graphicData>
        </a:graphic>
      </p:graphicFrame>
      <p:sp>
        <p:nvSpPr>
          <p:cNvPr id="8" name="object 2">
            <a:extLst>
              <a:ext uri="{FF2B5EF4-FFF2-40B4-BE49-F238E27FC236}">
                <a16:creationId xmlns:a16="http://schemas.microsoft.com/office/drawing/2014/main" id="{5742DD57-2A05-C942-96E1-1D1C8283C6CE}"/>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6812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About me</a:t>
            </a:r>
            <a:endParaRPr lang="zh-CN" altLang="en-US" dirty="0"/>
          </a:p>
        </p:txBody>
      </p:sp>
      <p:sp>
        <p:nvSpPr>
          <p:cNvPr id="19" name="文本框 18">
            <a:extLst>
              <a:ext uri="{FF2B5EF4-FFF2-40B4-BE49-F238E27FC236}">
                <a16:creationId xmlns:a16="http://schemas.microsoft.com/office/drawing/2014/main" id="{057BA0D9-9C15-D44C-B1B7-1A58B843FCB9}"/>
              </a:ext>
            </a:extLst>
          </p:cNvPr>
          <p:cNvSpPr txBox="1"/>
          <p:nvPr/>
        </p:nvSpPr>
        <p:spPr>
          <a:xfrm>
            <a:off x="1948750" y="3817444"/>
            <a:ext cx="1683590" cy="338554"/>
          </a:xfrm>
          <a:prstGeom prst="rect">
            <a:avLst/>
          </a:prstGeom>
          <a:noFill/>
        </p:spPr>
        <p:txBody>
          <a:bodyPr wrap="square" rtlCol="0">
            <a:spAutoFit/>
          </a:bodyPr>
          <a:lstStyle/>
          <a:p>
            <a:pPr algn="ctr"/>
            <a:r>
              <a:rPr kumimoji="1" lang="en-US" altLang="zh-CN" sz="1600" dirty="0">
                <a:latin typeface="Calibri" panose="020F0502020204030204" pitchFamily="34" charset="0"/>
                <a:cs typeface="Calibri" panose="020F0502020204030204" pitchFamily="34" charset="0"/>
              </a:rPr>
              <a:t>2015-2016</a:t>
            </a:r>
            <a:endParaRPr kumimoji="1" lang="zh-CN" altLang="en-US" sz="1600" dirty="0">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207A5398-E3B8-C545-826B-B24CC5ABE63B}"/>
              </a:ext>
            </a:extLst>
          </p:cNvPr>
          <p:cNvSpPr txBox="1"/>
          <p:nvPr/>
        </p:nvSpPr>
        <p:spPr>
          <a:xfrm>
            <a:off x="4735211" y="3818262"/>
            <a:ext cx="2037144" cy="338554"/>
          </a:xfrm>
          <a:prstGeom prst="rect">
            <a:avLst/>
          </a:prstGeom>
          <a:noFill/>
        </p:spPr>
        <p:txBody>
          <a:bodyPr wrap="square" rtlCol="0">
            <a:spAutoFit/>
          </a:bodyPr>
          <a:lstStyle/>
          <a:p>
            <a:pPr algn="ctr"/>
            <a:r>
              <a:rPr kumimoji="1" lang="en-US" altLang="zh-CN" sz="1600" dirty="0">
                <a:latin typeface="Calibri" panose="020F0502020204030204" pitchFamily="34" charset="0"/>
                <a:cs typeface="Calibri" panose="020F0502020204030204" pitchFamily="34" charset="0"/>
              </a:rPr>
              <a:t>2016-</a:t>
            </a:r>
            <a:r>
              <a:rPr kumimoji="1" lang="zh-CN" altLang="en-US" sz="1600" dirty="0">
                <a:latin typeface="Calibri" panose="020F0502020204030204" pitchFamily="34" charset="0"/>
                <a:cs typeface="Calibri" panose="020F0502020204030204" pitchFamily="34" charset="0"/>
              </a:rPr>
              <a:t>至今</a:t>
            </a:r>
          </a:p>
        </p:txBody>
      </p:sp>
      <p:sp>
        <p:nvSpPr>
          <p:cNvPr id="21" name="文本框 20">
            <a:extLst>
              <a:ext uri="{FF2B5EF4-FFF2-40B4-BE49-F238E27FC236}">
                <a16:creationId xmlns:a16="http://schemas.microsoft.com/office/drawing/2014/main" id="{12ECECEF-0CC4-F946-83CE-126B62F1233B}"/>
              </a:ext>
            </a:extLst>
          </p:cNvPr>
          <p:cNvSpPr txBox="1"/>
          <p:nvPr/>
        </p:nvSpPr>
        <p:spPr>
          <a:xfrm>
            <a:off x="7947288" y="3817444"/>
            <a:ext cx="2037144" cy="338554"/>
          </a:xfrm>
          <a:prstGeom prst="rect">
            <a:avLst/>
          </a:prstGeom>
          <a:noFill/>
        </p:spPr>
        <p:txBody>
          <a:bodyPr wrap="square" rtlCol="0">
            <a:spAutoFit/>
          </a:bodyPr>
          <a:lstStyle/>
          <a:p>
            <a:pPr algn="ctr"/>
            <a:r>
              <a:rPr kumimoji="1" lang="en-US" altLang="zh-CN" sz="1600" dirty="0">
                <a:latin typeface="Calibri" panose="020F0502020204030204" pitchFamily="34" charset="0"/>
                <a:cs typeface="Calibri" panose="020F0502020204030204" pitchFamily="34" charset="0"/>
              </a:rPr>
              <a:t>2019-2021</a:t>
            </a:r>
            <a:endParaRPr kumimoji="1" lang="zh-CN" altLang="en-US" sz="1600" dirty="0">
              <a:latin typeface="Calibri" panose="020F0502020204030204" pitchFamily="34" charset="0"/>
              <a:cs typeface="Calibri" panose="020F0502020204030204" pitchFamily="34" charset="0"/>
            </a:endParaRPr>
          </a:p>
        </p:txBody>
      </p:sp>
      <p:grpSp>
        <p:nvGrpSpPr>
          <p:cNvPr id="3" name="组合 2">
            <a:extLst>
              <a:ext uri="{FF2B5EF4-FFF2-40B4-BE49-F238E27FC236}">
                <a16:creationId xmlns:a16="http://schemas.microsoft.com/office/drawing/2014/main" id="{72F114DA-8CF2-074E-B01A-855654BAEABD}"/>
              </a:ext>
            </a:extLst>
          </p:cNvPr>
          <p:cNvGrpSpPr/>
          <p:nvPr/>
        </p:nvGrpSpPr>
        <p:grpSpPr>
          <a:xfrm>
            <a:off x="2073274" y="2640684"/>
            <a:ext cx="8199190" cy="923331"/>
            <a:chOff x="613458" y="2793357"/>
            <a:chExt cx="11385035" cy="1271286"/>
          </a:xfrm>
        </p:grpSpPr>
        <p:cxnSp>
          <p:nvCxnSpPr>
            <p:cNvPr id="22" name="直线箭头连接符 21">
              <a:extLst>
                <a:ext uri="{FF2B5EF4-FFF2-40B4-BE49-F238E27FC236}">
                  <a16:creationId xmlns:a16="http://schemas.microsoft.com/office/drawing/2014/main" id="{0AA3C791-41F8-3948-B62D-E8871FCC113F}"/>
                </a:ext>
              </a:extLst>
            </p:cNvPr>
            <p:cNvCxnSpPr>
              <a:cxnSpLocks/>
            </p:cNvCxnSpPr>
            <p:nvPr/>
          </p:nvCxnSpPr>
          <p:spPr>
            <a:xfrm>
              <a:off x="613458" y="3429001"/>
              <a:ext cx="11385035" cy="0"/>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34768263-F555-F74B-B95D-C3CC43660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907" y="2793357"/>
              <a:ext cx="1245860" cy="12712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824BFD7F-6B97-F746-BEA9-B13A202C3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9400" y="2912460"/>
              <a:ext cx="2889182" cy="1033080"/>
            </a:xfrm>
            <a:prstGeom prst="rect">
              <a:avLst/>
            </a:prstGeom>
            <a:solidFill>
              <a:schemeClr val="bg1"/>
            </a:solidFill>
          </p:spPr>
        </p:pic>
        <p:pic>
          <p:nvPicPr>
            <p:cNvPr id="25" name="Picture 8">
              <a:extLst>
                <a:ext uri="{FF2B5EF4-FFF2-40B4-BE49-F238E27FC236}">
                  <a16:creationId xmlns:a16="http://schemas.microsoft.com/office/drawing/2014/main" id="{40FDBA6A-994A-8C43-BD3C-3E2D3D1CA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5710" y="2793357"/>
              <a:ext cx="1271286" cy="127128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文本框 25">
            <a:extLst>
              <a:ext uri="{FF2B5EF4-FFF2-40B4-BE49-F238E27FC236}">
                <a16:creationId xmlns:a16="http://schemas.microsoft.com/office/drawing/2014/main" id="{09BE55A4-210A-204B-AB4D-4727FCFE5487}"/>
              </a:ext>
            </a:extLst>
          </p:cNvPr>
          <p:cNvSpPr txBox="1"/>
          <p:nvPr/>
        </p:nvSpPr>
        <p:spPr>
          <a:xfrm>
            <a:off x="1847529" y="4396181"/>
            <a:ext cx="2047093" cy="584775"/>
          </a:xfrm>
          <a:prstGeom prst="rect">
            <a:avLst/>
          </a:prstGeom>
          <a:noFill/>
        </p:spPr>
        <p:txBody>
          <a:bodyPr wrap="square" rtlCol="0">
            <a:spAutoFit/>
          </a:bodyPr>
          <a:lstStyle/>
          <a:p>
            <a:pPr algn="ctr"/>
            <a:r>
              <a:rPr kumimoji="1" lang="zh-CN" altLang="en-US" sz="1600" dirty="0">
                <a:latin typeface="Calibri" panose="020F0502020204030204" pitchFamily="34" charset="0"/>
                <a:ea typeface="+mj-ea"/>
                <a:cs typeface="Calibri" panose="020F0502020204030204" pitchFamily="34" charset="0"/>
              </a:rPr>
              <a:t>存储系统的底层算法优化与实现</a:t>
            </a:r>
          </a:p>
        </p:txBody>
      </p:sp>
      <p:sp>
        <p:nvSpPr>
          <p:cNvPr id="27" name="文本框 26">
            <a:extLst>
              <a:ext uri="{FF2B5EF4-FFF2-40B4-BE49-F238E27FC236}">
                <a16:creationId xmlns:a16="http://schemas.microsoft.com/office/drawing/2014/main" id="{28B79B21-6D85-7A4A-98B2-608F30036BBA}"/>
              </a:ext>
            </a:extLst>
          </p:cNvPr>
          <p:cNvSpPr txBox="1"/>
          <p:nvPr/>
        </p:nvSpPr>
        <p:spPr>
          <a:xfrm>
            <a:off x="4512516" y="4248954"/>
            <a:ext cx="3434772" cy="1077218"/>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sz="1600" dirty="0">
                <a:latin typeface="Calibri" panose="020F0502020204030204" pitchFamily="34" charset="0"/>
                <a:cs typeface="Calibri" panose="020F0502020204030204" pitchFamily="34" charset="0"/>
              </a:rPr>
              <a:t>Knowledge</a:t>
            </a:r>
            <a:r>
              <a:rPr kumimoji="1" lang="zh-CN" altLang="en-US" sz="1600" dirty="0">
                <a:latin typeface="Calibri" panose="020F0502020204030204" pitchFamily="34" charset="0"/>
                <a:cs typeface="Calibri" panose="020F0502020204030204" pitchFamily="34" charset="0"/>
              </a:rPr>
              <a:t> </a:t>
            </a:r>
            <a:r>
              <a:rPr kumimoji="1" lang="en-US" altLang="zh-CN" sz="1600" dirty="0">
                <a:latin typeface="Calibri" panose="020F0502020204030204" pitchFamily="34" charset="0"/>
                <a:cs typeface="Calibri" panose="020F0502020204030204" pitchFamily="34" charset="0"/>
              </a:rPr>
              <a:t>graph</a:t>
            </a:r>
            <a:r>
              <a:rPr kumimoji="1" lang="zh-CN" altLang="en-US" sz="1600" dirty="0">
                <a:latin typeface="Calibri" panose="020F0502020204030204" pitchFamily="34" charset="0"/>
                <a:cs typeface="Calibri" panose="020F0502020204030204" pitchFamily="34" charset="0"/>
              </a:rPr>
              <a:t> </a:t>
            </a:r>
            <a:r>
              <a:rPr kumimoji="1" lang="en-US" altLang="zh-CN" sz="1600" dirty="0">
                <a:latin typeface="Calibri" panose="020F0502020204030204" pitchFamily="34" charset="0"/>
                <a:cs typeface="Calibri" panose="020F0502020204030204" pitchFamily="34" charset="0"/>
              </a:rPr>
              <a:t>(</a:t>
            </a:r>
            <a:r>
              <a:rPr kumimoji="1" lang="zh-CN" altLang="en-US" sz="1600" dirty="0">
                <a:latin typeface="Calibri" panose="020F0502020204030204" pitchFamily="34" charset="0"/>
                <a:cs typeface="Calibri" panose="020F0502020204030204" pitchFamily="34" charset="0"/>
              </a:rPr>
              <a:t>知识图谱</a:t>
            </a:r>
            <a:r>
              <a:rPr kumimoji="1" lang="en-US" altLang="zh-CN" sz="1600" dirty="0">
                <a:latin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kumimoji="1" lang="en-US" altLang="zh-CN" sz="1600" dirty="0">
                <a:latin typeface="Calibri" panose="020F0502020204030204" pitchFamily="34" charset="0"/>
                <a:cs typeface="Calibri" panose="020F0502020204030204" pitchFamily="34" charset="0"/>
              </a:rPr>
              <a:t>Community</a:t>
            </a:r>
            <a:r>
              <a:rPr kumimoji="1" lang="zh-CN" altLang="en-US" sz="1600" dirty="0">
                <a:latin typeface="Calibri" panose="020F0502020204030204" pitchFamily="34" charset="0"/>
                <a:cs typeface="Calibri" panose="020F0502020204030204" pitchFamily="34" charset="0"/>
              </a:rPr>
              <a:t> </a:t>
            </a:r>
            <a:r>
              <a:rPr kumimoji="1" lang="en-US" altLang="zh-CN" sz="1600" dirty="0">
                <a:latin typeface="Calibri" panose="020F0502020204030204" pitchFamily="34" charset="0"/>
                <a:cs typeface="Calibri" panose="020F0502020204030204" pitchFamily="34" charset="0"/>
              </a:rPr>
              <a:t>search</a:t>
            </a:r>
            <a:r>
              <a:rPr kumimoji="1" lang="zh-CN" altLang="en-US" sz="1600" dirty="0">
                <a:latin typeface="Calibri" panose="020F0502020204030204" pitchFamily="34" charset="0"/>
                <a:cs typeface="Calibri" panose="020F0502020204030204" pitchFamily="34" charset="0"/>
              </a:rPr>
              <a:t> </a:t>
            </a:r>
            <a:r>
              <a:rPr kumimoji="1" lang="en-US" altLang="zh-CN" sz="1600" dirty="0">
                <a:latin typeface="Calibri" panose="020F0502020204030204" pitchFamily="34" charset="0"/>
                <a:cs typeface="Calibri" panose="020F0502020204030204" pitchFamily="34" charset="0"/>
              </a:rPr>
              <a:t>(</a:t>
            </a:r>
            <a:r>
              <a:rPr kumimoji="1" lang="zh-CN" altLang="en-US" sz="1600" dirty="0">
                <a:latin typeface="Calibri" panose="020F0502020204030204" pitchFamily="34" charset="0"/>
                <a:cs typeface="Calibri" panose="020F0502020204030204" pitchFamily="34" charset="0"/>
              </a:rPr>
              <a:t>社区查询</a:t>
            </a:r>
            <a:r>
              <a:rPr kumimoji="1" lang="en-US" altLang="zh-CN" sz="1600" dirty="0">
                <a:latin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kumimoji="1" lang="en-US" altLang="zh-CN" sz="1600" dirty="0">
                <a:latin typeface="Calibri" panose="020F0502020204030204" pitchFamily="34" charset="0"/>
                <a:cs typeface="Calibri" panose="020F0502020204030204" pitchFamily="34" charset="0"/>
              </a:rPr>
              <a:t>ANNS</a:t>
            </a:r>
            <a:r>
              <a:rPr kumimoji="1" lang="zh-CN" altLang="en-US" sz="1600" dirty="0">
                <a:latin typeface="Calibri" panose="020F0502020204030204" pitchFamily="34" charset="0"/>
                <a:cs typeface="Calibri" panose="020F0502020204030204" pitchFamily="34" charset="0"/>
              </a:rPr>
              <a:t>（高维向量近似最近邻搜索）</a:t>
            </a:r>
            <a:endParaRPr kumimoji="1" lang="en-US" altLang="zh-CN"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kumimoji="1" lang="en-US" altLang="zh-CN" sz="1600" dirty="0">
                <a:latin typeface="Calibri" panose="020F0502020204030204" pitchFamily="34" charset="0"/>
                <a:cs typeface="Calibri" panose="020F0502020204030204" pitchFamily="34" charset="0"/>
              </a:rPr>
              <a:t>NLP</a:t>
            </a:r>
            <a:r>
              <a:rPr kumimoji="1" lang="zh-CN" altLang="en-US" sz="1600" dirty="0">
                <a:latin typeface="Calibri" panose="020F0502020204030204" pitchFamily="34" charset="0"/>
                <a:cs typeface="Calibri" panose="020F0502020204030204" pitchFamily="34" charset="0"/>
              </a:rPr>
              <a:t>（自然语言处理）</a:t>
            </a:r>
          </a:p>
        </p:txBody>
      </p:sp>
      <p:sp>
        <p:nvSpPr>
          <p:cNvPr id="13" name="文本框 12">
            <a:extLst>
              <a:ext uri="{FF2B5EF4-FFF2-40B4-BE49-F238E27FC236}">
                <a16:creationId xmlns:a16="http://schemas.microsoft.com/office/drawing/2014/main" id="{4F4B8CFD-5409-5045-8F0D-0F20B65CF7CD}"/>
              </a:ext>
            </a:extLst>
          </p:cNvPr>
          <p:cNvSpPr txBox="1"/>
          <p:nvPr/>
        </p:nvSpPr>
        <p:spPr>
          <a:xfrm>
            <a:off x="7752184" y="4327188"/>
            <a:ext cx="2476982" cy="338554"/>
          </a:xfrm>
          <a:prstGeom prst="rect">
            <a:avLst/>
          </a:prstGeom>
          <a:noFill/>
        </p:spPr>
        <p:txBody>
          <a:bodyPr wrap="square" rtlCol="0">
            <a:spAutoFit/>
          </a:bodyPr>
          <a:lstStyle/>
          <a:p>
            <a:pPr algn="ctr"/>
            <a:r>
              <a:rPr kumimoji="1" lang="zh-CN" altLang="en-US" sz="1600" dirty="0">
                <a:latin typeface="Calibri" panose="020F0502020204030204" pitchFamily="34" charset="0"/>
                <a:ea typeface="+mj-ea"/>
                <a:cs typeface="Calibri" panose="020F0502020204030204" pitchFamily="34" charset="0"/>
              </a:rPr>
              <a:t>访学与合作</a:t>
            </a:r>
          </a:p>
        </p:txBody>
      </p:sp>
    </p:spTree>
    <p:extLst>
      <p:ext uri="{BB962C8B-B14F-4D97-AF65-F5344CB8AC3E}">
        <p14:creationId xmlns:p14="http://schemas.microsoft.com/office/powerpoint/2010/main" val="3607098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76120" y="1990586"/>
            <a:ext cx="3240360" cy="646331"/>
          </a:xfrm>
          <a:prstGeom prst="rect">
            <a:avLst/>
          </a:prstGeom>
          <a:noFill/>
        </p:spPr>
        <p:txBody>
          <a:bodyPr wrap="square" rtlCol="0">
            <a:spAutoFit/>
          </a:bodyPr>
          <a:lstStyle/>
          <a:p>
            <a:pPr marL="285750" indent="-285750">
              <a:buFont typeface="Wingdings" pitchFamily="2" charset="2"/>
              <a:buChar char="ü"/>
            </a:pPr>
            <a:r>
              <a:rPr lang="zh-CN" altLang="en-US" dirty="0">
                <a:latin typeface="DengXian Light" panose="02010600030101010101" pitchFamily="2" charset="-122"/>
                <a:ea typeface="DengXian Light" panose="02010600030101010101" pitchFamily="2" charset="-122"/>
              </a:rPr>
              <a:t>数字信号只有两个稳定状态，故以</a:t>
            </a:r>
            <a:r>
              <a:rPr lang="en-US" altLang="zh-CN" dirty="0">
                <a:latin typeface="DengXian Light" panose="02010600030101010101" pitchFamily="2" charset="-122"/>
                <a:ea typeface="DengXian Light" panose="02010600030101010101" pitchFamily="2" charset="-122"/>
              </a:rPr>
              <a:t>0</a:t>
            </a:r>
            <a:r>
              <a:rPr lang="zh-CN" altLang="en-US" dirty="0">
                <a:latin typeface="DengXian Light" panose="02010600030101010101" pitchFamily="2" charset="-122"/>
                <a:ea typeface="DengXian Light" panose="02010600030101010101" pitchFamily="2" charset="-122"/>
              </a:rPr>
              <a:t>，</a:t>
            </a:r>
            <a:r>
              <a:rPr lang="en-US" altLang="zh-CN" dirty="0">
                <a:latin typeface="DengXian Light" panose="02010600030101010101" pitchFamily="2" charset="-122"/>
                <a:ea typeface="DengXian Light" panose="02010600030101010101" pitchFamily="2" charset="-122"/>
              </a:rPr>
              <a:t>1</a:t>
            </a:r>
            <a:r>
              <a:rPr lang="zh-CN" altLang="en-US" dirty="0">
                <a:latin typeface="DengXian Light" panose="02010600030101010101" pitchFamily="2" charset="-122"/>
                <a:ea typeface="DengXian Light" panose="02010600030101010101" pitchFamily="2" charset="-122"/>
              </a:rPr>
              <a:t>进行存储</a:t>
            </a:r>
          </a:p>
        </p:txBody>
      </p:sp>
      <p:sp>
        <p:nvSpPr>
          <p:cNvPr id="8" name="TextBox 7"/>
          <p:cNvSpPr txBox="1"/>
          <p:nvPr/>
        </p:nvSpPr>
        <p:spPr>
          <a:xfrm>
            <a:off x="7176120" y="2926690"/>
            <a:ext cx="3240360" cy="646331"/>
          </a:xfrm>
          <a:prstGeom prst="rect">
            <a:avLst/>
          </a:prstGeom>
          <a:noFill/>
        </p:spPr>
        <p:txBody>
          <a:bodyPr wrap="square" rtlCol="0">
            <a:spAutoFit/>
          </a:bodyPr>
          <a:lstStyle/>
          <a:p>
            <a:pPr marL="285750" indent="-285750">
              <a:buFont typeface="Wingdings" pitchFamily="2" charset="2"/>
              <a:buChar char="ü"/>
            </a:pPr>
            <a:r>
              <a:rPr lang="zh-CN" altLang="en-US" dirty="0">
                <a:latin typeface="DengXian Light" panose="02010600030101010101" pitchFamily="2" charset="-122"/>
                <a:ea typeface="DengXian Light" panose="02010600030101010101" pitchFamily="2" charset="-122"/>
              </a:rPr>
              <a:t>字符用</a:t>
            </a:r>
            <a:r>
              <a:rPr lang="en-US" altLang="zh-CN" dirty="0">
                <a:latin typeface="DengXian Light" panose="02010600030101010101" pitchFamily="2" charset="-122"/>
                <a:ea typeface="DengXian Light" panose="02010600030101010101" pitchFamily="2" charset="-122"/>
              </a:rPr>
              <a:t>0,1</a:t>
            </a:r>
            <a:r>
              <a:rPr lang="zh-CN" altLang="en-US" dirty="0">
                <a:latin typeface="DengXian Light" panose="02010600030101010101" pitchFamily="2" charset="-122"/>
                <a:ea typeface="DengXian Light" panose="02010600030101010101" pitchFamily="2" charset="-122"/>
              </a:rPr>
              <a:t>进行编码表示，便可以在内存中进行存储</a:t>
            </a:r>
          </a:p>
        </p:txBody>
      </p:sp>
      <p:sp>
        <p:nvSpPr>
          <p:cNvPr id="9" name="TextBox 8"/>
          <p:cNvSpPr txBox="1"/>
          <p:nvPr/>
        </p:nvSpPr>
        <p:spPr>
          <a:xfrm>
            <a:off x="7536160" y="4096499"/>
            <a:ext cx="1584176" cy="830997"/>
          </a:xfrm>
          <a:prstGeom prst="rect">
            <a:avLst/>
          </a:prstGeom>
          <a:noFill/>
        </p:spPr>
        <p:txBody>
          <a:bodyPr wrap="square" rtlCol="0">
            <a:spAutoFit/>
          </a:bodyPr>
          <a:lstStyle/>
          <a:p>
            <a:r>
              <a:rPr lang="en-US" altLang="zh-CN" sz="2400" b="1" dirty="0">
                <a:solidFill>
                  <a:schemeClr val="accent1"/>
                </a:solidFill>
              </a:rPr>
              <a:t>ASCII</a:t>
            </a:r>
          </a:p>
          <a:p>
            <a:r>
              <a:rPr lang="en-US" altLang="zh-CN" sz="2400" b="1" dirty="0">
                <a:solidFill>
                  <a:schemeClr val="accent1"/>
                </a:solidFill>
              </a:rPr>
              <a:t>Unicode</a:t>
            </a:r>
          </a:p>
        </p:txBody>
      </p:sp>
      <p:sp>
        <p:nvSpPr>
          <p:cNvPr id="10" name="右大括号 9"/>
          <p:cNvSpPr/>
          <p:nvPr/>
        </p:nvSpPr>
        <p:spPr>
          <a:xfrm>
            <a:off x="8796300" y="4221088"/>
            <a:ext cx="180020" cy="576064"/>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b="1" dirty="0"/>
          </a:p>
        </p:txBody>
      </p:sp>
      <p:sp>
        <p:nvSpPr>
          <p:cNvPr id="11" name="TextBox 10"/>
          <p:cNvSpPr txBox="1"/>
          <p:nvPr/>
        </p:nvSpPr>
        <p:spPr>
          <a:xfrm>
            <a:off x="9120336" y="4283804"/>
            <a:ext cx="1296144" cy="369332"/>
          </a:xfrm>
          <a:prstGeom prst="rect">
            <a:avLst/>
          </a:prstGeom>
          <a:noFill/>
        </p:spPr>
        <p:txBody>
          <a:bodyPr wrap="square" rtlCol="0">
            <a:spAutoFit/>
          </a:bodyPr>
          <a:lstStyle/>
          <a:p>
            <a:r>
              <a:rPr lang="zh-CN" altLang="en-US" dirty="0">
                <a:latin typeface="DengXian Light" panose="02010600030101010101" pitchFamily="2" charset="-122"/>
                <a:ea typeface="DengXian Light" panose="02010600030101010101" pitchFamily="2" charset="-122"/>
              </a:rPr>
              <a:t>常用编码</a:t>
            </a:r>
          </a:p>
        </p:txBody>
      </p:sp>
      <p:sp>
        <p:nvSpPr>
          <p:cNvPr id="12" name="矩形 11"/>
          <p:cNvSpPr/>
          <p:nvPr/>
        </p:nvSpPr>
        <p:spPr>
          <a:xfrm>
            <a:off x="7615818" y="5847660"/>
            <a:ext cx="928459" cy="461665"/>
          </a:xfrm>
          <a:prstGeom prst="rect">
            <a:avLst/>
          </a:prstGeom>
        </p:spPr>
        <p:txBody>
          <a:bodyPr wrap="none">
            <a:spAutoFit/>
          </a:bodyPr>
          <a:lstStyle/>
          <a:p>
            <a:r>
              <a:rPr lang="en-US" altLang="zh-CN" sz="2400" b="1" dirty="0">
                <a:solidFill>
                  <a:schemeClr val="accent1"/>
                </a:solidFill>
              </a:rPr>
              <a:t>UTF-8</a:t>
            </a:r>
            <a:endParaRPr lang="zh-CN" altLang="en-US" sz="2400" b="1" dirty="0">
              <a:solidFill>
                <a:schemeClr val="accent1"/>
              </a:solidFill>
            </a:endParaRPr>
          </a:p>
        </p:txBody>
      </p:sp>
      <p:cxnSp>
        <p:nvCxnSpPr>
          <p:cNvPr id="14" name="直接箭头连接符 13"/>
          <p:cNvCxnSpPr/>
          <p:nvPr/>
        </p:nvCxnSpPr>
        <p:spPr>
          <a:xfrm>
            <a:off x="7968208" y="4898782"/>
            <a:ext cx="0" cy="97849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68141" y="5233887"/>
            <a:ext cx="1904390" cy="369332"/>
          </a:xfrm>
          <a:prstGeom prst="rect">
            <a:avLst/>
          </a:prstGeom>
          <a:noFill/>
        </p:spPr>
        <p:txBody>
          <a:bodyPr wrap="square" rtlCol="0">
            <a:spAutoFit/>
          </a:bodyPr>
          <a:lstStyle/>
          <a:p>
            <a:r>
              <a:rPr lang="zh-CN" altLang="en-US" dirty="0">
                <a:latin typeface="DengXian Light" panose="02010600030101010101" pitchFamily="2" charset="-122"/>
                <a:ea typeface="DengXian Light" panose="02010600030101010101" pitchFamily="2" charset="-122"/>
              </a:rPr>
              <a:t>具体实现方式</a:t>
            </a:r>
          </a:p>
        </p:txBody>
      </p:sp>
      <p:pic>
        <p:nvPicPr>
          <p:cNvPr id="13" name="Picture 5">
            <a:extLst>
              <a:ext uri="{FF2B5EF4-FFF2-40B4-BE49-F238E27FC236}">
                <a16:creationId xmlns:a16="http://schemas.microsoft.com/office/drawing/2014/main" id="{5895795D-ED72-1F4A-AAA6-0EF26AD95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34" y="1860830"/>
            <a:ext cx="6174656" cy="46309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object 2">
            <a:extLst>
              <a:ext uri="{FF2B5EF4-FFF2-40B4-BE49-F238E27FC236}">
                <a16:creationId xmlns:a16="http://schemas.microsoft.com/office/drawing/2014/main" id="{59442045-4E39-A748-B460-B4EB52D699CF}"/>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9E38AE6-6A29-D943-A465-A89048279A88}"/>
              </a:ext>
            </a:extLst>
          </p:cNvPr>
          <p:cNvSpPr txBox="1"/>
          <p:nvPr/>
        </p:nvSpPr>
        <p:spPr>
          <a:xfrm>
            <a:off x="4792504" y="1142395"/>
            <a:ext cx="2749471" cy="400110"/>
          </a:xfrm>
          <a:prstGeom prst="rect">
            <a:avLst/>
          </a:prstGeom>
          <a:noFill/>
        </p:spPr>
        <p:txBody>
          <a:bodyPr wrap="none" rtlCol="0">
            <a:spAutoFit/>
          </a:bodyPr>
          <a:lstStyle/>
          <a:p>
            <a:r>
              <a:rPr kumimoji="1" lang="zh-CN" altLang="en-US" sz="2000" b="1" dirty="0">
                <a:solidFill>
                  <a:srgbClr val="7030A0"/>
                </a:solidFill>
                <a:latin typeface="DengXian Light" panose="02010600030101010101" pitchFamily="2" charset="-122"/>
                <a:ea typeface="DengXian Light" panose="02010600030101010101" pitchFamily="2" charset="-122"/>
              </a:rPr>
              <a:t>内存中数据的存储形式</a:t>
            </a:r>
          </a:p>
        </p:txBody>
      </p:sp>
    </p:spTree>
    <p:extLst>
      <p:ext uri="{BB962C8B-B14F-4D97-AF65-F5344CB8AC3E}">
        <p14:creationId xmlns:p14="http://schemas.microsoft.com/office/powerpoint/2010/main" val="3201996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551384" y="1268760"/>
            <a:ext cx="10050760" cy="2464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spcBef>
                <a:spcPts val="1500"/>
              </a:spcBef>
              <a:buSzPct val="75000"/>
              <a:buFont typeface="Wingdings" pitchFamily="2" charset="2"/>
              <a:buChar char="p"/>
            </a:pPr>
            <a:r>
              <a:rPr lang="zh-CN" altLang="en-US" dirty="0">
                <a:latin typeface="DengXian Light" panose="02010600030101010101" pitchFamily="2" charset="-122"/>
                <a:ea typeface="DengXian Light" panose="02010600030101010101" pitchFamily="2" charset="-122"/>
                <a:cs typeface="Courier New" pitchFamily="49" charset="0"/>
              </a:rPr>
              <a:t>存储设备用于永久性存储数据和程序</a:t>
            </a:r>
            <a:endParaRPr lang="en-US" altLang="zh-CN"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仅在程序运行时将数据从存储设备移至</a:t>
            </a:r>
            <a:r>
              <a:rPr lang="en-US" altLang="zh-CN" sz="2000" dirty="0">
                <a:latin typeface="DengXian Light" panose="02010600030101010101" pitchFamily="2" charset="-122"/>
                <a:ea typeface="DengXian Light" panose="02010600030101010101" pitchFamily="2" charset="-122"/>
                <a:cs typeface="Courier New" pitchFamily="49" charset="0"/>
              </a:rPr>
              <a:t>Memory</a:t>
            </a: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常见设备有硬盘</a:t>
            </a:r>
            <a:r>
              <a:rPr lang="en-US" altLang="zh-CN" sz="2000" dirty="0">
                <a:latin typeface="DengXian Light" panose="02010600030101010101" pitchFamily="2" charset="-122"/>
                <a:ea typeface="DengXian Light" panose="02010600030101010101" pitchFamily="2" charset="-122"/>
                <a:cs typeface="Courier New" pitchFamily="49" charset="0"/>
              </a:rPr>
              <a:t>(HDD,SSD)</a:t>
            </a:r>
            <a:r>
              <a:rPr lang="zh-CN" altLang="en-US" sz="2000" dirty="0">
                <a:latin typeface="DengXian Light" panose="02010600030101010101" pitchFamily="2" charset="-122"/>
                <a:ea typeface="DengXian Light" panose="02010600030101010101" pitchFamily="2" charset="-122"/>
                <a:cs typeface="Courier New" pitchFamily="49" charset="0"/>
              </a:rPr>
              <a:t>，</a:t>
            </a:r>
            <a:r>
              <a:rPr lang="en-US" altLang="zh-CN" sz="2000" dirty="0">
                <a:latin typeface="DengXian Light" panose="02010600030101010101" pitchFamily="2" charset="-122"/>
                <a:ea typeface="DengXian Light" panose="02010600030101010101" pitchFamily="2" charset="-122"/>
                <a:cs typeface="Courier New" pitchFamily="49" charset="0"/>
              </a:rPr>
              <a:t>CD drivers(CD-R,CD-RW)</a:t>
            </a:r>
            <a:r>
              <a:rPr lang="zh-CN" altLang="en-US" sz="2000" dirty="0">
                <a:latin typeface="DengXian Light" panose="02010600030101010101" pitchFamily="2" charset="-122"/>
                <a:ea typeface="DengXian Light" panose="02010600030101010101" pitchFamily="2" charset="-122"/>
                <a:cs typeface="Courier New" pitchFamily="49" charset="0"/>
              </a:rPr>
              <a:t>以及磁带</a:t>
            </a:r>
            <a:r>
              <a:rPr lang="en-US" altLang="zh-CN" sz="2000" dirty="0">
                <a:latin typeface="DengXian Light" panose="02010600030101010101" pitchFamily="2" charset="-122"/>
                <a:ea typeface="DengXian Light" panose="02010600030101010101" pitchFamily="2" charset="-122"/>
                <a:cs typeface="Courier New" pitchFamily="49" charset="0"/>
              </a:rPr>
              <a:t>(Tape drivers)</a:t>
            </a: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程序的输入输出（</a:t>
            </a:r>
            <a:r>
              <a:rPr lang="en-US" altLang="zh-CN" sz="2000" dirty="0">
                <a:latin typeface="DengXian Light" panose="02010600030101010101" pitchFamily="2" charset="-122"/>
                <a:ea typeface="DengXian Light" panose="02010600030101010101" pitchFamily="2" charset="-122"/>
                <a:cs typeface="Courier New" pitchFamily="49" charset="0"/>
              </a:rPr>
              <a:t>I/O</a:t>
            </a:r>
            <a:r>
              <a:rPr lang="zh-CN" altLang="en-US" sz="2000" dirty="0">
                <a:latin typeface="DengXian Light" panose="02010600030101010101" pitchFamily="2" charset="-122"/>
                <a:ea typeface="DengXian Light" panose="02010600030101010101" pitchFamily="2" charset="-122"/>
                <a:cs typeface="Courier New" pitchFamily="49" charset="0"/>
              </a:rPr>
              <a:t>）需要和存储打交道</a:t>
            </a:r>
            <a:endParaRPr lang="en-US" altLang="zh-CN" sz="2000"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硬盘工作原理的差异也会影响编程逻辑</a:t>
            </a:r>
            <a:endParaRPr lang="en-US" altLang="zh-CN" dirty="0">
              <a:latin typeface="DengXian Light" panose="02010600030101010101" pitchFamily="2" charset="-122"/>
              <a:ea typeface="DengXian Light" panose="02010600030101010101" pitchFamily="2" charset="-122"/>
              <a:cs typeface="Courier New" pitchFamily="49" charset="0"/>
            </a:endParaRPr>
          </a:p>
        </p:txBody>
      </p:sp>
      <p:graphicFrame>
        <p:nvGraphicFramePr>
          <p:cNvPr id="5" name="Object 7">
            <a:extLst>
              <a:ext uri="{FF2B5EF4-FFF2-40B4-BE49-F238E27FC236}">
                <a16:creationId xmlns:a16="http://schemas.microsoft.com/office/drawing/2014/main" id="{35AF63D6-CE9D-3948-988D-096A74D9CFA9}"/>
              </a:ext>
            </a:extLst>
          </p:cNvPr>
          <p:cNvGraphicFramePr>
            <a:graphicFrameLocks noChangeAspect="1"/>
          </p:cNvGraphicFramePr>
          <p:nvPr>
            <p:extLst>
              <p:ext uri="{D42A27DB-BD31-4B8C-83A1-F6EECF244321}">
                <p14:modId xmlns:p14="http://schemas.microsoft.com/office/powerpoint/2010/main" val="4187402079"/>
              </p:ext>
            </p:extLst>
          </p:nvPr>
        </p:nvGraphicFramePr>
        <p:xfrm>
          <a:off x="905294" y="3900164"/>
          <a:ext cx="10381412" cy="2576836"/>
        </p:xfrm>
        <a:graphic>
          <a:graphicData uri="http://schemas.openxmlformats.org/presentationml/2006/ole">
            <mc:AlternateContent xmlns:mc="http://schemas.openxmlformats.org/markup-compatibility/2006">
              <mc:Choice xmlns:v="urn:schemas-microsoft-com:vml" Requires="v">
                <p:oleObj spid="_x0000_s6877" r:id="rId4" imgW="30492700" imgH="7556500" progId="Word.Picture.8">
                  <p:embed/>
                </p:oleObj>
              </mc:Choice>
              <mc:Fallback>
                <p:oleObj r:id="rId4" imgW="30492700" imgH="7556500" progId="Word.Picture.8">
                  <p:embed/>
                  <p:pic>
                    <p:nvPicPr>
                      <p:cNvPr id="10248" name="Object 7">
                        <a:extLst>
                          <a:ext uri="{FF2B5EF4-FFF2-40B4-BE49-F238E27FC236}">
                            <a16:creationId xmlns:a16="http://schemas.microsoft.com/office/drawing/2014/main" id="{E109572B-620E-5145-85D0-F6497AC72B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94" y="3900164"/>
                        <a:ext cx="10381412" cy="2576836"/>
                      </a:xfrm>
                      <a:prstGeom prst="rect">
                        <a:avLst/>
                      </a:prstGeom>
                      <a:noFill/>
                      <a:ln>
                        <a:noFill/>
                      </a:ln>
                      <a:effectLst/>
                    </p:spPr>
                  </p:pic>
                </p:oleObj>
              </mc:Fallback>
            </mc:AlternateContent>
          </a:graphicData>
        </a:graphic>
      </p:graphicFrame>
      <p:sp>
        <p:nvSpPr>
          <p:cNvPr id="7" name="object 2">
            <a:extLst>
              <a:ext uri="{FF2B5EF4-FFF2-40B4-BE49-F238E27FC236}">
                <a16:creationId xmlns:a16="http://schemas.microsoft.com/office/drawing/2014/main" id="{899B3C36-4E54-9A48-886E-D0C30AC333C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551384" y="1268765"/>
            <a:ext cx="10050760" cy="25259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spcBef>
                <a:spcPts val="1500"/>
              </a:spcBef>
              <a:buSzPct val="75000"/>
              <a:buFont typeface="Wingdings" pitchFamily="2" charset="2"/>
              <a:buChar char="p"/>
            </a:pPr>
            <a:r>
              <a:rPr lang="zh-CN" altLang="en-US" dirty="0">
                <a:latin typeface="DengXian Light" panose="02010600030101010101" pitchFamily="2" charset="-122"/>
                <a:ea typeface="DengXian Light" panose="02010600030101010101" pitchFamily="2" charset="-122"/>
                <a:cs typeface="Courier New" pitchFamily="49" charset="0"/>
              </a:rPr>
              <a:t>网卡</a:t>
            </a:r>
            <a:r>
              <a:rPr lang="en-US" altLang="zh-CN" dirty="0">
                <a:latin typeface="DengXian Light" panose="02010600030101010101" pitchFamily="2" charset="-122"/>
                <a:ea typeface="DengXian Light" panose="02010600030101010101" pitchFamily="2" charset="-122"/>
                <a:cs typeface="Courier New" pitchFamily="49" charset="0"/>
              </a:rPr>
              <a:t>(NIC)</a:t>
            </a:r>
            <a:r>
              <a:rPr lang="zh-CN" altLang="en-US" dirty="0">
                <a:latin typeface="DengXian Light" panose="02010600030101010101" pitchFamily="2" charset="-122"/>
                <a:ea typeface="DengXian Light" panose="02010600030101010101" pitchFamily="2" charset="-122"/>
                <a:cs typeface="Courier New" pitchFamily="49" charset="0"/>
              </a:rPr>
              <a:t>是常见的通讯设备</a:t>
            </a:r>
            <a:endParaRPr lang="en-US" altLang="zh-CN"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网卡用于将计算机接入局域网</a:t>
            </a:r>
            <a:r>
              <a:rPr lang="en-US" altLang="zh-CN" sz="2000" dirty="0">
                <a:latin typeface="DengXian Light" panose="02010600030101010101" pitchFamily="2" charset="-122"/>
                <a:ea typeface="DengXian Light" panose="02010600030101010101" pitchFamily="2" charset="-122"/>
                <a:cs typeface="Courier New" pitchFamily="49" charset="0"/>
              </a:rPr>
              <a:t>(LAN)</a:t>
            </a: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网卡常见速度为</a:t>
            </a:r>
            <a:r>
              <a:rPr lang="en-US" altLang="zh-CN" sz="2000" dirty="0">
                <a:latin typeface="DengXian Light" panose="02010600030101010101" pitchFamily="2" charset="-122"/>
                <a:ea typeface="DengXian Light" panose="02010600030101010101" pitchFamily="2" charset="-122"/>
                <a:cs typeface="Courier New" pitchFamily="49" charset="0"/>
              </a:rPr>
              <a:t>10M/100M/1000M</a:t>
            </a: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网络编程需要考虑网卡工作模式及速率</a:t>
            </a:r>
            <a:endParaRPr lang="en-US" altLang="zh-CN" sz="2000" dirty="0">
              <a:latin typeface="DengXian Light" panose="02010600030101010101" pitchFamily="2" charset="-122"/>
              <a:ea typeface="DengXian Light" panose="02010600030101010101" pitchFamily="2" charset="-122"/>
              <a:cs typeface="Courier New" pitchFamily="49" charset="0"/>
            </a:endParaRPr>
          </a:p>
          <a:p>
            <a:pPr marL="800100" lvl="1" indent="-342900">
              <a:spcBef>
                <a:spcPts val="1500"/>
              </a:spcBef>
              <a:buSzPct val="75000"/>
              <a:buFont typeface="Wingdings" pitchFamily="2" charset="2"/>
              <a:buChar char="ü"/>
            </a:pPr>
            <a:r>
              <a:rPr lang="zh-CN" altLang="en-US" sz="2000" dirty="0">
                <a:latin typeface="DengXian Light" panose="02010600030101010101" pitchFamily="2" charset="-122"/>
                <a:ea typeface="DengXian Light" panose="02010600030101010101" pitchFamily="2" charset="-122"/>
                <a:cs typeface="Courier New" pitchFamily="49" charset="0"/>
              </a:rPr>
              <a:t>网络编程需要对计算机网络有较好的理解</a:t>
            </a:r>
            <a:endParaRPr lang="en-US" altLang="zh-CN" dirty="0">
              <a:latin typeface="DengXian Light" panose="02010600030101010101" pitchFamily="2" charset="-122"/>
              <a:ea typeface="DengXian Light" panose="02010600030101010101" pitchFamily="2" charset="-122"/>
              <a:cs typeface="Courier New" pitchFamily="49" charset="0"/>
            </a:endParaRPr>
          </a:p>
        </p:txBody>
      </p:sp>
      <p:graphicFrame>
        <p:nvGraphicFramePr>
          <p:cNvPr id="5" name="Object 7">
            <a:extLst>
              <a:ext uri="{FF2B5EF4-FFF2-40B4-BE49-F238E27FC236}">
                <a16:creationId xmlns:a16="http://schemas.microsoft.com/office/drawing/2014/main" id="{0522C5A6-B4F5-A749-976F-5A4019808CBC}"/>
              </a:ext>
            </a:extLst>
          </p:cNvPr>
          <p:cNvGraphicFramePr>
            <a:graphicFrameLocks noChangeAspect="1"/>
          </p:cNvGraphicFramePr>
          <p:nvPr>
            <p:extLst>
              <p:ext uri="{D42A27DB-BD31-4B8C-83A1-F6EECF244321}">
                <p14:modId xmlns:p14="http://schemas.microsoft.com/office/powerpoint/2010/main" val="2000310714"/>
              </p:ext>
            </p:extLst>
          </p:nvPr>
        </p:nvGraphicFramePr>
        <p:xfrm>
          <a:off x="690887" y="3902105"/>
          <a:ext cx="10373665" cy="2574896"/>
        </p:xfrm>
        <a:graphic>
          <a:graphicData uri="http://schemas.openxmlformats.org/presentationml/2006/ole">
            <mc:AlternateContent xmlns:mc="http://schemas.openxmlformats.org/markup-compatibility/2006">
              <mc:Choice xmlns:v="urn:schemas-microsoft-com:vml" Requires="v">
                <p:oleObj spid="_x0000_s11975" r:id="rId4" imgW="30492700" imgH="7556500" progId="Word.Picture.8">
                  <p:embed/>
                </p:oleObj>
              </mc:Choice>
              <mc:Fallback>
                <p:oleObj r:id="rId4" imgW="30492700" imgH="7556500" progId="Word.Picture.8">
                  <p:embed/>
                  <p:pic>
                    <p:nvPicPr>
                      <p:cNvPr id="13320" name="Object 7">
                        <a:extLst>
                          <a:ext uri="{FF2B5EF4-FFF2-40B4-BE49-F238E27FC236}">
                            <a16:creationId xmlns:a16="http://schemas.microsoft.com/office/drawing/2014/main" id="{829B451A-62B3-7348-A0AD-D8F556F274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887" y="3902105"/>
                        <a:ext cx="10373665" cy="2574896"/>
                      </a:xfrm>
                      <a:prstGeom prst="rect">
                        <a:avLst/>
                      </a:prstGeom>
                      <a:noFill/>
                      <a:ln>
                        <a:noFill/>
                      </a:ln>
                      <a:effectLst/>
                    </p:spPr>
                  </p:pic>
                </p:oleObj>
              </mc:Fallback>
            </mc:AlternateContent>
          </a:graphicData>
        </a:graphic>
      </p:graphicFrame>
      <p:sp>
        <p:nvSpPr>
          <p:cNvPr id="7" name="object 2">
            <a:extLst>
              <a:ext uri="{FF2B5EF4-FFF2-40B4-BE49-F238E27FC236}">
                <a16:creationId xmlns:a16="http://schemas.microsoft.com/office/drawing/2014/main" id="{958469E1-AD40-0744-B570-8F36F6A9FDF9}"/>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6021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C:\Users\Administrator\Desktop\java课件\pics\人.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0" y="1952382"/>
            <a:ext cx="1027958" cy="76946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4086702" y="1682944"/>
            <a:ext cx="1649263" cy="1386016"/>
            <a:chOff x="2743200" y="2835072"/>
            <a:chExt cx="1649263" cy="1386016"/>
          </a:xfrm>
        </p:grpSpPr>
        <p:pic>
          <p:nvPicPr>
            <p:cNvPr id="12293" name="Picture 5" descr="C:\Users\Administrator\Desktop\java课件\pics\pyth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912016"/>
              <a:ext cx="532656" cy="53265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C:\Users\Administrator\Desktop\java课件\pics\scala.jpg"/>
            <p:cNvPicPr>
              <a:picLocks noChangeAspect="1" noChangeArrowheads="1"/>
            </p:cNvPicPr>
            <p:nvPr/>
          </p:nvPicPr>
          <p:blipFill>
            <a:blip r:embed="rId6">
              <a:clrChange>
                <a:clrFrom>
                  <a:srgbClr val="F8F9FB"/>
                </a:clrFrom>
                <a:clrTo>
                  <a:srgbClr val="F8F9FB">
                    <a:alpha val="0"/>
                  </a:srgbClr>
                </a:clrTo>
              </a:clrChange>
              <a:extLst>
                <a:ext uri="{28A0092B-C50C-407E-A947-70E740481C1C}">
                  <a14:useLocalDpi xmlns:a14="http://schemas.microsoft.com/office/drawing/2010/main" val="0"/>
                </a:ext>
              </a:extLst>
            </a:blip>
            <a:srcRect/>
            <a:stretch>
              <a:fillRect/>
            </a:stretch>
          </p:blipFill>
          <p:spPr bwMode="auto">
            <a:xfrm>
              <a:off x="2843808" y="3291644"/>
              <a:ext cx="1394166" cy="929444"/>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descr="C:\Users\Administrator\Desktop\java课件\pics\jav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40" y="2835072"/>
              <a:ext cx="862013"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C:\Users\Administrator\Desktop\java课件\pics\C++.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79912" y="2954631"/>
              <a:ext cx="612551" cy="49004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3970239" y="1257012"/>
            <a:ext cx="1872208" cy="461665"/>
          </a:xfrm>
          <a:prstGeom prst="rect">
            <a:avLst/>
          </a:prstGeom>
          <a:noFill/>
        </p:spPr>
        <p:txBody>
          <a:bodyPr wrap="square" rtlCol="0">
            <a:spAutoFit/>
          </a:bodyPr>
          <a:lstStyle/>
          <a:p>
            <a:pPr algn="ctr"/>
            <a:r>
              <a:rPr lang="zh-CN" altLang="en-US" sz="2400" dirty="0">
                <a:latin typeface="Droid Sans"/>
              </a:rPr>
              <a:t>编程语言</a:t>
            </a:r>
            <a:endParaRPr lang="zh-CN" altLang="en-US" sz="2000" dirty="0">
              <a:latin typeface="Droid Sans"/>
            </a:endParaRPr>
          </a:p>
        </p:txBody>
      </p:sp>
      <p:cxnSp>
        <p:nvCxnSpPr>
          <p:cNvPr id="10" name="直接箭头连接符 9"/>
          <p:cNvCxnSpPr>
            <a:stCxn id="12292" idx="3"/>
          </p:cNvCxnSpPr>
          <p:nvPr/>
        </p:nvCxnSpPr>
        <p:spPr>
          <a:xfrm>
            <a:off x="3163518" y="2337115"/>
            <a:ext cx="365256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2298" name="Picture 10" descr="C:\Users\Administrator\Desktop\java课件\pics\程序4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11656" y="1795442"/>
            <a:ext cx="456572" cy="4565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C:\Users\Administrator\Desktop\java课件\pics\程序4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99668" y="1790680"/>
            <a:ext cx="456572" cy="4565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Administrator\Desktop\java课件\pics\程序4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99668" y="2402885"/>
            <a:ext cx="456572" cy="4565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C:\Users\Administrator\Desktop\java课件\pics\程序4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11656" y="2402885"/>
            <a:ext cx="456572" cy="4565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034376" y="1298228"/>
            <a:ext cx="1872208" cy="461665"/>
          </a:xfrm>
          <a:prstGeom prst="rect">
            <a:avLst/>
          </a:prstGeom>
          <a:noFill/>
        </p:spPr>
        <p:txBody>
          <a:bodyPr wrap="square" rtlCol="0">
            <a:spAutoFit/>
          </a:bodyPr>
          <a:lstStyle/>
          <a:p>
            <a:pPr algn="ctr"/>
            <a:r>
              <a:rPr lang="zh-CN" altLang="en-US" sz="2400" dirty="0">
                <a:latin typeface="Droid Sans"/>
              </a:rPr>
              <a:t>程序</a:t>
            </a:r>
          </a:p>
        </p:txBody>
      </p:sp>
      <p:pic>
        <p:nvPicPr>
          <p:cNvPr id="21" name="Picture 10" descr="C:\Users\Administrator\Desktop\java课件\pics\程序4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91756" y="1795442"/>
            <a:ext cx="456572" cy="4565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Administrator\Desktop\java课件\pics\程序4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91756" y="2414228"/>
            <a:ext cx="456572" cy="45657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箭头连接符 23"/>
          <p:cNvCxnSpPr/>
          <p:nvPr/>
        </p:nvCxnSpPr>
        <p:spPr>
          <a:xfrm>
            <a:off x="8162238" y="3068960"/>
            <a:ext cx="0" cy="12241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56240" y="3462104"/>
            <a:ext cx="648072" cy="830997"/>
          </a:xfrm>
          <a:prstGeom prst="rect">
            <a:avLst/>
          </a:prstGeom>
          <a:noFill/>
        </p:spPr>
        <p:txBody>
          <a:bodyPr wrap="square" rtlCol="0">
            <a:spAutoFit/>
          </a:bodyPr>
          <a:lstStyle/>
          <a:p>
            <a:r>
              <a:rPr lang="zh-CN" altLang="en-US" sz="2400" dirty="0">
                <a:latin typeface="Droid Sans"/>
              </a:rPr>
              <a:t>执行</a:t>
            </a:r>
          </a:p>
        </p:txBody>
      </p:sp>
      <p:graphicFrame>
        <p:nvGraphicFramePr>
          <p:cNvPr id="23" name="Object 8">
            <a:extLst>
              <a:ext uri="{FF2B5EF4-FFF2-40B4-BE49-F238E27FC236}">
                <a16:creationId xmlns:a16="http://schemas.microsoft.com/office/drawing/2014/main" id="{2515637C-C802-324E-912B-FE960323CE3B}"/>
              </a:ext>
            </a:extLst>
          </p:cNvPr>
          <p:cNvGraphicFramePr>
            <a:graphicFrameLocks noChangeAspect="1"/>
          </p:cNvGraphicFramePr>
          <p:nvPr>
            <p:extLst>
              <p:ext uri="{D42A27DB-BD31-4B8C-83A1-F6EECF244321}">
                <p14:modId xmlns:p14="http://schemas.microsoft.com/office/powerpoint/2010/main" val="4256394308"/>
              </p:ext>
            </p:extLst>
          </p:nvPr>
        </p:nvGraphicFramePr>
        <p:xfrm>
          <a:off x="1102338" y="4178616"/>
          <a:ext cx="10176661" cy="2533199"/>
        </p:xfrm>
        <a:graphic>
          <a:graphicData uri="http://schemas.openxmlformats.org/presentationml/2006/ole">
            <mc:AlternateContent xmlns:mc="http://schemas.openxmlformats.org/markup-compatibility/2006">
              <mc:Choice xmlns:v="urn:schemas-microsoft-com:vml" Requires="v">
                <p:oleObj spid="_x0000_s13002" r:id="rId10" imgW="15265400" imgH="3784600" progId="Word.Picture.8">
                  <p:embed/>
                </p:oleObj>
              </mc:Choice>
              <mc:Fallback>
                <p:oleObj r:id="rId10" imgW="15265400" imgH="3784600" progId="Word.Picture.8">
                  <p:embed/>
                  <p:pic>
                    <p:nvPicPr>
                      <p:cNvPr id="5" name="Object 8">
                        <a:extLst>
                          <a:ext uri="{FF2B5EF4-FFF2-40B4-BE49-F238E27FC236}">
                            <a16:creationId xmlns:a16="http://schemas.microsoft.com/office/drawing/2014/main" id="{E8A7DC9B-08B8-4144-A19F-4C0222FAB3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2338" y="4178616"/>
                        <a:ext cx="10176661" cy="2533199"/>
                      </a:xfrm>
                      <a:prstGeom prst="rect">
                        <a:avLst/>
                      </a:prstGeom>
                      <a:noFill/>
                      <a:ln>
                        <a:noFill/>
                      </a:ln>
                      <a:effectLst/>
                    </p:spPr>
                  </p:pic>
                </p:oleObj>
              </mc:Fallback>
            </mc:AlternateContent>
          </a:graphicData>
        </a:graphic>
      </p:graphicFrame>
      <p:sp>
        <p:nvSpPr>
          <p:cNvPr id="25" name="object 2">
            <a:extLst>
              <a:ext uri="{FF2B5EF4-FFF2-40B4-BE49-F238E27FC236}">
                <a16:creationId xmlns:a16="http://schemas.microsoft.com/office/drawing/2014/main" id="{85294F9A-09A6-9640-981B-58C43210AFA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6640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112" y="1412776"/>
            <a:ext cx="3816424" cy="47662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3"/>
          <p:cNvSpPr txBox="1">
            <a:spLocks noChangeArrowheads="1"/>
          </p:cNvSpPr>
          <p:nvPr/>
        </p:nvSpPr>
        <p:spPr bwMode="auto">
          <a:xfrm>
            <a:off x="551384" y="1124744"/>
            <a:ext cx="5832648" cy="533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imes New Roman" pitchFamily="18" charset="0"/>
                <a:ea typeface="Droid Sans" charset="0"/>
                <a:cs typeface="Droid Sans"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imes New Roman" pitchFamily="18" charset="0"/>
                <a:ea typeface="Droid Sans" charset="0"/>
                <a:cs typeface="Droid Sans"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imes New Roman" pitchFamily="18" charset="0"/>
                <a:ea typeface="Droid Sans" charset="0"/>
                <a:cs typeface="Droid Sans"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imes New Roman" pitchFamily="18" charset="0"/>
                <a:ea typeface="Droid Sans" charset="0"/>
                <a:cs typeface="Droid Sans"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imes New Roman" pitchFamily="18" charset="0"/>
                <a:ea typeface="Droid Sans" charset="0"/>
                <a:cs typeface="Droid Sans" charset="0"/>
              </a:defRPr>
            </a:lvl9pPr>
          </a:lstStyle>
          <a:p>
            <a:pPr marL="342900" indent="-342900">
              <a:lnSpc>
                <a:spcPct val="90000"/>
              </a:lnSpc>
              <a:spcBef>
                <a:spcPts val="700"/>
              </a:spcBef>
              <a:buSzPct val="75000"/>
              <a:buFont typeface="Wingdings" pitchFamily="2" charset="2"/>
              <a:buChar char="p"/>
            </a:pPr>
            <a:endParaRPr lang="en-US" altLang="zh-CN" dirty="0">
              <a:solidFill>
                <a:srgbClr val="000000"/>
              </a:solidFill>
              <a:latin typeface="DengXian Light" panose="02010600030101010101" pitchFamily="2" charset="-122"/>
              <a:ea typeface="DengXian Light" panose="02010600030101010101" pitchFamily="2" charset="-122"/>
              <a:cs typeface="Times New Roman" pitchFamily="18" charset="0"/>
            </a:endParaRPr>
          </a:p>
          <a:p>
            <a:pPr marL="342900" indent="-342900">
              <a:lnSpc>
                <a:spcPct val="90000"/>
              </a:lnSpc>
              <a:spcBef>
                <a:spcPts val="700"/>
              </a:spcBef>
              <a:buSzPct val="75000"/>
              <a:buFont typeface="Wingdings" pitchFamily="2" charset="2"/>
              <a:buChar char="p"/>
            </a:pPr>
            <a:endParaRPr lang="en-US" altLang="zh-CN" dirty="0">
              <a:solidFill>
                <a:srgbClr val="000000"/>
              </a:solidFill>
              <a:latin typeface="DengXian Light" panose="02010600030101010101" pitchFamily="2" charset="-122"/>
              <a:ea typeface="DengXian Light" panose="02010600030101010101" pitchFamily="2" charset="-122"/>
              <a:cs typeface="Times New Roman" pitchFamily="18" charset="0"/>
            </a:endParaRPr>
          </a:p>
          <a:p>
            <a:pPr marL="342900" indent="-342900">
              <a:lnSpc>
                <a:spcPct val="90000"/>
              </a:lnSpc>
              <a:spcBef>
                <a:spcPts val="700"/>
              </a:spcBef>
              <a:buSzPct val="75000"/>
              <a:buFont typeface="Wingdings" pitchFamily="2" charset="2"/>
              <a:buChar char="p"/>
            </a:pPr>
            <a:r>
              <a:rPr lang="zh-CN" altLang="en-US" dirty="0">
                <a:solidFill>
                  <a:srgbClr val="000000"/>
                </a:solidFill>
                <a:latin typeface="DengXian Light" panose="02010600030101010101" pitchFamily="2" charset="-122"/>
                <a:ea typeface="DengXian Light" panose="02010600030101010101" pitchFamily="2" charset="-122"/>
                <a:cs typeface="Times New Roman" pitchFamily="18" charset="0"/>
              </a:rPr>
              <a:t>操作系统也是一个程序，用于控制计算机的各种行为</a:t>
            </a:r>
            <a:endParaRPr lang="en-US" altLang="zh-CN" dirty="0">
              <a:solidFill>
                <a:srgbClr val="000000"/>
              </a:solidFill>
              <a:latin typeface="DengXian Light" panose="02010600030101010101" pitchFamily="2" charset="-122"/>
              <a:ea typeface="DengXian Light" panose="02010600030101010101" pitchFamily="2" charset="-122"/>
              <a:cs typeface="Times New Roman" pitchFamily="18" charset="0"/>
            </a:endParaRPr>
          </a:p>
          <a:p>
            <a:pPr marL="342900" indent="-342900">
              <a:lnSpc>
                <a:spcPct val="90000"/>
              </a:lnSpc>
              <a:spcBef>
                <a:spcPts val="700"/>
              </a:spcBef>
              <a:buSzPct val="75000"/>
              <a:buFont typeface="Wingdings" pitchFamily="2" charset="2"/>
              <a:buChar char="p"/>
            </a:pPr>
            <a:endParaRPr lang="en-US" altLang="zh-CN" dirty="0">
              <a:solidFill>
                <a:srgbClr val="000000"/>
              </a:solidFill>
              <a:latin typeface="DengXian Light" panose="02010600030101010101" pitchFamily="2" charset="-122"/>
              <a:ea typeface="DengXian Light" panose="02010600030101010101" pitchFamily="2" charset="-122"/>
              <a:cs typeface="Times New Roman" pitchFamily="18" charset="0"/>
            </a:endParaRPr>
          </a:p>
          <a:p>
            <a:pPr marL="342900" indent="-342900">
              <a:lnSpc>
                <a:spcPct val="90000"/>
              </a:lnSpc>
              <a:spcBef>
                <a:spcPts val="700"/>
              </a:spcBef>
              <a:buSzPct val="75000"/>
              <a:buFont typeface="Wingdings" pitchFamily="2" charset="2"/>
              <a:buChar char="p"/>
            </a:pPr>
            <a:r>
              <a:rPr lang="en-US" altLang="zh-CN" dirty="0">
                <a:solidFill>
                  <a:srgbClr val="000000"/>
                </a:solidFill>
                <a:latin typeface="DengXian Light" panose="02010600030101010101" pitchFamily="2" charset="-122"/>
                <a:ea typeface="DengXian Light" panose="02010600030101010101" pitchFamily="2" charset="-122"/>
                <a:cs typeface="Times New Roman" pitchFamily="18" charset="0"/>
              </a:rPr>
              <a:t>Win/Mac OS/Linux/Unix</a:t>
            </a:r>
          </a:p>
          <a:p>
            <a:pPr marL="342900" indent="-342900">
              <a:lnSpc>
                <a:spcPct val="90000"/>
              </a:lnSpc>
              <a:spcBef>
                <a:spcPts val="700"/>
              </a:spcBef>
              <a:buSzPct val="75000"/>
              <a:buFont typeface="Wingdings" pitchFamily="2" charset="2"/>
              <a:buChar char="p"/>
            </a:pPr>
            <a:endParaRPr lang="en-US" altLang="zh-CN" dirty="0">
              <a:solidFill>
                <a:srgbClr val="000000"/>
              </a:solidFill>
              <a:latin typeface="DengXian Light" panose="02010600030101010101" pitchFamily="2" charset="-122"/>
              <a:ea typeface="DengXian Light" panose="02010600030101010101" pitchFamily="2" charset="-122"/>
              <a:cs typeface="Times New Roman" pitchFamily="18" charset="0"/>
            </a:endParaRPr>
          </a:p>
          <a:p>
            <a:pPr marL="342900" indent="-342900">
              <a:lnSpc>
                <a:spcPct val="90000"/>
              </a:lnSpc>
              <a:spcBef>
                <a:spcPts val="700"/>
              </a:spcBef>
              <a:buSzPct val="75000"/>
              <a:buFont typeface="Wingdings" pitchFamily="2" charset="2"/>
              <a:buChar char="p"/>
            </a:pPr>
            <a:r>
              <a:rPr lang="zh-CN" altLang="en-US" dirty="0">
                <a:solidFill>
                  <a:srgbClr val="000000"/>
                </a:solidFill>
                <a:latin typeface="DengXian Light" panose="02010600030101010101" pitchFamily="2" charset="-122"/>
                <a:ea typeface="DengXian Light" panose="02010600030101010101" pitchFamily="2" charset="-122"/>
                <a:cs typeface="Times New Roman" pitchFamily="18" charset="0"/>
              </a:rPr>
              <a:t>应用程序是运行在操作系统之上的程序，通过操作系统对底层硬件的控制实现具体的业务</a:t>
            </a:r>
            <a:r>
              <a:rPr lang="en-US" altLang="zh-CN" dirty="0">
                <a:solidFill>
                  <a:srgbClr val="000000"/>
                </a:solidFill>
                <a:latin typeface="DengXian Light" panose="02010600030101010101" pitchFamily="2" charset="-122"/>
                <a:ea typeface="DengXian Light" panose="02010600030101010101" pitchFamily="2" charset="-122"/>
                <a:cs typeface="Times New Roman" pitchFamily="18" charset="0"/>
              </a:rPr>
              <a:t>E.g. </a:t>
            </a:r>
            <a:r>
              <a:rPr lang="zh-CN" altLang="en-US" dirty="0">
                <a:solidFill>
                  <a:srgbClr val="000000"/>
                </a:solidFill>
                <a:latin typeface="DengXian Light" panose="02010600030101010101" pitchFamily="2" charset="-122"/>
                <a:ea typeface="DengXian Light" panose="02010600030101010101" pitchFamily="2" charset="-122"/>
                <a:cs typeface="Times New Roman" pitchFamily="18" charset="0"/>
              </a:rPr>
              <a:t>浏览器，</a:t>
            </a:r>
            <a:r>
              <a:rPr lang="en-US" altLang="zh-CN" dirty="0">
                <a:solidFill>
                  <a:srgbClr val="000000"/>
                </a:solidFill>
                <a:latin typeface="DengXian Light" panose="02010600030101010101" pitchFamily="2" charset="-122"/>
                <a:ea typeface="DengXian Light" panose="02010600030101010101" pitchFamily="2" charset="-122"/>
                <a:cs typeface="Times New Roman" pitchFamily="18" charset="0"/>
              </a:rPr>
              <a:t>office</a:t>
            </a:r>
          </a:p>
        </p:txBody>
      </p:sp>
      <p:sp>
        <p:nvSpPr>
          <p:cNvPr id="8" name="object 2">
            <a:extLst>
              <a:ext uri="{FF2B5EF4-FFF2-40B4-BE49-F238E27FC236}">
                <a16:creationId xmlns:a16="http://schemas.microsoft.com/office/drawing/2014/main" id="{D2B3DCE2-56EA-404A-AA55-F73033A2F2BB}"/>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a:t>
            </a:r>
            <a:endParaRPr lang="zh-CN" altLang="en-US"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5925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4"/>
          <p:cNvSpPr>
            <a:spLocks noChangeArrowheads="1"/>
          </p:cNvSpPr>
          <p:nvPr/>
        </p:nvSpPr>
        <p:spPr bwMode="auto">
          <a:xfrm>
            <a:off x="1752600" y="2029544"/>
            <a:ext cx="8686800" cy="4495800"/>
          </a:xfrm>
          <a:prstGeom prst="rect">
            <a:avLst/>
          </a:prstGeom>
          <a:noFill/>
          <a:ln w="93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机器语言是每台计算机上的原生指令集合</a:t>
            </a: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这些指令以二进制编码形式保存  </a:t>
            </a:r>
            <a:r>
              <a:rPr lang="en-US" altLang="zh-CN" dirty="0">
                <a:solidFill>
                  <a:srgbClr val="000000"/>
                </a:solidFill>
                <a:ea typeface="宋体" charset="-122"/>
              </a:rPr>
              <a:t>(</a:t>
            </a:r>
            <a:r>
              <a:rPr lang="zh-CN" altLang="en-US" dirty="0">
                <a:solidFill>
                  <a:srgbClr val="FF0000"/>
                </a:solidFill>
                <a:ea typeface="宋体" charset="-122"/>
              </a:rPr>
              <a:t>计算机只认得这些二进制编码</a:t>
            </a:r>
            <a:r>
              <a:rPr lang="en-US" altLang="zh-CN" dirty="0">
                <a:solidFill>
                  <a:srgbClr val="000000"/>
                </a:solidFill>
                <a:ea typeface="宋体" charset="-122"/>
              </a:rPr>
              <a:t>)</a:t>
            </a: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机器语言编程就是这些原生指令的组合</a:t>
            </a: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机器语言编程繁琐</a:t>
            </a: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机器语言程序不易理解，不便于修改</a:t>
            </a:r>
            <a:endParaRPr lang="en-US" altLang="zh-CN" sz="2400" dirty="0">
              <a:solidFill>
                <a:srgbClr val="000000"/>
              </a:solidFill>
              <a:ea typeface="宋体" charset="-122"/>
            </a:endParaRPr>
          </a:p>
          <a:p>
            <a:pPr>
              <a:lnSpc>
                <a:spcPct val="90000"/>
              </a:lnSpc>
              <a:spcBef>
                <a:spcPts val="8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dirty="0">
              <a:solidFill>
                <a:srgbClr val="000000"/>
              </a:solidFill>
              <a:ea typeface="宋体" charset="-122"/>
              <a:cs typeface="Times New Roman" pitchFamily="18" charset="0"/>
            </a:endParaRPr>
          </a:p>
          <a:p>
            <a:pPr>
              <a:lnSpc>
                <a:spcPct val="90000"/>
              </a:lnSpc>
              <a:spcBef>
                <a:spcPts val="8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ea typeface="宋体" charset="-122"/>
                <a:cs typeface="Times New Roman" pitchFamily="18" charset="0"/>
              </a:rPr>
              <a:t>E.g. </a:t>
            </a:r>
            <a:r>
              <a:rPr lang="zh-CN" altLang="en-US" sz="2400" dirty="0">
                <a:solidFill>
                  <a:srgbClr val="000000"/>
                </a:solidFill>
                <a:ea typeface="宋体" charset="-122"/>
                <a:cs typeface="Times New Roman" pitchFamily="18" charset="0"/>
              </a:rPr>
              <a:t>机器语言实现将内存中一个数据加载到</a:t>
            </a:r>
            <a:r>
              <a:rPr lang="en-US" altLang="zh-CN" sz="2400" dirty="0">
                <a:solidFill>
                  <a:srgbClr val="000000"/>
                </a:solidFill>
                <a:ea typeface="宋体" charset="-122"/>
                <a:cs typeface="Times New Roman" pitchFamily="18" charset="0"/>
              </a:rPr>
              <a:t>CPU</a:t>
            </a:r>
            <a:r>
              <a:rPr lang="zh-CN" altLang="en-US" sz="2400" dirty="0">
                <a:solidFill>
                  <a:srgbClr val="000000"/>
                </a:solidFill>
                <a:ea typeface="宋体" charset="-122"/>
                <a:cs typeface="Times New Roman" pitchFamily="18" charset="0"/>
              </a:rPr>
              <a:t>寄存器中：</a:t>
            </a:r>
            <a:endParaRPr lang="en-US" altLang="zh-CN" sz="2400" dirty="0">
              <a:solidFill>
                <a:srgbClr val="000000"/>
              </a:solidFill>
              <a:ea typeface="宋体" charset="-122"/>
              <a:cs typeface="Times New Roman" pitchFamily="18" charset="0"/>
            </a:endParaRPr>
          </a:p>
          <a:p>
            <a:pPr algn="ctr">
              <a:lnSpc>
                <a:spcPct val="90000"/>
              </a:lnSpc>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ea typeface="宋体" charset="-122"/>
              </a:rPr>
              <a:t> </a:t>
            </a:r>
          </a:p>
        </p:txBody>
      </p:sp>
      <p:sp>
        <p:nvSpPr>
          <p:cNvPr id="6" name="TextBox 5"/>
          <p:cNvSpPr txBox="1"/>
          <p:nvPr/>
        </p:nvSpPr>
        <p:spPr>
          <a:xfrm>
            <a:off x="1487488" y="1196757"/>
            <a:ext cx="3047256" cy="769441"/>
          </a:xfrm>
          <a:prstGeom prst="rect">
            <a:avLst/>
          </a:prstGeom>
          <a:noFill/>
        </p:spPr>
        <p:txBody>
          <a:bodyPr wrap="square" rtlCol="0">
            <a:spAutoFit/>
          </a:bodyPr>
          <a:lstStyle/>
          <a:p>
            <a:pPr algn="ctr"/>
            <a:r>
              <a:rPr lang="zh-CN" altLang="en-US" sz="2400" dirty="0">
                <a:solidFill>
                  <a:srgbClr val="FF0000"/>
                </a:solidFill>
              </a:rPr>
              <a:t>机器语言</a:t>
            </a:r>
            <a:endParaRPr lang="en-US" altLang="zh-CN" sz="2400" dirty="0">
              <a:solidFill>
                <a:srgbClr val="FF0000"/>
              </a:solidFill>
            </a:endParaRPr>
          </a:p>
          <a:p>
            <a:pPr algn="ctr"/>
            <a:r>
              <a:rPr lang="en-US" altLang="zh-CN" sz="2000" dirty="0">
                <a:solidFill>
                  <a:srgbClr val="FF0000"/>
                </a:solidFill>
              </a:rPr>
              <a:t>Machine Language</a:t>
            </a:r>
            <a:endParaRPr lang="zh-CN" altLang="en-US" sz="2400" dirty="0">
              <a:solidFill>
                <a:srgbClr val="FF0000"/>
              </a:solidFill>
            </a:endParaRPr>
          </a:p>
        </p:txBody>
      </p:sp>
      <p:sp>
        <p:nvSpPr>
          <p:cNvPr id="27" name="TextBox 26"/>
          <p:cNvSpPr txBox="1"/>
          <p:nvPr/>
        </p:nvSpPr>
        <p:spPr>
          <a:xfrm>
            <a:off x="4439816" y="1198964"/>
            <a:ext cx="3047256" cy="769441"/>
          </a:xfrm>
          <a:prstGeom prst="rect">
            <a:avLst/>
          </a:prstGeom>
          <a:noFill/>
        </p:spPr>
        <p:txBody>
          <a:bodyPr wrap="square" rtlCol="0">
            <a:spAutoFit/>
          </a:bodyPr>
          <a:lstStyle/>
          <a:p>
            <a:pPr algn="ctr"/>
            <a:r>
              <a:rPr lang="zh-CN" altLang="en-US" sz="2400" dirty="0"/>
              <a:t>汇编语言</a:t>
            </a:r>
            <a:endParaRPr lang="en-US" altLang="zh-CN" sz="2400" dirty="0"/>
          </a:p>
          <a:p>
            <a:pPr algn="ctr"/>
            <a:r>
              <a:rPr lang="en-US" altLang="zh-CN" sz="2000" dirty="0"/>
              <a:t>Assembly Language</a:t>
            </a:r>
            <a:endParaRPr lang="zh-CN" altLang="en-US" sz="2400" dirty="0"/>
          </a:p>
        </p:txBody>
      </p:sp>
      <p:sp>
        <p:nvSpPr>
          <p:cNvPr id="28" name="TextBox 27"/>
          <p:cNvSpPr txBox="1"/>
          <p:nvPr/>
        </p:nvSpPr>
        <p:spPr>
          <a:xfrm>
            <a:off x="7441232" y="1196756"/>
            <a:ext cx="3047256" cy="769441"/>
          </a:xfrm>
          <a:prstGeom prst="rect">
            <a:avLst/>
          </a:prstGeom>
          <a:noFill/>
        </p:spPr>
        <p:txBody>
          <a:bodyPr wrap="square" rtlCol="0">
            <a:spAutoFit/>
          </a:bodyPr>
          <a:lstStyle/>
          <a:p>
            <a:pPr algn="ctr"/>
            <a:r>
              <a:rPr lang="zh-CN" altLang="en-US" sz="2400" dirty="0"/>
              <a:t>高级语言</a:t>
            </a:r>
            <a:endParaRPr lang="en-US" altLang="zh-CN" sz="2400" dirty="0"/>
          </a:p>
          <a:p>
            <a:pPr algn="ctr"/>
            <a:r>
              <a:rPr lang="en-US" altLang="zh-CN" sz="2000" dirty="0"/>
              <a:t>High-level Language</a:t>
            </a:r>
            <a:endParaRPr lang="zh-CN" altLang="en-US" sz="2400" dirty="0"/>
          </a:p>
        </p:txBody>
      </p:sp>
      <p:sp>
        <p:nvSpPr>
          <p:cNvPr id="8" name="TextBox 7"/>
          <p:cNvSpPr txBox="1"/>
          <p:nvPr/>
        </p:nvSpPr>
        <p:spPr>
          <a:xfrm>
            <a:off x="3935760" y="5517232"/>
            <a:ext cx="3672408" cy="400110"/>
          </a:xfrm>
          <a:prstGeom prst="rect">
            <a:avLst/>
          </a:prstGeom>
          <a:noFill/>
        </p:spPr>
        <p:txBody>
          <a:bodyPr wrap="square" rtlCol="0">
            <a:spAutoFit/>
          </a:bodyPr>
          <a:lstStyle/>
          <a:p>
            <a:pPr marL="0" lvl="1"/>
            <a:r>
              <a:rPr lang="en-US" altLang="zh-CN" sz="2000" dirty="0">
                <a:solidFill>
                  <a:srgbClr val="000000"/>
                </a:solidFill>
                <a:latin typeface="Courier New" pitchFamily="49" charset="0"/>
                <a:ea typeface="宋体" charset="-122"/>
                <a:cs typeface="Times New Roman" pitchFamily="18" charset="0"/>
              </a:rPr>
              <a:t>0000,0001,000000000001</a:t>
            </a:r>
          </a:p>
        </p:txBody>
      </p:sp>
      <p:cxnSp>
        <p:nvCxnSpPr>
          <p:cNvPr id="11" name="直接箭头连接符 10"/>
          <p:cNvCxnSpPr/>
          <p:nvPr/>
        </p:nvCxnSpPr>
        <p:spPr>
          <a:xfrm flipH="1">
            <a:off x="3719736" y="5877272"/>
            <a:ext cx="576064" cy="2160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27648" y="6093296"/>
            <a:ext cx="1728192" cy="369332"/>
          </a:xfrm>
          <a:prstGeom prst="rect">
            <a:avLst/>
          </a:prstGeom>
          <a:noFill/>
        </p:spPr>
        <p:txBody>
          <a:bodyPr wrap="square" rtlCol="0">
            <a:spAutoFit/>
          </a:bodyPr>
          <a:lstStyle/>
          <a:p>
            <a:r>
              <a:rPr lang="zh-CN" altLang="en-US" b="1" dirty="0">
                <a:solidFill>
                  <a:schemeClr val="accent1"/>
                </a:solidFill>
              </a:rPr>
              <a:t>操作码 </a:t>
            </a:r>
            <a:r>
              <a:rPr lang="en-US" altLang="zh-CN" b="1" dirty="0">
                <a:solidFill>
                  <a:schemeClr val="accent1"/>
                </a:solidFill>
              </a:rPr>
              <a:t>LOAD</a:t>
            </a:r>
            <a:endParaRPr lang="zh-CN" altLang="en-US" b="1" dirty="0">
              <a:solidFill>
                <a:schemeClr val="accent1"/>
              </a:solidFill>
            </a:endParaRPr>
          </a:p>
        </p:txBody>
      </p:sp>
      <p:cxnSp>
        <p:nvCxnSpPr>
          <p:cNvPr id="33" name="直接箭头连接符 32"/>
          <p:cNvCxnSpPr/>
          <p:nvPr/>
        </p:nvCxnSpPr>
        <p:spPr>
          <a:xfrm>
            <a:off x="5050190" y="5907018"/>
            <a:ext cx="567680" cy="1862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907868" y="6093296"/>
            <a:ext cx="1055576" cy="369332"/>
          </a:xfrm>
          <a:prstGeom prst="rect">
            <a:avLst/>
          </a:prstGeom>
          <a:noFill/>
        </p:spPr>
        <p:txBody>
          <a:bodyPr wrap="square" rtlCol="0">
            <a:spAutoFit/>
          </a:bodyPr>
          <a:lstStyle/>
          <a:p>
            <a:r>
              <a:rPr lang="zh-CN" altLang="en-US" b="1" dirty="0">
                <a:solidFill>
                  <a:schemeClr val="accent1"/>
                </a:solidFill>
              </a:rPr>
              <a:t>寄存器</a:t>
            </a:r>
            <a:r>
              <a:rPr lang="en-US" altLang="zh-CN" b="1" dirty="0">
                <a:solidFill>
                  <a:schemeClr val="accent1"/>
                </a:solidFill>
              </a:rPr>
              <a:t>B</a:t>
            </a:r>
            <a:endParaRPr lang="zh-CN" altLang="en-US" b="1" dirty="0">
              <a:solidFill>
                <a:schemeClr val="accent1"/>
              </a:solidFill>
            </a:endParaRPr>
          </a:p>
        </p:txBody>
      </p:sp>
      <p:cxnSp>
        <p:nvCxnSpPr>
          <p:cNvPr id="37" name="直接箭头连接符 36"/>
          <p:cNvCxnSpPr/>
          <p:nvPr/>
        </p:nvCxnSpPr>
        <p:spPr>
          <a:xfrm>
            <a:off x="6744072" y="5884666"/>
            <a:ext cx="1152128" cy="20863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104112" y="6084004"/>
            <a:ext cx="2304256" cy="369332"/>
          </a:xfrm>
          <a:prstGeom prst="rect">
            <a:avLst/>
          </a:prstGeom>
          <a:noFill/>
        </p:spPr>
        <p:txBody>
          <a:bodyPr wrap="square" rtlCol="0">
            <a:spAutoFit/>
          </a:bodyPr>
          <a:lstStyle/>
          <a:p>
            <a:r>
              <a:rPr lang="zh-CN" altLang="en-US" b="1" dirty="0">
                <a:solidFill>
                  <a:schemeClr val="accent1"/>
                </a:solidFill>
              </a:rPr>
              <a:t>地址为</a:t>
            </a:r>
            <a:r>
              <a:rPr lang="en-US" altLang="zh-CN" b="1" dirty="0">
                <a:solidFill>
                  <a:schemeClr val="accent1"/>
                </a:solidFill>
              </a:rPr>
              <a:t>1</a:t>
            </a:r>
            <a:r>
              <a:rPr lang="zh-CN" altLang="en-US" b="1" dirty="0">
                <a:solidFill>
                  <a:schemeClr val="accent1"/>
                </a:solidFill>
              </a:rPr>
              <a:t>的存储器</a:t>
            </a:r>
          </a:p>
        </p:txBody>
      </p:sp>
      <p:sp>
        <p:nvSpPr>
          <p:cNvPr id="16" name="object 2">
            <a:extLst>
              <a:ext uri="{FF2B5EF4-FFF2-40B4-BE49-F238E27FC236}">
                <a16:creationId xmlns:a16="http://schemas.microsoft.com/office/drawing/2014/main" id="{64704969-C710-6144-A0DD-CB821DAD7B2A}"/>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程序设计语言的演变</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0414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4885886"/>
            <a:ext cx="6647656" cy="1638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 name="Rectangle 4"/>
          <p:cNvSpPr>
            <a:spLocks noChangeArrowheads="1"/>
          </p:cNvSpPr>
          <p:nvPr/>
        </p:nvSpPr>
        <p:spPr bwMode="auto">
          <a:xfrm>
            <a:off x="1752600" y="2029544"/>
            <a:ext cx="8686800" cy="4495800"/>
          </a:xfrm>
          <a:prstGeom prst="rect">
            <a:avLst/>
          </a:prstGeom>
          <a:noFill/>
          <a:ln w="93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汇编语言产生的目的是为了让编程更简单直观</a:t>
            </a: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计算机不认识汇编语言</a:t>
            </a: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因此需要汇编器转成机器码</a:t>
            </a:r>
            <a:endParaRPr lang="en-US" altLang="zh-CN" sz="2400" dirty="0">
              <a:solidFill>
                <a:srgbClr val="000000"/>
              </a:solidFill>
              <a:ea typeface="宋体" charset="-122"/>
            </a:endParaRPr>
          </a:p>
          <a:p>
            <a:pPr>
              <a:lnSpc>
                <a:spcPct val="90000"/>
              </a:lnSpc>
              <a:spcBef>
                <a:spcPts val="7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dirty="0">
              <a:solidFill>
                <a:srgbClr val="000000"/>
              </a:solidFill>
              <a:ea typeface="宋体" charset="-122"/>
              <a:cs typeface="Times New Roman" pitchFamily="18" charset="0"/>
            </a:endParaRPr>
          </a:p>
          <a:p>
            <a:pPr>
              <a:lnSpc>
                <a:spcPct val="90000"/>
              </a:lnSpc>
              <a:spcBef>
                <a:spcPts val="7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ea typeface="宋体" charset="-122"/>
                <a:cs typeface="Times New Roman" pitchFamily="18" charset="0"/>
              </a:rPr>
              <a:t>E.g. </a:t>
            </a:r>
            <a:r>
              <a:rPr lang="zh-CN" altLang="en-US" sz="2400" dirty="0">
                <a:solidFill>
                  <a:srgbClr val="000000"/>
                </a:solidFill>
                <a:ea typeface="宋体" charset="-122"/>
                <a:cs typeface="Times New Roman" pitchFamily="18" charset="0"/>
              </a:rPr>
              <a:t>汇编语言实现两个数的求和并返回结果：</a:t>
            </a:r>
            <a:endParaRPr lang="en-US" altLang="zh-CN" sz="2400" dirty="0">
              <a:solidFill>
                <a:srgbClr val="000000"/>
              </a:solidFill>
              <a:ea typeface="宋体" charset="-122"/>
              <a:cs typeface="Times New Roman" pitchFamily="18" charset="0"/>
            </a:endParaRPr>
          </a:p>
          <a:p>
            <a:pPr>
              <a:lnSpc>
                <a:spcPct val="90000"/>
              </a:lnSpc>
              <a:spcBef>
                <a:spcPts val="7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ea typeface="宋体" charset="-122"/>
                <a:cs typeface="Times New Roman" pitchFamily="18" charset="0"/>
              </a:rPr>
              <a:t>     	ADDF3 R1, R2, R3</a:t>
            </a: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dirty="0">
              <a:solidFill>
                <a:srgbClr val="000000"/>
              </a:solidFill>
              <a:ea typeface="宋体" charset="-122"/>
            </a:endParaRPr>
          </a:p>
        </p:txBody>
      </p:sp>
      <p:sp>
        <p:nvSpPr>
          <p:cNvPr id="6" name="TextBox 5"/>
          <p:cNvSpPr txBox="1"/>
          <p:nvPr/>
        </p:nvSpPr>
        <p:spPr>
          <a:xfrm>
            <a:off x="1487488" y="1196757"/>
            <a:ext cx="3047256" cy="769441"/>
          </a:xfrm>
          <a:prstGeom prst="rect">
            <a:avLst/>
          </a:prstGeom>
          <a:noFill/>
        </p:spPr>
        <p:txBody>
          <a:bodyPr wrap="square" rtlCol="0">
            <a:spAutoFit/>
          </a:bodyPr>
          <a:lstStyle/>
          <a:p>
            <a:pPr algn="ctr"/>
            <a:r>
              <a:rPr lang="zh-CN" altLang="en-US" sz="2400" dirty="0"/>
              <a:t>机器语言</a:t>
            </a:r>
            <a:endParaRPr lang="en-US" altLang="zh-CN" sz="2400" dirty="0"/>
          </a:p>
          <a:p>
            <a:pPr algn="ctr"/>
            <a:r>
              <a:rPr lang="en-US" altLang="zh-CN" sz="2000" dirty="0"/>
              <a:t>Machine Language</a:t>
            </a:r>
            <a:endParaRPr lang="zh-CN" altLang="en-US" sz="2400" dirty="0"/>
          </a:p>
        </p:txBody>
      </p:sp>
      <p:sp>
        <p:nvSpPr>
          <p:cNvPr id="27" name="TextBox 26"/>
          <p:cNvSpPr txBox="1"/>
          <p:nvPr/>
        </p:nvSpPr>
        <p:spPr>
          <a:xfrm>
            <a:off x="4439816" y="1198964"/>
            <a:ext cx="3047256" cy="769441"/>
          </a:xfrm>
          <a:prstGeom prst="rect">
            <a:avLst/>
          </a:prstGeom>
          <a:noFill/>
        </p:spPr>
        <p:txBody>
          <a:bodyPr wrap="square" rtlCol="0">
            <a:spAutoFit/>
          </a:bodyPr>
          <a:lstStyle/>
          <a:p>
            <a:pPr algn="ctr"/>
            <a:r>
              <a:rPr lang="zh-CN" altLang="en-US" sz="2400" dirty="0">
                <a:solidFill>
                  <a:srgbClr val="FF0000"/>
                </a:solidFill>
              </a:rPr>
              <a:t>汇编语言</a:t>
            </a:r>
            <a:endParaRPr lang="en-US" altLang="zh-CN" sz="2400" dirty="0">
              <a:solidFill>
                <a:srgbClr val="FF0000"/>
              </a:solidFill>
            </a:endParaRPr>
          </a:p>
          <a:p>
            <a:pPr algn="ctr"/>
            <a:r>
              <a:rPr lang="en-US" altLang="zh-CN" sz="2000" dirty="0">
                <a:solidFill>
                  <a:srgbClr val="FF0000"/>
                </a:solidFill>
              </a:rPr>
              <a:t>Assembly Language</a:t>
            </a:r>
            <a:endParaRPr lang="zh-CN" altLang="en-US" sz="2400" dirty="0">
              <a:solidFill>
                <a:srgbClr val="FF0000"/>
              </a:solidFill>
            </a:endParaRPr>
          </a:p>
        </p:txBody>
      </p:sp>
      <p:sp>
        <p:nvSpPr>
          <p:cNvPr id="28" name="TextBox 27"/>
          <p:cNvSpPr txBox="1"/>
          <p:nvPr/>
        </p:nvSpPr>
        <p:spPr>
          <a:xfrm>
            <a:off x="7441232" y="1196756"/>
            <a:ext cx="3047256" cy="769441"/>
          </a:xfrm>
          <a:prstGeom prst="rect">
            <a:avLst/>
          </a:prstGeom>
          <a:noFill/>
        </p:spPr>
        <p:txBody>
          <a:bodyPr wrap="square" rtlCol="0">
            <a:spAutoFit/>
          </a:bodyPr>
          <a:lstStyle/>
          <a:p>
            <a:pPr algn="ctr"/>
            <a:r>
              <a:rPr lang="zh-CN" altLang="en-US" sz="2400" dirty="0"/>
              <a:t>高级语言</a:t>
            </a:r>
            <a:endParaRPr lang="en-US" altLang="zh-CN" sz="2400" dirty="0"/>
          </a:p>
          <a:p>
            <a:pPr algn="ctr"/>
            <a:r>
              <a:rPr lang="en-US" altLang="zh-CN" sz="2000" dirty="0"/>
              <a:t>High-level Language</a:t>
            </a:r>
            <a:endParaRPr lang="zh-CN" altLang="en-US" sz="2400" dirty="0"/>
          </a:p>
        </p:txBody>
      </p:sp>
      <p:sp>
        <p:nvSpPr>
          <p:cNvPr id="10" name="object 2">
            <a:extLst>
              <a:ext uri="{FF2B5EF4-FFF2-40B4-BE49-F238E27FC236}">
                <a16:creationId xmlns:a16="http://schemas.microsoft.com/office/drawing/2014/main" id="{35911A71-6C32-CF49-A8A0-51478DF4D005}"/>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程序设计语言的演变</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9012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Rectangle 4"/>
              <p:cNvSpPr>
                <a:spLocks noChangeArrowheads="1"/>
              </p:cNvSpPr>
              <p:nvPr/>
            </p:nvSpPr>
            <p:spPr bwMode="auto">
              <a:xfrm>
                <a:off x="1752600" y="2029544"/>
                <a:ext cx="8686800" cy="4495800"/>
              </a:xfrm>
              <a:prstGeom prst="rect">
                <a:avLst/>
              </a:prstGeom>
              <a:noFill/>
              <a:ln w="9360" cap="sq">
                <a:solidFill>
                  <a:srgbClr val="FF0000"/>
                </a:solidFill>
                <a:miter lim="800000"/>
                <a:headEnd/>
                <a:tailEnd/>
              </a:ln>
              <a:effectLst/>
              <a:extLst>
                <a:ext uri="{909E8E84-426E-40DD-AFC4-6F175D3DCCD1}">
                  <a14:hiddenFill>
                    <a:solidFill>
                      <a:srgbClr val="FFFFFF"/>
                    </a:solidFill>
                  </a14:hiddenFill>
                </a:ext>
                <a:ext uri="{AF507438-7753-43E0-B8FC-AC1667EBCBE1}">
                  <a14:hiddenEffects>
                    <a:effectLst>
                      <a:outerShdw dist="35921" dir="2700000" algn="ctr" rotWithShape="0">
                        <a:srgbClr val="808080"/>
                      </a:outerShdw>
                    </a:effectLst>
                  </a14:hiddenEffects>
                </a:ext>
              </a:extLst>
            </p:spPr>
            <p:txBody>
              <a:bodyPr lIns="92160" tIns="46080" rIns="92160" bIns="46080"/>
              <a:lstStyle/>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高级语言是一种</a:t>
                </a:r>
                <a:r>
                  <a:rPr lang="en-US" altLang="zh-CN" sz="2400" dirty="0">
                    <a:solidFill>
                      <a:srgbClr val="000000"/>
                    </a:solidFill>
                    <a:ea typeface="宋体" charset="-122"/>
                  </a:rPr>
                  <a:t>English-like</a:t>
                </a:r>
                <a:r>
                  <a:rPr lang="zh-CN" altLang="en-US" sz="2400" dirty="0">
                    <a:solidFill>
                      <a:srgbClr val="000000"/>
                    </a:solidFill>
                    <a:ea typeface="宋体" charset="-122"/>
                  </a:rPr>
                  <a:t>的语言</a:t>
                </a: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dirty="0">
                    <a:solidFill>
                      <a:srgbClr val="000000"/>
                    </a:solidFill>
                    <a:ea typeface="宋体" charset="-122"/>
                  </a:rPr>
                  <a:t>高级语言是一种更易于人类理解和编程的语言</a:t>
                </a:r>
                <a:endParaRPr lang="en-US" altLang="zh-CN" sz="2400" dirty="0">
                  <a:solidFill>
                    <a:srgbClr val="000000"/>
                  </a:solidFill>
                  <a:ea typeface="宋体" charset="-122"/>
                </a:endParaRPr>
              </a:p>
              <a:p>
                <a:pPr>
                  <a:spcBef>
                    <a:spcPts val="7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dirty="0">
                  <a:solidFill>
                    <a:srgbClr val="000000"/>
                  </a:solidFill>
                  <a:ea typeface="宋体" charset="-122"/>
                  <a:cs typeface="Times New Roman" pitchFamily="18" charset="0"/>
                </a:endParaRPr>
              </a:p>
              <a:p>
                <a:pPr>
                  <a:spcBef>
                    <a:spcPts val="7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ea typeface="宋体" charset="-122"/>
                    <a:cs typeface="Times New Roman" pitchFamily="18" charset="0"/>
                  </a:rPr>
                  <a:t>E.g. </a:t>
                </a:r>
                <a:r>
                  <a:rPr lang="zh-CN" altLang="en-US" sz="2400" dirty="0">
                    <a:solidFill>
                      <a:srgbClr val="000000"/>
                    </a:solidFill>
                    <a:ea typeface="宋体" charset="-122"/>
                    <a:cs typeface="Times New Roman" pitchFamily="18" charset="0"/>
                  </a:rPr>
                  <a:t>计算一个半径为 </a:t>
                </a:r>
                <a:r>
                  <a:rPr lang="en-US" altLang="zh-CN" sz="2400" i="1" dirty="0">
                    <a:solidFill>
                      <a:srgbClr val="000000"/>
                    </a:solidFill>
                    <a:ea typeface="宋体" charset="-122"/>
                    <a:cs typeface="Times New Roman" pitchFamily="18" charset="0"/>
                  </a:rPr>
                  <a:t>r</a:t>
                </a:r>
                <a:r>
                  <a:rPr lang="en-US" altLang="zh-CN" sz="2400" dirty="0">
                    <a:solidFill>
                      <a:srgbClr val="000000"/>
                    </a:solidFill>
                    <a:ea typeface="宋体" charset="-122"/>
                    <a:cs typeface="Times New Roman" pitchFamily="18" charset="0"/>
                  </a:rPr>
                  <a:t>=5 </a:t>
                </a:r>
                <a:r>
                  <a:rPr lang="zh-CN" altLang="en-US" sz="2400" dirty="0">
                    <a:solidFill>
                      <a:srgbClr val="000000"/>
                    </a:solidFill>
                    <a:ea typeface="宋体" charset="-122"/>
                    <a:cs typeface="Times New Roman" pitchFamily="18" charset="0"/>
                  </a:rPr>
                  <a:t>的圆的面积</a:t>
                </a:r>
                <a:r>
                  <a:rPr lang="en-US" altLang="zh-CN" sz="2400" dirty="0">
                    <a:solidFill>
                      <a:srgbClr val="000000"/>
                    </a:solidFill>
                    <a:ea typeface="宋体" charset="-122"/>
                    <a:cs typeface="Times New Roman" pitchFamily="18" charset="0"/>
                  </a:rPr>
                  <a:t>area=</a:t>
                </a:r>
                <a14:m>
                  <m:oMath xmlns:m="http://schemas.openxmlformats.org/officeDocument/2006/math">
                    <m:r>
                      <a:rPr lang="zh-CN" altLang="en-US" sz="2400" i="1">
                        <a:solidFill>
                          <a:srgbClr val="000000"/>
                        </a:solidFill>
                        <a:latin typeface="Cambria Math"/>
                        <a:ea typeface="宋体" charset="-122"/>
                        <a:cs typeface="Times New Roman" pitchFamily="18" charset="0"/>
                      </a:rPr>
                      <m:t>𝜋</m:t>
                    </m:r>
                    <m:r>
                      <a:rPr lang="zh-CN" altLang="en-US" sz="2400" i="1">
                        <a:solidFill>
                          <a:srgbClr val="000000"/>
                        </a:solidFill>
                        <a:latin typeface="Cambria Math"/>
                        <a:ea typeface="宋体" charset="-122"/>
                        <a:cs typeface="Times New Roman" pitchFamily="18" charset="0"/>
                      </a:rPr>
                      <m:t>∙</m:t>
                    </m:r>
                    <m:sSup>
                      <m:sSupPr>
                        <m:ctrlPr>
                          <a:rPr lang="en-US" altLang="zh-CN" sz="2400" i="1">
                            <a:solidFill>
                              <a:srgbClr val="000000"/>
                            </a:solidFill>
                            <a:latin typeface="Cambria Math" panose="02040503050406030204" pitchFamily="18" charset="0"/>
                            <a:ea typeface="宋体" charset="-122"/>
                            <a:cs typeface="Times New Roman" pitchFamily="18" charset="0"/>
                          </a:rPr>
                        </m:ctrlPr>
                      </m:sSupPr>
                      <m:e>
                        <m:r>
                          <a:rPr lang="en-US" altLang="zh-CN" sz="2400" i="1">
                            <a:solidFill>
                              <a:srgbClr val="000000"/>
                            </a:solidFill>
                            <a:latin typeface="Cambria Math"/>
                            <a:ea typeface="宋体" charset="-122"/>
                            <a:cs typeface="Times New Roman" pitchFamily="18" charset="0"/>
                          </a:rPr>
                          <m:t>𝑟</m:t>
                        </m:r>
                      </m:e>
                      <m:sup>
                        <m:r>
                          <a:rPr lang="en-US" altLang="zh-CN" sz="2400" i="1">
                            <a:solidFill>
                              <a:srgbClr val="000000"/>
                            </a:solidFill>
                            <a:latin typeface="Cambria Math"/>
                            <a:ea typeface="宋体" charset="-122"/>
                            <a:cs typeface="Times New Roman" pitchFamily="18" charset="0"/>
                          </a:rPr>
                          <m:t>2</m:t>
                        </m:r>
                      </m:sup>
                    </m:sSup>
                  </m:oMath>
                </a14:m>
                <a:endParaRPr lang="en-US" altLang="zh-CN" sz="2400" dirty="0">
                  <a:solidFill>
                    <a:srgbClr val="000000"/>
                  </a:solidFill>
                  <a:ea typeface="宋体" charset="-122"/>
                  <a:cs typeface="Times New Roman" pitchFamily="18" charset="0"/>
                </a:endParaRPr>
              </a:p>
              <a:p>
                <a:pPr>
                  <a:spcBef>
                    <a:spcPts val="7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dirty="0">
                  <a:solidFill>
                    <a:srgbClr val="000000"/>
                  </a:solidFill>
                  <a:ea typeface="宋体" charset="-122"/>
                  <a:cs typeface="Times New Roman" pitchFamily="18" charset="0"/>
                </a:endParaRPr>
              </a:p>
              <a:p>
                <a:pPr>
                  <a:spcBef>
                    <a:spcPts val="7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400" dirty="0">
                    <a:solidFill>
                      <a:srgbClr val="000000"/>
                    </a:solidFill>
                    <a:ea typeface="宋体" charset="-122"/>
                    <a:cs typeface="Times New Roman" pitchFamily="18" charset="0"/>
                  </a:rPr>
                  <a:t>        			 area = 5 * 5 * 3.1415;</a:t>
                </a:r>
                <a:endParaRPr lang="en-US" altLang="zh-CN" sz="2400" dirty="0">
                  <a:solidFill>
                    <a:srgbClr val="000000"/>
                  </a:solidFill>
                  <a:ea typeface="宋体" charset="-122"/>
                </a:endParaRPr>
              </a:p>
              <a:p>
                <a:pPr marL="457200" indent="-457200">
                  <a:lnSpc>
                    <a:spcPct val="90000"/>
                  </a:lnSpc>
                  <a:spcBef>
                    <a:spcPts val="800"/>
                  </a:spcBef>
                  <a:buSzPct val="75000"/>
                  <a:buFont typeface="Wingdings" pitchFamily="2" charset="2"/>
                  <a:buChar char="p"/>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CN" sz="2400" dirty="0">
                  <a:solidFill>
                    <a:srgbClr val="000000"/>
                  </a:solidFill>
                  <a:ea typeface="宋体" charset="-122"/>
                </a:endParaRPr>
              </a:p>
            </p:txBody>
          </p:sp>
        </mc:Choice>
        <mc:Fallback>
          <p:sp>
            <p:nvSpPr>
              <p:cNvPr id="25" name="Rectangle 4"/>
              <p:cNvSpPr>
                <a:spLocks noRot="1" noChangeAspect="1" noMove="1" noResize="1" noEditPoints="1" noAdjustHandles="1" noChangeArrowheads="1" noChangeShapeType="1" noTextEdit="1"/>
              </p:cNvSpPr>
              <p:nvPr/>
            </p:nvSpPr>
            <p:spPr bwMode="auto">
              <a:xfrm>
                <a:off x="1752600" y="2029544"/>
                <a:ext cx="8686800" cy="4495800"/>
              </a:xfrm>
              <a:prstGeom prst="rect">
                <a:avLst/>
              </a:prstGeom>
              <a:blipFill>
                <a:blip r:embed="rId3"/>
                <a:stretch>
                  <a:fillRect l="-1020"/>
                </a:stretch>
              </a:blipFill>
              <a:ln w="93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 name="TextBox 5"/>
          <p:cNvSpPr txBox="1"/>
          <p:nvPr/>
        </p:nvSpPr>
        <p:spPr>
          <a:xfrm>
            <a:off x="1487488" y="1196757"/>
            <a:ext cx="3047256" cy="769441"/>
          </a:xfrm>
          <a:prstGeom prst="rect">
            <a:avLst/>
          </a:prstGeom>
          <a:noFill/>
        </p:spPr>
        <p:txBody>
          <a:bodyPr wrap="square" rtlCol="0">
            <a:spAutoFit/>
          </a:bodyPr>
          <a:lstStyle/>
          <a:p>
            <a:pPr algn="ctr"/>
            <a:r>
              <a:rPr lang="zh-CN" altLang="en-US" sz="2400" dirty="0"/>
              <a:t>机器语言</a:t>
            </a:r>
            <a:endParaRPr lang="en-US" altLang="zh-CN" sz="2400" dirty="0"/>
          </a:p>
          <a:p>
            <a:pPr algn="ctr"/>
            <a:r>
              <a:rPr lang="en-US" altLang="zh-CN" sz="2000" dirty="0"/>
              <a:t>Machine Language</a:t>
            </a:r>
            <a:endParaRPr lang="zh-CN" altLang="en-US" sz="2400" dirty="0"/>
          </a:p>
        </p:txBody>
      </p:sp>
      <p:sp>
        <p:nvSpPr>
          <p:cNvPr id="27" name="TextBox 26"/>
          <p:cNvSpPr txBox="1"/>
          <p:nvPr/>
        </p:nvSpPr>
        <p:spPr>
          <a:xfrm>
            <a:off x="4439816" y="1198964"/>
            <a:ext cx="3047256" cy="769441"/>
          </a:xfrm>
          <a:prstGeom prst="rect">
            <a:avLst/>
          </a:prstGeom>
          <a:noFill/>
        </p:spPr>
        <p:txBody>
          <a:bodyPr wrap="square" rtlCol="0">
            <a:spAutoFit/>
          </a:bodyPr>
          <a:lstStyle/>
          <a:p>
            <a:pPr algn="ctr"/>
            <a:r>
              <a:rPr lang="zh-CN" altLang="en-US" sz="2400" dirty="0"/>
              <a:t>汇编语言</a:t>
            </a:r>
            <a:endParaRPr lang="en-US" altLang="zh-CN" sz="2400" dirty="0"/>
          </a:p>
          <a:p>
            <a:pPr algn="ctr"/>
            <a:r>
              <a:rPr lang="en-US" altLang="zh-CN" sz="2000" dirty="0"/>
              <a:t>Assembly Language</a:t>
            </a:r>
            <a:endParaRPr lang="zh-CN" altLang="en-US" sz="2400" dirty="0"/>
          </a:p>
        </p:txBody>
      </p:sp>
      <p:sp>
        <p:nvSpPr>
          <p:cNvPr id="28" name="TextBox 27"/>
          <p:cNvSpPr txBox="1"/>
          <p:nvPr/>
        </p:nvSpPr>
        <p:spPr>
          <a:xfrm>
            <a:off x="7441232" y="1196756"/>
            <a:ext cx="3047256" cy="769441"/>
          </a:xfrm>
          <a:prstGeom prst="rect">
            <a:avLst/>
          </a:prstGeom>
          <a:noFill/>
        </p:spPr>
        <p:txBody>
          <a:bodyPr wrap="square" rtlCol="0">
            <a:spAutoFit/>
          </a:bodyPr>
          <a:lstStyle/>
          <a:p>
            <a:pPr algn="ctr"/>
            <a:r>
              <a:rPr lang="zh-CN" altLang="en-US" sz="2400" dirty="0">
                <a:solidFill>
                  <a:srgbClr val="FF0000"/>
                </a:solidFill>
              </a:rPr>
              <a:t>高级语言</a:t>
            </a:r>
            <a:endParaRPr lang="en-US" altLang="zh-CN" sz="2400" dirty="0">
              <a:solidFill>
                <a:srgbClr val="FF0000"/>
              </a:solidFill>
            </a:endParaRPr>
          </a:p>
          <a:p>
            <a:pPr algn="ctr"/>
            <a:r>
              <a:rPr lang="en-US" altLang="zh-CN" sz="2000" dirty="0">
                <a:solidFill>
                  <a:srgbClr val="FF0000"/>
                </a:solidFill>
              </a:rPr>
              <a:t>High-level Language</a:t>
            </a:r>
            <a:endParaRPr lang="zh-CN" altLang="en-US" sz="2400" dirty="0">
              <a:solidFill>
                <a:srgbClr val="FF0000"/>
              </a:solidFill>
            </a:endParaRPr>
          </a:p>
        </p:txBody>
      </p:sp>
      <p:sp>
        <p:nvSpPr>
          <p:cNvPr id="9" name="object 2">
            <a:extLst>
              <a:ext uri="{FF2B5EF4-FFF2-40B4-BE49-F238E27FC236}">
                <a16:creationId xmlns:a16="http://schemas.microsoft.com/office/drawing/2014/main" id="{42356314-E5A2-B947-B447-3A0A0246023D}"/>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程序设计语言的演变</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6531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val="1934847068"/>
              </p:ext>
            </p:extLst>
          </p:nvPr>
        </p:nvGraphicFramePr>
        <p:xfrm>
          <a:off x="1676400" y="1143005"/>
          <a:ext cx="8839200" cy="5222875"/>
        </p:xfrm>
        <a:graphic>
          <a:graphicData uri="http://schemas.openxmlformats.org/presentationml/2006/ole">
            <mc:AlternateContent xmlns:mc="http://schemas.openxmlformats.org/markup-compatibility/2006">
              <mc:Choice xmlns:v="urn:schemas-microsoft-com:vml" Requires="v">
                <p:oleObj spid="_x0000_s7899" name="Picture" r:id="rId4" imgW="4826160" imgH="2844720" progId="Word.Picture.8">
                  <p:embed/>
                </p:oleObj>
              </mc:Choice>
              <mc:Fallback>
                <p:oleObj name="Picture" r:id="rId4" imgW="4826160" imgH="2844720" progId="Word.Picture.8">
                  <p:embed/>
                  <p:pic>
                    <p:nvPicPr>
                      <p:cNvPr id="0" name="Object 4"/>
                      <p:cNvPicPr>
                        <a:picLocks noChangeAspect="1" noChangeArrowheads="1"/>
                      </p:cNvPicPr>
                      <p:nvPr/>
                    </p:nvPicPr>
                    <p:blipFill>
                      <a:blip r:embed="rId5"/>
                      <a:srcRect/>
                      <a:stretch>
                        <a:fillRect/>
                      </a:stretch>
                    </p:blipFill>
                    <p:spPr bwMode="auto">
                      <a:xfrm>
                        <a:off x="1676400" y="1143005"/>
                        <a:ext cx="8839200" cy="5222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p:nvPr/>
        </p:nvSpPr>
        <p:spPr>
          <a:xfrm>
            <a:off x="1703512" y="2780928"/>
            <a:ext cx="93610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703512" y="4437112"/>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703512" y="5350356"/>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bject 2">
            <a:extLst>
              <a:ext uri="{FF2B5EF4-FFF2-40B4-BE49-F238E27FC236}">
                <a16:creationId xmlns:a16="http://schemas.microsoft.com/office/drawing/2014/main" id="{530E1685-C041-094E-949F-EE36D1429048}"/>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程序设计语言的演变</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8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A6D3F29-D4A7-B24B-B1B4-486F6B216E18}"/>
              </a:ext>
            </a:extLst>
          </p:cNvPr>
          <p:cNvSpPr/>
          <p:nvPr/>
        </p:nvSpPr>
        <p:spPr>
          <a:xfrm>
            <a:off x="6106558" y="417869"/>
            <a:ext cx="3231462" cy="369332"/>
          </a:xfrm>
          <a:prstGeom prst="rect">
            <a:avLst/>
          </a:prstGeom>
        </p:spPr>
        <p:txBody>
          <a:bodyPr wrap="none">
            <a:spAutoFit/>
          </a:bodyPr>
          <a:lstStyle/>
          <a:p>
            <a:r>
              <a:rPr lang="en" altLang="zh-CN" dirty="0">
                <a:solidFill>
                  <a:schemeClr val="accent1">
                    <a:lumMod val="75000"/>
                  </a:schemeClr>
                </a:solidFill>
                <a:latin typeface="Calibri" panose="020F0502020204030204" pitchFamily="34" charset="0"/>
                <a:cs typeface="Calibri" panose="020F0502020204030204" pitchFamily="34" charset="0"/>
              </a:rPr>
              <a:t>https://</a:t>
            </a:r>
            <a:r>
              <a:rPr lang="en" altLang="zh-CN" dirty="0" err="1">
                <a:solidFill>
                  <a:schemeClr val="accent1">
                    <a:lumMod val="75000"/>
                  </a:schemeClr>
                </a:solidFill>
                <a:latin typeface="Calibri" panose="020F0502020204030204" pitchFamily="34" charset="0"/>
                <a:cs typeface="Calibri" panose="020F0502020204030204" pitchFamily="34" charset="0"/>
              </a:rPr>
              <a:t>pypl.github.io</a:t>
            </a:r>
            <a:r>
              <a:rPr lang="en" altLang="zh-CN" dirty="0">
                <a:solidFill>
                  <a:schemeClr val="accent1">
                    <a:lumMod val="75000"/>
                  </a:schemeClr>
                </a:solidFill>
                <a:latin typeface="Calibri" panose="020F0502020204030204" pitchFamily="34" charset="0"/>
                <a:cs typeface="Calibri" panose="020F0502020204030204" pitchFamily="34" charset="0"/>
              </a:rPr>
              <a:t>/</a:t>
            </a:r>
            <a:r>
              <a:rPr lang="en" altLang="zh-CN" dirty="0" err="1">
                <a:solidFill>
                  <a:schemeClr val="accent1">
                    <a:lumMod val="75000"/>
                  </a:schemeClr>
                </a:solidFill>
                <a:latin typeface="Calibri" panose="020F0502020204030204" pitchFamily="34" charset="0"/>
                <a:cs typeface="Calibri" panose="020F0502020204030204" pitchFamily="34" charset="0"/>
              </a:rPr>
              <a:t>PYPL.html</a:t>
            </a:r>
            <a:endParaRPr lang="zh-CN" altLang="en-US" dirty="0">
              <a:solidFill>
                <a:schemeClr val="accent1">
                  <a:lumMod val="75000"/>
                </a:schemeClr>
              </a:solidFill>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FE592F9F-E226-8C46-899F-9FB112C84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7" y="1323786"/>
            <a:ext cx="3316835" cy="5089032"/>
          </a:xfrm>
          <a:prstGeom prst="rect">
            <a:avLst/>
          </a:prstGeom>
        </p:spPr>
      </p:pic>
      <p:pic>
        <p:nvPicPr>
          <p:cNvPr id="8" name="图片 7">
            <a:extLst>
              <a:ext uri="{FF2B5EF4-FFF2-40B4-BE49-F238E27FC236}">
                <a16:creationId xmlns:a16="http://schemas.microsoft.com/office/drawing/2014/main" id="{3A574648-063E-3241-BF0A-0CDDBCFCD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1822" y="1328239"/>
            <a:ext cx="4482745" cy="5089032"/>
          </a:xfrm>
          <a:prstGeom prst="rect">
            <a:avLst/>
          </a:prstGeom>
        </p:spPr>
      </p:pic>
      <p:sp>
        <p:nvSpPr>
          <p:cNvPr id="10" name="object 2">
            <a:extLst>
              <a:ext uri="{FF2B5EF4-FFF2-40B4-BE49-F238E27FC236}">
                <a16:creationId xmlns:a16="http://schemas.microsoft.com/office/drawing/2014/main" id="{C0B51F8E-E691-274A-A9B7-6BB970F3354D}"/>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程序设计语言的演变</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0312AAF-AB03-F341-83BA-DA1F3D659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490" y="1292868"/>
            <a:ext cx="3572105" cy="5103007"/>
          </a:xfrm>
          <a:prstGeom prst="rect">
            <a:avLst/>
          </a:prstGeom>
        </p:spPr>
      </p:pic>
      <p:sp>
        <p:nvSpPr>
          <p:cNvPr id="9" name="矩形 8">
            <a:extLst>
              <a:ext uri="{FF2B5EF4-FFF2-40B4-BE49-F238E27FC236}">
                <a16:creationId xmlns:a16="http://schemas.microsoft.com/office/drawing/2014/main" id="{F4E3FD3D-D0EE-4949-B758-03D7E3A7EBF7}"/>
              </a:ext>
            </a:extLst>
          </p:cNvPr>
          <p:cNvSpPr/>
          <p:nvPr/>
        </p:nvSpPr>
        <p:spPr>
          <a:xfrm>
            <a:off x="186877" y="1844824"/>
            <a:ext cx="11818246" cy="160342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51197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2CF4D510-AE58-1B44-B9FF-2274AA0D6C58}"/>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sz="2800" b="1" spc="-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398A27E-B757-9C4C-9ED8-C76C825A4CAA}"/>
              </a:ext>
            </a:extLst>
          </p:cNvPr>
          <p:cNvSpPr/>
          <p:nvPr/>
        </p:nvSpPr>
        <p:spPr>
          <a:xfrm>
            <a:off x="9094436" y="514425"/>
            <a:ext cx="1912703" cy="307777"/>
          </a:xfrm>
          <a:prstGeom prst="rect">
            <a:avLst/>
          </a:prstGeom>
        </p:spPr>
        <p:txBody>
          <a:bodyPr wrap="none">
            <a:spAutoFit/>
          </a:bodyPr>
          <a:lstStyle/>
          <a:p>
            <a:r>
              <a:rPr lang="zh-CN" altLang="en-US" sz="1400" b="1" i="1" dirty="0">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http://kglab.hdu.edu.cn</a:t>
            </a:r>
            <a:endParaRPr lang="zh-CN" altLang="en-US" sz="1400" b="1" i="1" dirty="0">
              <a:solidFill>
                <a:srgbClr val="C00000"/>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334987E-667D-BF4F-8140-32674BF9E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748" y="1059712"/>
            <a:ext cx="10632504" cy="5800925"/>
          </a:xfrm>
          <a:prstGeom prst="rect">
            <a:avLst/>
          </a:prstGeom>
          <a:ln>
            <a:solidFill>
              <a:schemeClr val="tx1"/>
            </a:solidFill>
          </a:ln>
        </p:spPr>
      </p:pic>
    </p:spTree>
    <p:extLst>
      <p:ext uri="{BB962C8B-B14F-4D97-AF65-F5344CB8AC3E}">
        <p14:creationId xmlns:p14="http://schemas.microsoft.com/office/powerpoint/2010/main" val="3067665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68D7A81-3565-4E4B-B65E-8D4793BEC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52" y="1361946"/>
            <a:ext cx="3231884" cy="5031147"/>
          </a:xfrm>
          <a:prstGeom prst="rect">
            <a:avLst/>
          </a:prstGeom>
        </p:spPr>
      </p:pic>
      <p:pic>
        <p:nvPicPr>
          <p:cNvPr id="14" name="图片 13">
            <a:extLst>
              <a:ext uri="{FF2B5EF4-FFF2-40B4-BE49-F238E27FC236}">
                <a16:creationId xmlns:a16="http://schemas.microsoft.com/office/drawing/2014/main" id="{5E7560F3-8A9D-D242-B50C-63260D20F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736" y="1361946"/>
            <a:ext cx="4428214" cy="5031147"/>
          </a:xfrm>
          <a:prstGeom prst="rect">
            <a:avLst/>
          </a:prstGeom>
        </p:spPr>
      </p:pic>
      <p:sp>
        <p:nvSpPr>
          <p:cNvPr id="9" name="object 2">
            <a:extLst>
              <a:ext uri="{FF2B5EF4-FFF2-40B4-BE49-F238E27FC236}">
                <a16:creationId xmlns:a16="http://schemas.microsoft.com/office/drawing/2014/main" id="{A0E7D001-FC28-BC45-91B7-6BD09294CD0A}"/>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程序设计语言的演变</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061C697-D030-6548-B156-80D9B2CA7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746" y="1361946"/>
            <a:ext cx="3710918" cy="5031147"/>
          </a:xfrm>
          <a:prstGeom prst="rect">
            <a:avLst/>
          </a:prstGeom>
        </p:spPr>
      </p:pic>
      <p:sp>
        <p:nvSpPr>
          <p:cNvPr id="15" name="矩形 14">
            <a:extLst>
              <a:ext uri="{FF2B5EF4-FFF2-40B4-BE49-F238E27FC236}">
                <a16:creationId xmlns:a16="http://schemas.microsoft.com/office/drawing/2014/main" id="{453BBA79-D2F0-484B-B97F-1F06C052A388}"/>
              </a:ext>
            </a:extLst>
          </p:cNvPr>
          <p:cNvSpPr/>
          <p:nvPr/>
        </p:nvSpPr>
        <p:spPr>
          <a:xfrm>
            <a:off x="119336" y="1585733"/>
            <a:ext cx="11809312" cy="234732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5538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2047056" y="1603169"/>
            <a:ext cx="815340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a:spcBef>
                <a:spcPts val="1500"/>
              </a:spcBef>
              <a:buSzPct val="75000"/>
            </a:pPr>
            <a:r>
              <a:rPr lang="en-US" altLang="zh-CN" dirty="0">
                <a:latin typeface="Droid Sans"/>
                <a:cs typeface="Times New Roman" pitchFamily="18" charset="0"/>
              </a:rPr>
              <a:t>	</a:t>
            </a:r>
            <a:r>
              <a:rPr lang="zh-CN" altLang="en-US" dirty="0">
                <a:latin typeface="Droid Sans"/>
                <a:cs typeface="Times New Roman" pitchFamily="18" charset="0"/>
              </a:rPr>
              <a:t>将高级语言翻译成机器语言，使计算机能够理解和执行</a:t>
            </a:r>
            <a:endParaRPr lang="en-US" dirty="0">
              <a:latin typeface="Droid Sans"/>
              <a:cs typeface="Times New Roman" pitchFamily="18" charset="0"/>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5010246"/>
            <a:ext cx="4767456" cy="1390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549" y="2901996"/>
            <a:ext cx="8302699" cy="14631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p:cNvSpPr txBox="1"/>
          <p:nvPr/>
        </p:nvSpPr>
        <p:spPr>
          <a:xfrm>
            <a:off x="8112224" y="5705740"/>
            <a:ext cx="1872208" cy="369332"/>
          </a:xfrm>
          <a:prstGeom prst="rect">
            <a:avLst/>
          </a:prstGeom>
          <a:noFill/>
        </p:spPr>
        <p:txBody>
          <a:bodyPr wrap="square" rtlCol="0">
            <a:spAutoFit/>
          </a:bodyPr>
          <a:lstStyle/>
          <a:p>
            <a:r>
              <a:rPr lang="zh-CN" altLang="en-US" dirty="0">
                <a:solidFill>
                  <a:srgbClr val="FF0000"/>
                </a:solidFill>
              </a:rPr>
              <a:t>解释执行</a:t>
            </a:r>
          </a:p>
        </p:txBody>
      </p:sp>
      <p:sp>
        <p:nvSpPr>
          <p:cNvPr id="11" name="TextBox 10"/>
          <p:cNvSpPr txBox="1"/>
          <p:nvPr/>
        </p:nvSpPr>
        <p:spPr>
          <a:xfrm>
            <a:off x="8112224" y="5147900"/>
            <a:ext cx="1872208" cy="369332"/>
          </a:xfrm>
          <a:prstGeom prst="rect">
            <a:avLst/>
          </a:prstGeom>
          <a:noFill/>
        </p:spPr>
        <p:txBody>
          <a:bodyPr wrap="square" rtlCol="0">
            <a:spAutoFit/>
          </a:bodyPr>
          <a:lstStyle/>
          <a:p>
            <a:r>
              <a:rPr lang="zh-CN" altLang="en-US" dirty="0">
                <a:solidFill>
                  <a:srgbClr val="FF0000"/>
                </a:solidFill>
              </a:rPr>
              <a:t>编译执行</a:t>
            </a:r>
          </a:p>
        </p:txBody>
      </p:sp>
      <p:cxnSp>
        <p:nvCxnSpPr>
          <p:cNvPr id="12" name="直接箭头连接符 11"/>
          <p:cNvCxnSpPr>
            <a:stCxn id="6" idx="1"/>
          </p:cNvCxnSpPr>
          <p:nvPr/>
        </p:nvCxnSpPr>
        <p:spPr>
          <a:xfrm flipH="1">
            <a:off x="6759000" y="5890406"/>
            <a:ext cx="135322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8616280" y="4149080"/>
            <a:ext cx="0" cy="9988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object 2">
            <a:extLst>
              <a:ext uri="{FF2B5EF4-FFF2-40B4-BE49-F238E27FC236}">
                <a16:creationId xmlns:a16="http://schemas.microsoft.com/office/drawing/2014/main" id="{A7014A9A-489A-0D4C-9C2D-BC84FC8FD8D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程序的执行方式</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9225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6CBF46A-0BE1-254A-AA7E-CCA9EC03F66B}"/>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pic>
        <p:nvPicPr>
          <p:cNvPr id="5" name="Picture 2" descr="C:\Users\Administrator\Desktop\java课件\pics\屏幕快照 2017-08-11 下午5.48.13.png">
            <a:extLst>
              <a:ext uri="{FF2B5EF4-FFF2-40B4-BE49-F238E27FC236}">
                <a16:creationId xmlns:a16="http://schemas.microsoft.com/office/drawing/2014/main" id="{743AD4C9-21F9-7C42-9D91-35E82687E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279" y="5013292"/>
            <a:ext cx="2233531" cy="5196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Administrator\Desktop\java课件\pics\屏幕快照 2017-08-11 下午5.48.36.png">
            <a:extLst>
              <a:ext uri="{FF2B5EF4-FFF2-40B4-BE49-F238E27FC236}">
                <a16:creationId xmlns:a16="http://schemas.microsoft.com/office/drawing/2014/main" id="{219EEE21-B39B-DA41-B565-C8A3098BF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555" y="4508660"/>
            <a:ext cx="16954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Administrator\Desktop\java课件\pics\屏幕快照 2017-08-11 下午5.49.12.png">
            <a:extLst>
              <a:ext uri="{FF2B5EF4-FFF2-40B4-BE49-F238E27FC236}">
                <a16:creationId xmlns:a16="http://schemas.microsoft.com/office/drawing/2014/main" id="{8EB8EA7D-E583-7B4C-B663-D6F7C40B4A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849" y="2785384"/>
            <a:ext cx="1806327" cy="4304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Users\Administrator\Desktop\java课件\pics\C++.jpg">
            <a:extLst>
              <a:ext uri="{FF2B5EF4-FFF2-40B4-BE49-F238E27FC236}">
                <a16:creationId xmlns:a16="http://schemas.microsoft.com/office/drawing/2014/main" id="{413C1199-D180-4745-A5B9-A7F11093C9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7848" y="2439997"/>
            <a:ext cx="1236253" cy="9890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Users\Administrator\Desktop\java课件\pics\java.png">
            <a:extLst>
              <a:ext uri="{FF2B5EF4-FFF2-40B4-BE49-F238E27FC236}">
                <a16:creationId xmlns:a16="http://schemas.microsoft.com/office/drawing/2014/main" id="{F02E468C-EED4-1C4E-BAD8-8DBD5AB5F7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8408" y="4653136"/>
            <a:ext cx="1492790" cy="10556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Administrator\Desktop\java课件\pics\屏幕快照 2017-08-11 下午5.59.12.png">
            <a:extLst>
              <a:ext uri="{FF2B5EF4-FFF2-40B4-BE49-F238E27FC236}">
                <a16:creationId xmlns:a16="http://schemas.microsoft.com/office/drawing/2014/main" id="{57A10F0A-8575-1545-B0F9-39B29E02DF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5640" y="2314959"/>
            <a:ext cx="1296144" cy="1114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075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991544" y="1268760"/>
            <a:ext cx="8610600" cy="4957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spcBef>
                <a:spcPts val="1500"/>
              </a:spcBef>
              <a:buSzPct val="75000"/>
              <a:buFont typeface="Wingdings" pitchFamily="2" charset="2"/>
              <a:buChar char="p"/>
            </a:pPr>
            <a:endParaRPr lang="en-US" altLang="zh-CN" dirty="0">
              <a:latin typeface="DengXian Light" panose="02010600030101010101" pitchFamily="2" charset="-122"/>
              <a:ea typeface="DengXian Light" panose="02010600030101010101" pitchFamily="2" charset="-122"/>
              <a:cs typeface="Courier New" pitchFamily="49" charset="0"/>
            </a:endParaRPr>
          </a:p>
          <a:p>
            <a:pPr marL="342900" indent="-342900">
              <a:spcBef>
                <a:spcPts val="1500"/>
              </a:spcBef>
              <a:buSzPct val="75000"/>
              <a:buFont typeface="Wingdings" pitchFamily="2" charset="2"/>
              <a:buChar char="p"/>
            </a:pPr>
            <a:r>
              <a:rPr lang="zh-CN" altLang="en-US" dirty="0">
                <a:latin typeface="DengXian Light" panose="02010600030101010101" pitchFamily="2" charset="-122"/>
                <a:ea typeface="DengXian Light" panose="02010600030101010101" pitchFamily="2" charset="-122"/>
                <a:cs typeface="Courier New" pitchFamily="49" charset="0"/>
              </a:rPr>
              <a:t>互联网时代：网络应用</a:t>
            </a:r>
            <a:endParaRPr lang="en-US" altLang="zh-CN" dirty="0">
              <a:latin typeface="DengXian Light" panose="02010600030101010101" pitchFamily="2" charset="-122"/>
              <a:ea typeface="DengXian Light" panose="02010600030101010101" pitchFamily="2" charset="-122"/>
              <a:cs typeface="Courier New" pitchFamily="49" charset="0"/>
            </a:endParaRPr>
          </a:p>
          <a:p>
            <a:pPr marL="342900" indent="-342900">
              <a:spcBef>
                <a:spcPts val="1500"/>
              </a:spcBef>
              <a:buSzPct val="75000"/>
              <a:buFont typeface="Wingdings" pitchFamily="2" charset="2"/>
              <a:buChar char="p"/>
            </a:pPr>
            <a:r>
              <a:rPr lang="zh-CN" altLang="en-US" dirty="0">
                <a:latin typeface="DengXian Light" panose="02010600030101010101" pitchFamily="2" charset="-122"/>
                <a:ea typeface="DengXian Light" panose="02010600030101010101" pitchFamily="2" charset="-122"/>
                <a:cs typeface="Courier New" pitchFamily="49" charset="0"/>
              </a:rPr>
              <a:t>大数据时代：</a:t>
            </a:r>
            <a:r>
              <a:rPr lang="en-US" altLang="zh-CN" dirty="0" err="1">
                <a:latin typeface="DengXian Light" panose="02010600030101010101" pitchFamily="2" charset="-122"/>
                <a:ea typeface="DengXian Light" panose="02010600030101010101" pitchFamily="2" charset="-122"/>
                <a:cs typeface="Courier New" pitchFamily="49" charset="0"/>
              </a:rPr>
              <a:t>Hadoop</a:t>
            </a:r>
            <a:r>
              <a:rPr lang="zh-CN" altLang="en-US" dirty="0">
                <a:latin typeface="DengXian Light" panose="02010600030101010101" pitchFamily="2" charset="-122"/>
                <a:ea typeface="DengXian Light" panose="02010600030101010101" pitchFamily="2" charset="-122"/>
                <a:cs typeface="Courier New" pitchFamily="49" charset="0"/>
              </a:rPr>
              <a:t>、</a:t>
            </a:r>
            <a:r>
              <a:rPr lang="en-US" altLang="zh-CN" dirty="0">
                <a:latin typeface="DengXian Light" panose="02010600030101010101" pitchFamily="2" charset="-122"/>
                <a:ea typeface="DengXian Light" panose="02010600030101010101" pitchFamily="2" charset="-122"/>
                <a:cs typeface="Courier New" pitchFamily="49" charset="0"/>
              </a:rPr>
              <a:t>Spark</a:t>
            </a:r>
            <a:r>
              <a:rPr lang="zh-CN" altLang="en-US" dirty="0">
                <a:latin typeface="DengXian Light" panose="02010600030101010101" pitchFamily="2" charset="-122"/>
                <a:ea typeface="DengXian Light" panose="02010600030101010101" pitchFamily="2" charset="-122"/>
                <a:cs typeface="Courier New" pitchFamily="49" charset="0"/>
              </a:rPr>
              <a:t>、</a:t>
            </a:r>
            <a:r>
              <a:rPr lang="en-US" altLang="zh-CN" dirty="0" err="1">
                <a:latin typeface="DengXian Light" panose="02010600030101010101" pitchFamily="2" charset="-122"/>
                <a:ea typeface="DengXian Light" panose="02010600030101010101" pitchFamily="2" charset="-122"/>
                <a:cs typeface="Courier New" pitchFamily="49" charset="0"/>
              </a:rPr>
              <a:t>Solr</a:t>
            </a:r>
            <a:r>
              <a:rPr lang="zh-CN" altLang="en-US" dirty="0">
                <a:latin typeface="DengXian Light" panose="02010600030101010101" pitchFamily="2" charset="-122"/>
                <a:ea typeface="DengXian Light" panose="02010600030101010101" pitchFamily="2" charset="-122"/>
                <a:cs typeface="Courier New" pitchFamily="49" charset="0"/>
              </a:rPr>
              <a:t>、</a:t>
            </a:r>
            <a:r>
              <a:rPr lang="en-US" altLang="zh-CN" dirty="0" err="1">
                <a:latin typeface="DengXian Light" panose="02010600030101010101" pitchFamily="2" charset="-122"/>
                <a:ea typeface="DengXian Light" panose="02010600030101010101" pitchFamily="2" charset="-122"/>
                <a:cs typeface="Courier New" pitchFamily="49" charset="0"/>
              </a:rPr>
              <a:t>Nutch</a:t>
            </a:r>
            <a:endParaRPr lang="en-US" altLang="zh-CN" dirty="0">
              <a:latin typeface="DengXian Light" panose="02010600030101010101" pitchFamily="2" charset="-122"/>
              <a:ea typeface="DengXian Light" panose="02010600030101010101" pitchFamily="2" charset="-122"/>
              <a:cs typeface="Courier New" pitchFamily="49" charset="0"/>
            </a:endParaRPr>
          </a:p>
          <a:p>
            <a:pPr marL="342900" indent="-342900">
              <a:spcBef>
                <a:spcPts val="1500"/>
              </a:spcBef>
              <a:buSzPct val="75000"/>
              <a:buFont typeface="Wingdings" pitchFamily="2" charset="2"/>
              <a:buChar char="p"/>
            </a:pPr>
            <a:endParaRPr lang="en-US" altLang="zh-CN" dirty="0">
              <a:latin typeface="DengXian Light" panose="02010600030101010101" pitchFamily="2" charset="-122"/>
              <a:ea typeface="DengXian Light" panose="02010600030101010101" pitchFamily="2" charset="-122"/>
              <a:cs typeface="Courier New" pitchFamily="49" charset="0"/>
            </a:endParaRPr>
          </a:p>
          <a:p>
            <a:pPr marL="342900" indent="-342900">
              <a:spcBef>
                <a:spcPts val="1500"/>
              </a:spcBef>
              <a:buSzPct val="75000"/>
              <a:buFont typeface="Wingdings" pitchFamily="2" charset="2"/>
              <a:buChar char="p"/>
            </a:pPr>
            <a:endParaRPr lang="en-US" altLang="zh-CN" dirty="0">
              <a:latin typeface="DengXian Light" panose="02010600030101010101" pitchFamily="2" charset="-122"/>
              <a:ea typeface="DengXian Light" panose="02010600030101010101" pitchFamily="2" charset="-122"/>
              <a:cs typeface="Courier New" pitchFamily="49" charset="0"/>
            </a:endParaRPr>
          </a:p>
          <a:p>
            <a:pPr marL="342900" indent="-342900">
              <a:spcBef>
                <a:spcPts val="1500"/>
              </a:spcBef>
              <a:buSzPct val="75000"/>
              <a:buFont typeface="Wingdings" pitchFamily="2" charset="2"/>
              <a:buChar char="p"/>
            </a:pPr>
            <a:r>
              <a:rPr lang="zh-CN" altLang="en-US" dirty="0">
                <a:latin typeface="DengXian Light" panose="02010600030101010101" pitchFamily="2" charset="-122"/>
                <a:ea typeface="DengXian Light" panose="02010600030101010101" pitchFamily="2" charset="-122"/>
                <a:cs typeface="Courier New" pitchFamily="49" charset="0"/>
              </a:rPr>
              <a:t>移动时代：</a:t>
            </a:r>
            <a:r>
              <a:rPr lang="en-US" altLang="zh-CN" dirty="0" err="1">
                <a:latin typeface="DengXian Light" panose="02010600030101010101" pitchFamily="2" charset="-122"/>
                <a:ea typeface="DengXian Light" panose="02010600030101010101" pitchFamily="2" charset="-122"/>
                <a:cs typeface="Courier New" pitchFamily="49" charset="0"/>
              </a:rPr>
              <a:t>iOS</a:t>
            </a:r>
            <a:r>
              <a:rPr lang="en-US" altLang="zh-CN" dirty="0">
                <a:latin typeface="DengXian Light" panose="02010600030101010101" pitchFamily="2" charset="-122"/>
                <a:ea typeface="DengXian Light" panose="02010600030101010101" pitchFamily="2" charset="-122"/>
                <a:cs typeface="Courier New" pitchFamily="49" charset="0"/>
              </a:rPr>
              <a:t>   Android</a:t>
            </a:r>
          </a:p>
          <a:p>
            <a:pPr marL="342900" indent="-342900">
              <a:spcBef>
                <a:spcPts val="1500"/>
              </a:spcBef>
              <a:buSzPct val="75000"/>
              <a:buFont typeface="Wingdings" pitchFamily="2" charset="2"/>
              <a:buChar char="p"/>
            </a:pPr>
            <a:r>
              <a:rPr lang="zh-CN" altLang="en-US" dirty="0">
                <a:latin typeface="DengXian Light" panose="02010600030101010101" pitchFamily="2" charset="-122"/>
                <a:ea typeface="DengXian Light" panose="02010600030101010101" pitchFamily="2" charset="-122"/>
                <a:cs typeface="Courier New" pitchFamily="49" charset="0"/>
              </a:rPr>
              <a:t>跨平台性：</a:t>
            </a:r>
            <a:r>
              <a:rPr lang="en-US" altLang="zh-CN" dirty="0">
                <a:latin typeface="DengXian Light" panose="02010600030101010101" pitchFamily="2" charset="-122"/>
                <a:ea typeface="DengXian Light" panose="02010600030101010101" pitchFamily="2" charset="-122"/>
                <a:cs typeface="Courier New" pitchFamily="49" charset="0"/>
              </a:rPr>
              <a:t>Win/Mac OS/Linux……</a:t>
            </a:r>
          </a:p>
          <a:p>
            <a:pPr marL="342900" indent="-342900">
              <a:spcBef>
                <a:spcPts val="1500"/>
              </a:spcBef>
              <a:buSzPct val="75000"/>
              <a:buFont typeface="Wingdings" pitchFamily="2" charset="2"/>
              <a:buChar char="p"/>
            </a:pPr>
            <a:r>
              <a:rPr lang="zh-CN" altLang="en-US" dirty="0">
                <a:latin typeface="DengXian Light" panose="02010600030101010101" pitchFamily="2" charset="-122"/>
                <a:ea typeface="DengXian Light" panose="02010600030101010101" pitchFamily="2" charset="-122"/>
                <a:cs typeface="Courier New" pitchFamily="49" charset="0"/>
              </a:rPr>
              <a:t>多样性：桌面</a:t>
            </a:r>
            <a:r>
              <a:rPr lang="en-US" altLang="zh-CN" dirty="0">
                <a:latin typeface="DengXian Light" panose="02010600030101010101" pitchFamily="2" charset="-122"/>
                <a:ea typeface="DengXian Light" panose="02010600030101010101" pitchFamily="2" charset="-122"/>
                <a:cs typeface="Courier New" pitchFamily="49" charset="0"/>
              </a:rPr>
              <a:t>/</a:t>
            </a:r>
            <a:r>
              <a:rPr lang="zh-CN" altLang="en-US" dirty="0">
                <a:latin typeface="DengXian Light" panose="02010600030101010101" pitchFamily="2" charset="-122"/>
                <a:ea typeface="DengXian Light" panose="02010600030101010101" pitchFamily="2" charset="-122"/>
                <a:cs typeface="Courier New" pitchFamily="49" charset="0"/>
              </a:rPr>
              <a:t>网页</a:t>
            </a:r>
            <a:r>
              <a:rPr lang="en-US" altLang="zh-CN" dirty="0">
                <a:latin typeface="DengXian Light" panose="02010600030101010101" pitchFamily="2" charset="-122"/>
                <a:ea typeface="DengXian Light" panose="02010600030101010101" pitchFamily="2" charset="-122"/>
                <a:cs typeface="Courier New" pitchFamily="49" charset="0"/>
              </a:rPr>
              <a:t>/</a:t>
            </a:r>
            <a:r>
              <a:rPr lang="zh-CN" altLang="en-US" dirty="0">
                <a:latin typeface="DengXian Light" panose="02010600030101010101" pitchFamily="2" charset="-122"/>
                <a:ea typeface="DengXian Light" panose="02010600030101010101" pitchFamily="2" charset="-122"/>
                <a:cs typeface="Courier New" pitchFamily="49" charset="0"/>
              </a:rPr>
              <a:t>移动应用、</a:t>
            </a:r>
            <a:r>
              <a:rPr lang="en-US" altLang="zh-CN" dirty="0">
                <a:latin typeface="DengXian Light" panose="02010600030101010101" pitchFamily="2" charset="-122"/>
                <a:ea typeface="DengXian Light" panose="02010600030101010101" pitchFamily="2" charset="-122"/>
                <a:cs typeface="Courier New" pitchFamily="49" charset="0"/>
              </a:rPr>
              <a:t>Web</a:t>
            </a:r>
            <a:r>
              <a:rPr lang="zh-CN" altLang="en-US" dirty="0">
                <a:latin typeface="DengXian Light" panose="02010600030101010101" pitchFamily="2" charset="-122"/>
                <a:ea typeface="DengXian Light" panose="02010600030101010101" pitchFamily="2" charset="-122"/>
                <a:cs typeface="Courier New" pitchFamily="49" charset="0"/>
              </a:rPr>
              <a:t>服务器、大数据平台</a:t>
            </a:r>
            <a:endParaRPr lang="en-US" altLang="zh-CN" dirty="0">
              <a:latin typeface="DengXian Light" panose="02010600030101010101" pitchFamily="2" charset="-122"/>
              <a:ea typeface="DengXian Light" panose="02010600030101010101" pitchFamily="2" charset="-122"/>
              <a:cs typeface="Courier New" pitchFamily="49" charset="0"/>
            </a:endParaRPr>
          </a:p>
          <a:p>
            <a:pPr>
              <a:spcBef>
                <a:spcPts val="1500"/>
              </a:spcBef>
              <a:buSzPct val="75000"/>
            </a:pPr>
            <a:endParaRPr lang="en-US" dirty="0">
              <a:latin typeface="DengXian Light" panose="02010600030101010101" pitchFamily="2" charset="-122"/>
              <a:ea typeface="DengXian Light" panose="02010600030101010101" pitchFamily="2" charset="-122"/>
              <a:cs typeface="Courier New" pitchFamily="49" charset="0"/>
            </a:endParaRPr>
          </a:p>
        </p:txBody>
      </p:sp>
      <p:pic>
        <p:nvPicPr>
          <p:cNvPr id="20482" name="Picture 2" descr="C:\Users\Administrator\Desktop\java课件\pics\屏幕快照 2017-08-11 下午6.14.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3108272"/>
            <a:ext cx="2205236" cy="589070"/>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C:\Users\Administrator\Desktop\java课件\pics\屏幕快照 2017-08-11 下午6.15.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845" y="2917110"/>
            <a:ext cx="1427981" cy="780237"/>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descr="C:\Users\Administrator\Desktop\java课件\pics\屏幕快照 2017-08-11 下午6.16.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4312" y="3041656"/>
            <a:ext cx="1344116" cy="53114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C:\Users\Administrator\Desktop\java课件\pics\屏幕快照 2017-08-11 下午6.18.3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6080" y="2848164"/>
            <a:ext cx="1404194" cy="829639"/>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2">
            <a:extLst>
              <a:ext uri="{FF2B5EF4-FFF2-40B4-BE49-F238E27FC236}">
                <a16:creationId xmlns:a16="http://schemas.microsoft.com/office/drawing/2014/main" id="{FC6E010C-BCC6-7541-A57F-3211E4A05B3A}"/>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998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991544" y="1268760"/>
            <a:ext cx="8610600" cy="48178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spcBef>
                <a:spcPts val="1500"/>
              </a:spcBef>
              <a:buSzPct val="75000"/>
              <a:buFont typeface="Wingdings" pitchFamily="2" charset="2"/>
              <a:buChar char="p"/>
            </a:pPr>
            <a:endParaRPr lang="en-US" altLang="zh-CN" dirty="0">
              <a:latin typeface="DengXian Light" panose="02010600030101010101" pitchFamily="2" charset="-122"/>
              <a:ea typeface="DengXian Light" panose="02010600030101010101" pitchFamily="2" charset="-122"/>
              <a:cs typeface="Courier New" pitchFamily="49" charset="0"/>
            </a:endParaRPr>
          </a:p>
          <a:p>
            <a:pPr marL="342900" indent="-342900">
              <a:spcBef>
                <a:spcPts val="1500"/>
              </a:spcBef>
              <a:buSzPct val="75000"/>
              <a:buFont typeface="Wingdings" pitchFamily="2" charset="2"/>
              <a:buChar char="p"/>
            </a:pPr>
            <a:r>
              <a:rPr lang="en-US" altLang="zh-CN" dirty="0">
                <a:latin typeface="DengXian Light" panose="02010600030101010101" pitchFamily="2" charset="-122"/>
                <a:ea typeface="DengXian Light" panose="02010600030101010101" pitchFamily="2" charset="-122"/>
                <a:cs typeface="Courier New" pitchFamily="49" charset="0"/>
              </a:rPr>
              <a:t>James Gosling and Sun </a:t>
            </a:r>
            <a:r>
              <a:rPr lang="en-US" altLang="zh-CN" dirty="0" err="1">
                <a:latin typeface="DengXian Light" panose="02010600030101010101" pitchFamily="2" charset="-122"/>
                <a:ea typeface="DengXian Light" panose="02010600030101010101" pitchFamily="2" charset="-122"/>
                <a:cs typeface="Courier New" pitchFamily="49" charset="0"/>
              </a:rPr>
              <a:t>Micorsystems</a:t>
            </a:r>
            <a:endParaRPr lang="en-US" altLang="zh-CN" dirty="0">
              <a:latin typeface="DengXian Light" panose="02010600030101010101" pitchFamily="2" charset="-122"/>
              <a:ea typeface="DengXian Light" panose="02010600030101010101" pitchFamily="2" charset="-122"/>
              <a:cs typeface="Courier New" pitchFamily="49" charset="0"/>
            </a:endParaRPr>
          </a:p>
          <a:p>
            <a:pPr marL="342900" indent="-342900">
              <a:spcBef>
                <a:spcPts val="1500"/>
              </a:spcBef>
              <a:buSzPct val="75000"/>
              <a:buFont typeface="Wingdings" pitchFamily="2" charset="2"/>
              <a:buChar char="p"/>
            </a:pPr>
            <a:r>
              <a:rPr lang="en-US" altLang="zh-CN" dirty="0">
                <a:latin typeface="DengXian Light" panose="02010600030101010101" pitchFamily="2" charset="-122"/>
                <a:ea typeface="DengXian Light" panose="02010600030101010101" pitchFamily="2" charset="-122"/>
                <a:cs typeface="Courier New" pitchFamily="49" charset="0"/>
              </a:rPr>
              <a:t>Oak   </a:t>
            </a:r>
            <a:r>
              <a:rPr lang="en-US" altLang="zh-CN" dirty="0">
                <a:latin typeface="DengXian Light" panose="02010600030101010101" pitchFamily="2" charset="-122"/>
                <a:ea typeface="DengXian Light" panose="02010600030101010101" pitchFamily="2" charset="-122"/>
                <a:cs typeface="Courier New" pitchFamily="49" charset="0"/>
                <a:sym typeface="Wingdings" pitchFamily="2" charset="2"/>
              </a:rPr>
              <a:t>   Java</a:t>
            </a:r>
            <a:r>
              <a:rPr lang="zh-CN" altLang="en-US" dirty="0">
                <a:latin typeface="DengXian Light" panose="02010600030101010101" pitchFamily="2" charset="-122"/>
                <a:ea typeface="DengXian Light" panose="02010600030101010101" pitchFamily="2" charset="-122"/>
                <a:cs typeface="Courier New" pitchFamily="49" charset="0"/>
                <a:sym typeface="Wingdings" pitchFamily="2" charset="2"/>
              </a:rPr>
              <a:t>的原型</a:t>
            </a:r>
            <a:endParaRPr lang="en-US" altLang="zh-CN" dirty="0">
              <a:latin typeface="DengXian Light" panose="02010600030101010101" pitchFamily="2" charset="-122"/>
              <a:ea typeface="DengXian Light" panose="02010600030101010101" pitchFamily="2" charset="-122"/>
              <a:cs typeface="Courier New" pitchFamily="49" charset="0"/>
              <a:sym typeface="Wingdings" pitchFamily="2" charset="2"/>
            </a:endParaRPr>
          </a:p>
          <a:p>
            <a:pPr marL="342900" indent="-342900">
              <a:spcBef>
                <a:spcPts val="1500"/>
              </a:spcBef>
              <a:buSzPct val="75000"/>
              <a:buFont typeface="Wingdings" pitchFamily="2" charset="2"/>
              <a:buChar char="p"/>
            </a:pPr>
            <a:r>
              <a:rPr lang="en-US" altLang="zh-CN" dirty="0">
                <a:latin typeface="DengXian Light" panose="02010600030101010101" pitchFamily="2" charset="-122"/>
                <a:ea typeface="DengXian Light" panose="02010600030101010101" pitchFamily="2" charset="-122"/>
                <a:cs typeface="Courier New" pitchFamily="49" charset="0"/>
              </a:rPr>
              <a:t>Java</a:t>
            </a:r>
            <a:r>
              <a:rPr lang="zh-CN" altLang="en-US" dirty="0">
                <a:latin typeface="DengXian Light" panose="02010600030101010101" pitchFamily="2" charset="-122"/>
                <a:ea typeface="DengXian Light" panose="02010600030101010101" pitchFamily="2" charset="-122"/>
                <a:cs typeface="Courier New" pitchFamily="49" charset="0"/>
              </a:rPr>
              <a:t>，</a:t>
            </a:r>
            <a:r>
              <a:rPr lang="en-US" altLang="zh-CN" dirty="0">
                <a:latin typeface="DengXian Light" panose="02010600030101010101" pitchFamily="2" charset="-122"/>
                <a:ea typeface="DengXian Light" panose="02010600030101010101" pitchFamily="2" charset="-122"/>
                <a:cs typeface="Courier New" pitchFamily="49" charset="0"/>
              </a:rPr>
              <a:t>May 20</a:t>
            </a:r>
            <a:r>
              <a:rPr lang="zh-CN" altLang="en-US" dirty="0">
                <a:latin typeface="DengXian Light" panose="02010600030101010101" pitchFamily="2" charset="-122"/>
                <a:ea typeface="DengXian Light" panose="02010600030101010101" pitchFamily="2" charset="-122"/>
                <a:cs typeface="Courier New" pitchFamily="49" charset="0"/>
              </a:rPr>
              <a:t>，</a:t>
            </a:r>
            <a:r>
              <a:rPr lang="en-US" altLang="zh-CN" dirty="0">
                <a:latin typeface="DengXian Light" panose="02010600030101010101" pitchFamily="2" charset="-122"/>
                <a:ea typeface="DengXian Light" panose="02010600030101010101" pitchFamily="2" charset="-122"/>
                <a:cs typeface="Courier New" pitchFamily="49" charset="0"/>
              </a:rPr>
              <a:t>Sun</a:t>
            </a:r>
          </a:p>
          <a:p>
            <a:pPr marL="342900" indent="-342900">
              <a:spcBef>
                <a:spcPts val="1500"/>
              </a:spcBef>
              <a:buSzPct val="75000"/>
              <a:buFont typeface="Wingdings" pitchFamily="2" charset="2"/>
              <a:buChar char="p"/>
            </a:pPr>
            <a:r>
              <a:rPr lang="en-US" altLang="zh-CN" dirty="0" err="1">
                <a:latin typeface="DengXian Light" panose="02010600030101010101" pitchFamily="2" charset="-122"/>
                <a:ea typeface="DengXian Light" panose="02010600030101010101" pitchFamily="2" charset="-122"/>
              </a:rPr>
              <a:t>HotJava</a:t>
            </a:r>
            <a:r>
              <a:rPr lang="en-US" altLang="zh-CN" dirty="0">
                <a:latin typeface="DengXian Light" panose="02010600030101010101" pitchFamily="2" charset="-122"/>
                <a:ea typeface="DengXian Light" panose="02010600030101010101" pitchFamily="2" charset="-122"/>
              </a:rPr>
              <a:t> </a:t>
            </a:r>
          </a:p>
          <a:p>
            <a:pPr marL="800100" lvl="1" indent="-342900">
              <a:spcBef>
                <a:spcPts val="1500"/>
              </a:spcBef>
              <a:buSzPct val="75000"/>
              <a:buFont typeface="Wingdings" pitchFamily="2" charset="2"/>
              <a:buChar char="p"/>
            </a:pPr>
            <a:r>
              <a:rPr lang="en-US" altLang="zh-CN" dirty="0">
                <a:latin typeface="DengXian Light" panose="02010600030101010101" pitchFamily="2" charset="-122"/>
                <a:ea typeface="DengXian Light" panose="02010600030101010101" pitchFamily="2" charset="-122"/>
              </a:rPr>
              <a:t>The first Java-enabled Web browser</a:t>
            </a:r>
          </a:p>
          <a:p>
            <a:pPr marL="342900" indent="-342900">
              <a:spcBef>
                <a:spcPts val="1500"/>
              </a:spcBef>
              <a:buSzPct val="75000"/>
              <a:buFont typeface="Wingdings" pitchFamily="2" charset="2"/>
              <a:buChar char="p"/>
            </a:pPr>
            <a:r>
              <a:rPr lang="en-US" altLang="zh-CN" dirty="0">
                <a:latin typeface="DengXian Light" panose="02010600030101010101" pitchFamily="2" charset="-122"/>
                <a:ea typeface="DengXian Light" panose="02010600030101010101" pitchFamily="2" charset="-122"/>
              </a:rPr>
              <a:t>Early History Website:</a:t>
            </a:r>
            <a:endParaRPr lang="en-US" altLang="zh-CN" dirty="0">
              <a:latin typeface="DengXian Light" panose="02010600030101010101" pitchFamily="2" charset="-122"/>
              <a:ea typeface="DengXian Light" panose="02010600030101010101" pitchFamily="2" charset="-122"/>
              <a:cs typeface="Courier New" pitchFamily="49" charset="0"/>
            </a:endParaRPr>
          </a:p>
          <a:p>
            <a:pPr lvl="1">
              <a:lnSpc>
                <a:spcPct val="90000"/>
              </a:lnSpc>
              <a:spcBef>
                <a:spcPts val="700"/>
              </a:spcBef>
            </a:pPr>
            <a:endParaRPr lang="en-US" altLang="zh-CN" dirty="0">
              <a:latin typeface="DengXian Light" panose="02010600030101010101" pitchFamily="2" charset="-122"/>
              <a:ea typeface="DengXian Light" panose="02010600030101010101" pitchFamily="2" charset="-122"/>
              <a:cs typeface="Courier New" pitchFamily="49" charset="0"/>
            </a:endParaRPr>
          </a:p>
          <a:p>
            <a:pPr>
              <a:spcBef>
                <a:spcPts val="1500"/>
              </a:spcBef>
              <a:buSzPct val="75000"/>
            </a:pPr>
            <a:endParaRPr lang="en-US" dirty="0">
              <a:latin typeface="DengXian Light" panose="02010600030101010101" pitchFamily="2" charset="-122"/>
              <a:ea typeface="DengXian Light" panose="02010600030101010101" pitchFamily="2" charset="-122"/>
              <a:cs typeface="Courier New" pitchFamily="49" charset="0"/>
            </a:endParaRPr>
          </a:p>
        </p:txBody>
      </p:sp>
      <p:sp>
        <p:nvSpPr>
          <p:cNvPr id="9" name="AutoShape 4"/>
          <p:cNvSpPr>
            <a:spLocks noChangeArrowheads="1"/>
          </p:cNvSpPr>
          <p:nvPr/>
        </p:nvSpPr>
        <p:spPr bwMode="auto">
          <a:xfrm>
            <a:off x="2057400" y="5178896"/>
            <a:ext cx="8359080" cy="91440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lgn="ctr">
              <a:spcBef>
                <a:spcPts val="2000"/>
              </a:spcBef>
              <a:buSzPct val="7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800" u="sng" dirty="0">
                <a:solidFill>
                  <a:srgbClr val="00B050"/>
                </a:solidFill>
                <a:ea typeface="宋体" charset="-122"/>
              </a:rPr>
              <a:t>http://www.java.com/en/javahistory/index.jsp</a:t>
            </a:r>
          </a:p>
        </p:txBody>
      </p:sp>
      <p:sp>
        <p:nvSpPr>
          <p:cNvPr id="7" name="object 2">
            <a:extLst>
              <a:ext uri="{FF2B5EF4-FFF2-40B4-BE49-F238E27FC236}">
                <a16:creationId xmlns:a16="http://schemas.microsoft.com/office/drawing/2014/main" id="{782E9F4A-7C34-CD40-A3B5-F9577865529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6062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991544" y="1268760"/>
            <a:ext cx="8610600" cy="158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lvl="1">
              <a:buSzPct val="90000"/>
            </a:pPr>
            <a:endParaRPr lang="en-US" altLang="zh-CN" dirty="0">
              <a:latin typeface="DengXian Light" panose="02010600030101010101" pitchFamily="2" charset="-122"/>
              <a:ea typeface="DengXian Light" panose="02010600030101010101" pitchFamily="2" charset="-122"/>
            </a:endParaRPr>
          </a:p>
          <a:p>
            <a:pPr marL="342900" indent="-342900">
              <a:spcBef>
                <a:spcPts val="1500"/>
              </a:spcBef>
              <a:buSzPct val="75000"/>
              <a:buFont typeface="Wingdings" pitchFamily="2" charset="2"/>
              <a:buChar char="p"/>
            </a:pPr>
            <a:r>
              <a:rPr lang="zh-CN" altLang="en-US" dirty="0">
                <a:latin typeface="DengXian Light" panose="02010600030101010101" pitchFamily="2" charset="-122"/>
                <a:ea typeface="DengXian Light" panose="02010600030101010101" pitchFamily="2" charset="-122"/>
                <a:cs typeface="Courier New" pitchFamily="49" charset="0"/>
              </a:rPr>
              <a:t>首先是一个</a:t>
            </a:r>
            <a:r>
              <a:rPr lang="zh-CN" altLang="en-US" b="1" dirty="0">
                <a:solidFill>
                  <a:srgbClr val="7030A0"/>
                </a:solidFill>
                <a:latin typeface="DengXian Light" panose="02010600030101010101" pitchFamily="2" charset="-122"/>
                <a:ea typeface="DengXian Light" panose="02010600030101010101" pitchFamily="2" charset="-122"/>
                <a:cs typeface="Courier New" pitchFamily="49" charset="0"/>
              </a:rPr>
              <a:t>编程语言  </a:t>
            </a:r>
            <a:r>
              <a:rPr lang="en-US" altLang="zh-CN" dirty="0">
                <a:latin typeface="DengXian Light" panose="02010600030101010101" pitchFamily="2" charset="-122"/>
                <a:ea typeface="DengXian Light" panose="02010600030101010101" pitchFamily="2" charset="-122"/>
                <a:cs typeface="Courier New" pitchFamily="49" charset="0"/>
              </a:rPr>
              <a:t>Programming Language</a:t>
            </a:r>
          </a:p>
          <a:p>
            <a:pPr marL="342900" indent="-342900">
              <a:spcBef>
                <a:spcPts val="1500"/>
              </a:spcBef>
              <a:buSzPct val="75000"/>
              <a:buFont typeface="Wingdings" pitchFamily="2" charset="2"/>
              <a:buChar char="p"/>
            </a:pPr>
            <a:r>
              <a:rPr lang="zh-CN" altLang="en-US" dirty="0">
                <a:latin typeface="DengXian Light" panose="02010600030101010101" pitchFamily="2" charset="-122"/>
                <a:ea typeface="DengXian Light" panose="02010600030101010101" pitchFamily="2" charset="-122"/>
                <a:cs typeface="Courier New" pitchFamily="49" charset="0"/>
              </a:rPr>
              <a:t>其次还是一个</a:t>
            </a:r>
            <a:r>
              <a:rPr lang="zh-CN" altLang="en-US" b="1" dirty="0">
                <a:solidFill>
                  <a:srgbClr val="7030A0"/>
                </a:solidFill>
                <a:latin typeface="DengXian Light" panose="02010600030101010101" pitchFamily="2" charset="-122"/>
                <a:ea typeface="DengXian Light" panose="02010600030101010101" pitchFamily="2" charset="-122"/>
                <a:cs typeface="Courier New" pitchFamily="49" charset="0"/>
              </a:rPr>
              <a:t>运行平台</a:t>
            </a:r>
            <a:r>
              <a:rPr lang="en-US" altLang="zh-CN" b="1" dirty="0">
                <a:solidFill>
                  <a:srgbClr val="7030A0"/>
                </a:solidFill>
                <a:latin typeface="DengXian Light" panose="02010600030101010101" pitchFamily="2" charset="-122"/>
                <a:ea typeface="DengXian Light" panose="02010600030101010101" pitchFamily="2" charset="-122"/>
                <a:cs typeface="Courier New" pitchFamily="49" charset="0"/>
              </a:rPr>
              <a:t>/</a:t>
            </a:r>
            <a:r>
              <a:rPr lang="zh-CN" altLang="en-US" b="1" dirty="0">
                <a:solidFill>
                  <a:srgbClr val="7030A0"/>
                </a:solidFill>
                <a:latin typeface="DengXian Light" panose="02010600030101010101" pitchFamily="2" charset="-122"/>
                <a:ea typeface="DengXian Light" panose="02010600030101010101" pitchFamily="2" charset="-122"/>
                <a:cs typeface="Courier New" pitchFamily="49" charset="0"/>
              </a:rPr>
              <a:t>环境  </a:t>
            </a:r>
            <a:r>
              <a:rPr lang="en-US" altLang="zh-CN" dirty="0">
                <a:latin typeface="DengXian Light" panose="02010600030101010101" pitchFamily="2" charset="-122"/>
                <a:ea typeface="DengXian Light" panose="02010600030101010101" pitchFamily="2" charset="-122"/>
                <a:cs typeface="Courier New" pitchFamily="49" charset="0"/>
              </a:rPr>
              <a:t>Platform</a:t>
            </a:r>
            <a:endParaRPr lang="en-US" dirty="0">
              <a:latin typeface="DengXian Light" panose="02010600030101010101" pitchFamily="2" charset="-122"/>
              <a:ea typeface="DengXian Light" panose="02010600030101010101" pitchFamily="2" charset="-122"/>
              <a:cs typeface="Courier New" pitchFamily="49" charset="0"/>
            </a:endParaRPr>
          </a:p>
        </p:txBody>
      </p:sp>
      <p:pic>
        <p:nvPicPr>
          <p:cNvPr id="6" name="Picture 4" descr="g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909" y="3068960"/>
            <a:ext cx="7148812" cy="2880320"/>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2">
            <a:extLst>
              <a:ext uri="{FF2B5EF4-FFF2-40B4-BE49-F238E27FC236}">
                <a16:creationId xmlns:a16="http://schemas.microsoft.com/office/drawing/2014/main" id="{ED6CE843-A28A-7A4A-BAEF-6DD998F4A02B}"/>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1746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991544" y="1260257"/>
            <a:ext cx="8610600" cy="5564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609600" indent="-609600">
              <a:lnSpc>
                <a:spcPct val="150000"/>
              </a:lnSpc>
              <a:buSzPct val="90000"/>
            </a:pPr>
            <a:r>
              <a:rPr lang="en-US" altLang="zh-CN" dirty="0">
                <a:latin typeface="DengXian Light" panose="02010600030101010101" pitchFamily="2" charset="-122"/>
                <a:ea typeface="DengXian Light" panose="02010600030101010101" pitchFamily="2" charset="-122"/>
              </a:rPr>
              <a:t>JAVA</a:t>
            </a:r>
            <a:r>
              <a:rPr lang="zh-CN" altLang="en-US" dirty="0">
                <a:latin typeface="DengXian Light" panose="02010600030101010101" pitchFamily="2" charset="-122"/>
                <a:ea typeface="DengXian Light" panose="02010600030101010101" pitchFamily="2" charset="-122"/>
              </a:rPr>
              <a:t>编程语言的特点</a:t>
            </a:r>
            <a:endParaRPr lang="en-US" altLang="zh-CN" sz="2800" dirty="0">
              <a:latin typeface="DengXian Light" panose="02010600030101010101" pitchFamily="2" charset="-122"/>
              <a:ea typeface="DengXian Light" panose="02010600030101010101" pitchFamily="2" charset="-122"/>
            </a:endParaRPr>
          </a:p>
          <a:p>
            <a:pPr marL="609600" indent="-6096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简单</a:t>
            </a:r>
            <a:r>
              <a:rPr lang="en-US" altLang="zh-CN" dirty="0">
                <a:latin typeface="DengXian Light" panose="02010600030101010101" pitchFamily="2" charset="-122"/>
                <a:ea typeface="DengXian Light" panose="02010600030101010101" pitchFamily="2" charset="-122"/>
              </a:rPr>
              <a:t>(Simple)</a:t>
            </a:r>
          </a:p>
          <a:p>
            <a:pPr marL="609600" indent="-6096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面向对象</a:t>
            </a:r>
            <a:r>
              <a:rPr lang="en-US" altLang="zh-CN" dirty="0">
                <a:latin typeface="DengXian Light" panose="02010600030101010101" pitchFamily="2" charset="-122"/>
                <a:ea typeface="DengXian Light" panose="02010600030101010101" pitchFamily="2" charset="-122"/>
              </a:rPr>
              <a:t>(Object oriented)</a:t>
            </a:r>
          </a:p>
          <a:p>
            <a:pPr marL="609600" indent="-6096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解释性</a:t>
            </a:r>
            <a:r>
              <a:rPr lang="en-US" altLang="zh-CN" dirty="0">
                <a:latin typeface="DengXian Light" panose="02010600030101010101" pitchFamily="2" charset="-122"/>
                <a:ea typeface="DengXian Light" panose="02010600030101010101" pitchFamily="2" charset="-122"/>
              </a:rPr>
              <a:t>(Interpreted)</a:t>
            </a:r>
          </a:p>
          <a:p>
            <a:pPr marL="609600" indent="-6096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平台独立和可移植</a:t>
            </a:r>
            <a:r>
              <a:rPr lang="en-US" altLang="zh-CN" dirty="0">
                <a:latin typeface="DengXian Light" panose="02010600030101010101" pitchFamily="2" charset="-122"/>
                <a:ea typeface="DengXian Light" panose="02010600030101010101" pitchFamily="2" charset="-122"/>
              </a:rPr>
              <a:t>(Architecture neutral &amp; Portable)</a:t>
            </a:r>
          </a:p>
          <a:p>
            <a:pPr marL="609600" indent="-6096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鲁棒和安全</a:t>
            </a:r>
            <a:r>
              <a:rPr lang="en-US" altLang="zh-CN" dirty="0">
                <a:latin typeface="DengXian Light" panose="02010600030101010101" pitchFamily="2" charset="-122"/>
                <a:ea typeface="DengXian Light" panose="02010600030101010101" pitchFamily="2" charset="-122"/>
              </a:rPr>
              <a:t>(Robust &amp; Secure)</a:t>
            </a:r>
          </a:p>
          <a:p>
            <a:pPr marL="609600" indent="-6096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多线程</a:t>
            </a:r>
            <a:r>
              <a:rPr lang="en-US" altLang="zh-CN" dirty="0">
                <a:latin typeface="DengXian Light" panose="02010600030101010101" pitchFamily="2" charset="-122"/>
                <a:ea typeface="DengXian Light" panose="02010600030101010101" pitchFamily="2" charset="-122"/>
              </a:rPr>
              <a:t>(Multithreaded)</a:t>
            </a:r>
          </a:p>
          <a:p>
            <a:pPr marL="609600" indent="-6096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分布式</a:t>
            </a:r>
            <a:r>
              <a:rPr lang="en-US" altLang="zh-CN" dirty="0">
                <a:latin typeface="DengXian Light" panose="02010600030101010101" pitchFamily="2" charset="-122"/>
                <a:ea typeface="DengXian Light" panose="02010600030101010101" pitchFamily="2" charset="-122"/>
              </a:rPr>
              <a:t>(Distributed)</a:t>
            </a:r>
          </a:p>
          <a:p>
            <a:pPr marL="609600" indent="-6096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高性能</a:t>
            </a:r>
            <a:r>
              <a:rPr lang="en-US" altLang="zh-CN" dirty="0">
                <a:latin typeface="DengXian Light" panose="02010600030101010101" pitchFamily="2" charset="-122"/>
                <a:ea typeface="DengXian Light" panose="02010600030101010101" pitchFamily="2" charset="-122"/>
              </a:rPr>
              <a:t>(High performance)</a:t>
            </a:r>
          </a:p>
          <a:p>
            <a:pPr marL="609600" indent="-6096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动态</a:t>
            </a:r>
            <a:r>
              <a:rPr lang="en-US" altLang="zh-CN" dirty="0">
                <a:latin typeface="DengXian Light" panose="02010600030101010101" pitchFamily="2" charset="-122"/>
                <a:ea typeface="DengXian Light" panose="02010600030101010101" pitchFamily="2" charset="-122"/>
              </a:rPr>
              <a:t>(Dynamic)</a:t>
            </a:r>
          </a:p>
        </p:txBody>
      </p:sp>
      <p:sp>
        <p:nvSpPr>
          <p:cNvPr id="6" name="object 2">
            <a:extLst>
              <a:ext uri="{FF2B5EF4-FFF2-40B4-BE49-F238E27FC236}">
                <a16:creationId xmlns:a16="http://schemas.microsoft.com/office/drawing/2014/main" id="{AFB37183-D501-1047-A8AA-5A9A9244338E}"/>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4847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991544" y="1268760"/>
            <a:ext cx="8610600" cy="5449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简单</a:t>
            </a:r>
            <a:r>
              <a:rPr lang="en-US" altLang="zh-CN" dirty="0">
                <a:latin typeface="DengXian Light" panose="02010600030101010101" pitchFamily="2" charset="-122"/>
                <a:ea typeface="DengXian Light" panose="02010600030101010101" pitchFamily="2" charset="-122"/>
              </a:rPr>
              <a:t>(Simple)</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快速学习，具有</a:t>
            </a:r>
            <a:r>
              <a:rPr lang="en-US" altLang="zh-CN" sz="2000" dirty="0">
                <a:latin typeface="DengXian Light" panose="02010600030101010101" pitchFamily="2" charset="-122"/>
                <a:ea typeface="DengXian Light" panose="02010600030101010101" pitchFamily="2" charset="-122"/>
              </a:rPr>
              <a:t>C/C++</a:t>
            </a:r>
            <a:r>
              <a:rPr lang="zh-CN" altLang="en-US" sz="2000" dirty="0">
                <a:latin typeface="DengXian Light" panose="02010600030101010101" pitchFamily="2" charset="-122"/>
                <a:ea typeface="DengXian Light" panose="02010600030101010101" pitchFamily="2" charset="-122"/>
              </a:rPr>
              <a:t>相类似的语法</a:t>
            </a:r>
            <a:endParaRPr lang="en-US" altLang="zh-CN" sz="2000" dirty="0">
              <a:latin typeface="DengXian Light" panose="02010600030101010101" pitchFamily="2" charset="-122"/>
              <a:ea typeface="DengXian Light" panose="02010600030101010101" pitchFamily="2" charset="-122"/>
            </a:endParaRP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Java</a:t>
            </a:r>
            <a:r>
              <a:rPr lang="zh-CN" altLang="en-US" sz="2000" dirty="0">
                <a:latin typeface="DengXian Light" panose="02010600030101010101" pitchFamily="2" charset="-122"/>
                <a:ea typeface="DengXian Light" panose="02010600030101010101" pitchFamily="2" charset="-122"/>
              </a:rPr>
              <a:t>不存在指针</a:t>
            </a:r>
          </a:p>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面向对象</a:t>
            </a:r>
            <a:r>
              <a:rPr lang="en-US" altLang="zh-CN" dirty="0">
                <a:latin typeface="DengXian Light" panose="02010600030101010101" pitchFamily="2" charset="-122"/>
                <a:ea typeface="DengXian Light" panose="02010600030101010101" pitchFamily="2" charset="-122"/>
              </a:rPr>
              <a:t>(Object oriented)</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注重于数据和操作数据的方法</a:t>
            </a:r>
            <a:r>
              <a:rPr lang="en-US" altLang="zh-CN" sz="2000" dirty="0">
                <a:latin typeface="DengXian Light" panose="02010600030101010101" pitchFamily="2" charset="-122"/>
                <a:ea typeface="DengXian Light" panose="02010600030101010101" pitchFamily="2" charset="-122"/>
              </a:rPr>
              <a:t>(</a:t>
            </a:r>
            <a:r>
              <a:rPr lang="zh-CN" altLang="en-US" sz="2000" dirty="0">
                <a:latin typeface="DengXian Light" panose="02010600030101010101" pitchFamily="2" charset="-122"/>
                <a:ea typeface="DengXian Light" panose="02010600030101010101" pitchFamily="2" charset="-122"/>
              </a:rPr>
              <a:t>强调封装性</a:t>
            </a:r>
            <a:r>
              <a:rPr lang="en-US" altLang="zh-CN" sz="2000" dirty="0">
                <a:latin typeface="DengXian Light" panose="02010600030101010101" pitchFamily="2" charset="-122"/>
                <a:ea typeface="DengXian Light" panose="02010600030101010101" pitchFamily="2" charset="-122"/>
              </a:rPr>
              <a:t>)</a:t>
            </a:r>
            <a:r>
              <a:rPr lang="zh-CN" altLang="en-US" sz="2000" dirty="0">
                <a:latin typeface="DengXian Light" panose="02010600030101010101" pitchFamily="2" charset="-122"/>
                <a:ea typeface="DengXian Light" panose="02010600030101010101" pitchFamily="2" charset="-122"/>
              </a:rPr>
              <a:t>，不是流程</a:t>
            </a:r>
            <a:endParaRPr lang="en-US" altLang="zh-CN" sz="2000" dirty="0">
              <a:latin typeface="DengXian Light" panose="02010600030101010101" pitchFamily="2" charset="-122"/>
              <a:ea typeface="DengXian Light" panose="02010600030101010101" pitchFamily="2" charset="-122"/>
            </a:endParaRP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Class(</a:t>
            </a:r>
            <a:r>
              <a:rPr lang="zh-CN" altLang="en-US" sz="2000" dirty="0">
                <a:latin typeface="DengXian Light" panose="02010600030101010101" pitchFamily="2" charset="-122"/>
                <a:ea typeface="DengXian Light" panose="02010600030101010101" pitchFamily="2" charset="-122"/>
              </a:rPr>
              <a:t>类</a:t>
            </a:r>
            <a:r>
              <a:rPr lang="en-US" altLang="zh-CN" sz="2000" dirty="0">
                <a:latin typeface="DengXian Light" panose="02010600030101010101" pitchFamily="2" charset="-122"/>
                <a:ea typeface="DengXian Light" panose="02010600030101010101" pitchFamily="2" charset="-122"/>
              </a:rPr>
              <a:t>)</a:t>
            </a:r>
            <a:r>
              <a:rPr lang="zh-CN" altLang="en-US" sz="2000" dirty="0">
                <a:latin typeface="DengXian Light" panose="02010600030101010101" pitchFamily="2" charset="-122"/>
                <a:ea typeface="DengXian Light" panose="02010600030101010101" pitchFamily="2" charset="-122"/>
              </a:rPr>
              <a:t>是数据和操作数据的方法的集合</a:t>
            </a:r>
            <a:endParaRPr lang="en-US" altLang="zh-CN" sz="2000" dirty="0">
              <a:latin typeface="DengXian Light" panose="02010600030101010101" pitchFamily="2" charset="-122"/>
              <a:ea typeface="DengXian Light" panose="02010600030101010101" pitchFamily="2" charset="-122"/>
            </a:endParaRP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对象是类的实例化，类是对象的模板</a:t>
            </a:r>
            <a:endParaRPr lang="en-US" altLang="zh-CN" sz="2000" dirty="0">
              <a:latin typeface="DengXian Light" panose="02010600030101010101" pitchFamily="2" charset="-122"/>
              <a:ea typeface="DengXian Light" panose="02010600030101010101" pitchFamily="2" charset="-122"/>
            </a:endParaRP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类是层次化结构</a:t>
            </a:r>
          </a:p>
          <a:p>
            <a:pPr marL="342900" indent="-342900">
              <a:lnSpc>
                <a:spcPct val="150000"/>
              </a:lnSpc>
              <a:buSzPct val="90000"/>
              <a:buFont typeface="Wingdings" pitchFamily="2" charset="2"/>
              <a:buChar char="p"/>
            </a:pPr>
            <a:r>
              <a:rPr lang="zh-CN" altLang="en-US" dirty="0">
                <a:solidFill>
                  <a:srgbClr val="7030A0"/>
                </a:solidFill>
                <a:latin typeface="DengXian Light" panose="02010600030101010101" pitchFamily="2" charset="-122"/>
                <a:ea typeface="DengXian Light" panose="02010600030101010101" pitchFamily="2" charset="-122"/>
              </a:rPr>
              <a:t>解释性</a:t>
            </a:r>
            <a:r>
              <a:rPr lang="en-US" altLang="zh-CN" dirty="0">
                <a:solidFill>
                  <a:srgbClr val="7030A0"/>
                </a:solidFill>
                <a:latin typeface="DengXian Light" panose="02010600030101010101" pitchFamily="2" charset="-122"/>
                <a:ea typeface="DengXian Light" panose="02010600030101010101" pitchFamily="2" charset="-122"/>
              </a:rPr>
              <a:t>(Interpreted)</a:t>
            </a:r>
          </a:p>
          <a:p>
            <a:pPr marL="800100" lvl="1" indent="-342900">
              <a:lnSpc>
                <a:spcPct val="150000"/>
              </a:lnSpc>
              <a:buSzPct val="90000"/>
              <a:buFont typeface="Wingdings" pitchFamily="2" charset="2"/>
              <a:buChar char="ü"/>
            </a:pPr>
            <a:r>
              <a:rPr lang="en-US" altLang="zh-CN" sz="2000" dirty="0">
                <a:solidFill>
                  <a:srgbClr val="7030A0"/>
                </a:solidFill>
                <a:latin typeface="DengXian Light" panose="02010600030101010101" pitchFamily="2" charset="-122"/>
                <a:ea typeface="DengXian Light" panose="02010600030101010101" pitchFamily="2" charset="-122"/>
              </a:rPr>
              <a:t>Java</a:t>
            </a:r>
            <a:r>
              <a:rPr lang="zh-CN" altLang="en-US" sz="2000" dirty="0">
                <a:solidFill>
                  <a:srgbClr val="7030A0"/>
                </a:solidFill>
                <a:latin typeface="DengXian Light" panose="02010600030101010101" pitchFamily="2" charset="-122"/>
                <a:ea typeface="DengXian Light" panose="02010600030101010101" pitchFamily="2" charset="-122"/>
              </a:rPr>
              <a:t>编译器生成字节码，</a:t>
            </a:r>
            <a:r>
              <a:rPr lang="en-US" altLang="zh-CN" sz="2000" dirty="0">
                <a:solidFill>
                  <a:srgbClr val="7030A0"/>
                </a:solidFill>
                <a:latin typeface="DengXian Light" panose="02010600030101010101" pitchFamily="2" charset="-122"/>
                <a:ea typeface="DengXian Light" panose="02010600030101010101" pitchFamily="2" charset="-122"/>
              </a:rPr>
              <a:t>Java</a:t>
            </a:r>
            <a:r>
              <a:rPr lang="zh-CN" altLang="en-US" sz="2000" dirty="0">
                <a:solidFill>
                  <a:srgbClr val="7030A0"/>
                </a:solidFill>
                <a:latin typeface="DengXian Light" panose="02010600030101010101" pitchFamily="2" charset="-122"/>
                <a:ea typeface="DengXian Light" panose="02010600030101010101" pitchFamily="2" charset="-122"/>
              </a:rPr>
              <a:t>解释器执行字节码</a:t>
            </a:r>
            <a:endParaRPr lang="en-US" altLang="zh-CN" sz="2000" dirty="0">
              <a:solidFill>
                <a:srgbClr val="7030A0"/>
              </a:solidFill>
              <a:latin typeface="DengXian Light" panose="02010600030101010101" pitchFamily="2" charset="-122"/>
              <a:ea typeface="DengXian Light" panose="02010600030101010101" pitchFamily="2" charset="-122"/>
            </a:endParaRPr>
          </a:p>
          <a:p>
            <a:pPr marL="800100" lvl="1" indent="-342900">
              <a:lnSpc>
                <a:spcPct val="150000"/>
              </a:lnSpc>
              <a:buSzPct val="90000"/>
              <a:buFont typeface="Wingdings" pitchFamily="2" charset="2"/>
              <a:buChar char="ü"/>
            </a:pPr>
            <a:r>
              <a:rPr lang="zh-CN" altLang="en-US" sz="2000" dirty="0">
                <a:solidFill>
                  <a:srgbClr val="7030A0"/>
                </a:solidFill>
                <a:latin typeface="DengXian Light" panose="02010600030101010101" pitchFamily="2" charset="-122"/>
                <a:ea typeface="DengXian Light" panose="02010600030101010101" pitchFamily="2" charset="-122"/>
              </a:rPr>
              <a:t>链接过程简单，仅仅将新的类装载</a:t>
            </a:r>
            <a:r>
              <a:rPr lang="en-US" altLang="zh-CN" sz="2000" dirty="0">
                <a:solidFill>
                  <a:srgbClr val="7030A0"/>
                </a:solidFill>
                <a:latin typeface="DengXian Light" panose="02010600030101010101" pitchFamily="2" charset="-122"/>
                <a:ea typeface="DengXian Light" panose="02010600030101010101" pitchFamily="2" charset="-122"/>
              </a:rPr>
              <a:t>(load)</a:t>
            </a:r>
            <a:r>
              <a:rPr lang="zh-CN" altLang="en-US" sz="2000" dirty="0">
                <a:solidFill>
                  <a:srgbClr val="7030A0"/>
                </a:solidFill>
                <a:latin typeface="DengXian Light" panose="02010600030101010101" pitchFamily="2" charset="-122"/>
                <a:ea typeface="DengXian Light" panose="02010600030101010101" pitchFamily="2" charset="-122"/>
              </a:rPr>
              <a:t>入运行环境</a:t>
            </a:r>
          </a:p>
        </p:txBody>
      </p:sp>
      <p:sp>
        <p:nvSpPr>
          <p:cNvPr id="6" name="object 2">
            <a:extLst>
              <a:ext uri="{FF2B5EF4-FFF2-40B4-BE49-F238E27FC236}">
                <a16:creationId xmlns:a16="http://schemas.microsoft.com/office/drawing/2014/main" id="{A1673AE7-8CEF-F145-B185-F989D124232F}"/>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208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104" y="1052741"/>
            <a:ext cx="9485791" cy="29523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p:cNvSpPr/>
          <p:nvPr/>
        </p:nvSpPr>
        <p:spPr>
          <a:xfrm>
            <a:off x="1381502" y="4233740"/>
            <a:ext cx="9135384" cy="2400657"/>
          </a:xfrm>
          <a:prstGeom prst="rect">
            <a:avLst/>
          </a:prstGeom>
        </p:spPr>
        <p:txBody>
          <a:bodyPr wrap="square">
            <a:spAutoFit/>
          </a:bodyPr>
          <a:lstStyle/>
          <a:p>
            <a:r>
              <a:rPr lang="en-US" altLang="zh-CN" dirty="0">
                <a:solidFill>
                  <a:srgbClr val="000000"/>
                </a:solidFill>
                <a:latin typeface="Calibri" panose="020F0502020204030204" pitchFamily="34" charset="0"/>
                <a:ea typeface="宋体" charset="-122"/>
                <a:cs typeface="Calibri" panose="020F0502020204030204" pitchFamily="34" charset="0"/>
              </a:rPr>
              <a:t>With Java, you </a:t>
            </a:r>
            <a:r>
              <a:rPr lang="en-US" altLang="zh-CN" b="1" dirty="0">
                <a:solidFill>
                  <a:srgbClr val="FF0000"/>
                </a:solidFill>
                <a:latin typeface="Calibri" panose="020F0502020204030204" pitchFamily="34" charset="0"/>
                <a:ea typeface="宋体" charset="-122"/>
                <a:cs typeface="Calibri" panose="020F0502020204030204" pitchFamily="34" charset="0"/>
              </a:rPr>
              <a:t>write the program once</a:t>
            </a:r>
            <a:r>
              <a:rPr lang="en-US" altLang="zh-CN" dirty="0">
                <a:solidFill>
                  <a:srgbClr val="000000"/>
                </a:solidFill>
                <a:latin typeface="Calibri" panose="020F0502020204030204" pitchFamily="34" charset="0"/>
                <a:ea typeface="宋体" charset="-122"/>
                <a:cs typeface="Calibri" panose="020F0502020204030204" pitchFamily="34" charset="0"/>
              </a:rPr>
              <a:t>, and </a:t>
            </a:r>
            <a:r>
              <a:rPr lang="en-US" altLang="zh-CN" b="1" dirty="0">
                <a:solidFill>
                  <a:srgbClr val="FF0000"/>
                </a:solidFill>
                <a:latin typeface="Calibri" panose="020F0502020204030204" pitchFamily="34" charset="0"/>
                <a:ea typeface="宋体" charset="-122"/>
                <a:cs typeface="Calibri" panose="020F0502020204030204" pitchFamily="34" charset="0"/>
              </a:rPr>
              <a:t>compile</a:t>
            </a:r>
            <a:r>
              <a:rPr lang="en-US" altLang="zh-CN" dirty="0">
                <a:solidFill>
                  <a:srgbClr val="000000"/>
                </a:solidFill>
                <a:latin typeface="Calibri" panose="020F0502020204030204" pitchFamily="34" charset="0"/>
                <a:ea typeface="宋体" charset="-122"/>
                <a:cs typeface="Calibri" panose="020F0502020204030204" pitchFamily="34" charset="0"/>
              </a:rPr>
              <a:t> the source program into a special type of object code, known as </a:t>
            </a:r>
            <a:r>
              <a:rPr lang="en-US" altLang="zh-CN" b="1" i="1" dirty="0" err="1">
                <a:solidFill>
                  <a:srgbClr val="FF0000"/>
                </a:solidFill>
                <a:latin typeface="Calibri" panose="020F0502020204030204" pitchFamily="34" charset="0"/>
                <a:ea typeface="宋体" charset="-122"/>
                <a:cs typeface="Calibri" panose="020F0502020204030204" pitchFamily="34" charset="0"/>
              </a:rPr>
              <a:t>bytecode</a:t>
            </a:r>
            <a:r>
              <a:rPr lang="en-US" altLang="zh-CN" dirty="0">
                <a:solidFill>
                  <a:srgbClr val="000000"/>
                </a:solidFill>
                <a:latin typeface="Calibri" panose="020F0502020204030204" pitchFamily="34" charset="0"/>
                <a:ea typeface="宋体" charset="-122"/>
                <a:cs typeface="Calibri" panose="020F0502020204030204" pitchFamily="34" charset="0"/>
              </a:rPr>
              <a:t>. The </a:t>
            </a:r>
            <a:r>
              <a:rPr lang="en-US" altLang="zh-CN" dirty="0" err="1">
                <a:solidFill>
                  <a:srgbClr val="000000"/>
                </a:solidFill>
                <a:latin typeface="Calibri" panose="020F0502020204030204" pitchFamily="34" charset="0"/>
                <a:ea typeface="宋体" charset="-122"/>
                <a:cs typeface="Calibri" panose="020F0502020204030204" pitchFamily="34" charset="0"/>
              </a:rPr>
              <a:t>bytecode</a:t>
            </a:r>
            <a:r>
              <a:rPr lang="en-US" altLang="zh-CN" dirty="0">
                <a:solidFill>
                  <a:srgbClr val="000000"/>
                </a:solidFill>
                <a:latin typeface="Calibri" panose="020F0502020204030204" pitchFamily="34" charset="0"/>
                <a:ea typeface="宋体" charset="-122"/>
                <a:cs typeface="Calibri" panose="020F0502020204030204" pitchFamily="34" charset="0"/>
              </a:rPr>
              <a:t> can </a:t>
            </a:r>
            <a:r>
              <a:rPr lang="en-US" altLang="zh-CN" b="1" dirty="0">
                <a:solidFill>
                  <a:srgbClr val="FF0000"/>
                </a:solidFill>
                <a:latin typeface="Calibri" panose="020F0502020204030204" pitchFamily="34" charset="0"/>
                <a:ea typeface="宋体" charset="-122"/>
                <a:cs typeface="Calibri" panose="020F0502020204030204" pitchFamily="34" charset="0"/>
              </a:rPr>
              <a:t>then run on any computer</a:t>
            </a:r>
            <a:r>
              <a:rPr lang="en-US" altLang="zh-CN" dirty="0">
                <a:solidFill>
                  <a:srgbClr val="000000"/>
                </a:solidFill>
                <a:latin typeface="Calibri" panose="020F0502020204030204" pitchFamily="34" charset="0"/>
                <a:ea typeface="宋体" charset="-122"/>
                <a:cs typeface="Calibri" panose="020F0502020204030204" pitchFamily="34" charset="0"/>
              </a:rPr>
              <a:t> with a </a:t>
            </a:r>
            <a:r>
              <a:rPr lang="en-US" altLang="zh-CN" b="1" dirty="0">
                <a:solidFill>
                  <a:srgbClr val="FF0000"/>
                </a:solidFill>
                <a:latin typeface="Calibri" panose="020F0502020204030204" pitchFamily="34" charset="0"/>
                <a:ea typeface="宋体" charset="-122"/>
                <a:cs typeface="Calibri" panose="020F0502020204030204" pitchFamily="34" charset="0"/>
              </a:rPr>
              <a:t>Java Virtual Machine</a:t>
            </a:r>
            <a:r>
              <a:rPr lang="en-US" altLang="zh-CN" dirty="0">
                <a:solidFill>
                  <a:srgbClr val="000000"/>
                </a:solidFill>
                <a:latin typeface="Calibri" panose="020F0502020204030204" pitchFamily="34" charset="0"/>
                <a:ea typeface="宋体" charset="-122"/>
                <a:cs typeface="Calibri" panose="020F0502020204030204" pitchFamily="34" charset="0"/>
              </a:rPr>
              <a:t>, as shown above. </a:t>
            </a:r>
          </a:p>
          <a:p>
            <a:endParaRPr lang="en-US" altLang="zh-CN" dirty="0">
              <a:solidFill>
                <a:srgbClr val="000000"/>
              </a:solidFill>
              <a:latin typeface="Calibri" panose="020F0502020204030204" pitchFamily="34" charset="0"/>
              <a:ea typeface="宋体" charset="-122"/>
              <a:cs typeface="Calibri" panose="020F0502020204030204" pitchFamily="34" charset="0"/>
            </a:endParaRPr>
          </a:p>
          <a:p>
            <a:r>
              <a:rPr lang="zh-CN" altLang="en-US" dirty="0">
                <a:solidFill>
                  <a:srgbClr val="000000"/>
                </a:solidFill>
                <a:latin typeface="Calibri" panose="020F0502020204030204" pitchFamily="34" charset="0"/>
                <a:ea typeface="宋体" charset="-122"/>
                <a:cs typeface="Calibri" panose="020F0502020204030204" pitchFamily="34" charset="0"/>
              </a:rPr>
              <a:t>！！！</a:t>
            </a:r>
            <a:r>
              <a:rPr lang="en-US" altLang="zh-CN" b="1" dirty="0">
                <a:solidFill>
                  <a:schemeClr val="accent1"/>
                </a:solidFill>
                <a:latin typeface="Calibri" panose="020F0502020204030204" pitchFamily="34" charset="0"/>
                <a:ea typeface="宋体" charset="-122"/>
                <a:cs typeface="Calibri" panose="020F0502020204030204" pitchFamily="34" charset="0"/>
              </a:rPr>
              <a:t>Java Virtual Machine is a software that interprets Java </a:t>
            </a:r>
            <a:r>
              <a:rPr lang="en-US" altLang="zh-CN" b="1" dirty="0" err="1">
                <a:solidFill>
                  <a:schemeClr val="accent1"/>
                </a:solidFill>
                <a:latin typeface="Calibri" panose="020F0502020204030204" pitchFamily="34" charset="0"/>
                <a:ea typeface="宋体" charset="-122"/>
                <a:cs typeface="Calibri" panose="020F0502020204030204" pitchFamily="34" charset="0"/>
              </a:rPr>
              <a:t>bytecode</a:t>
            </a:r>
            <a:r>
              <a:rPr lang="zh-CN" altLang="en-US" dirty="0">
                <a:solidFill>
                  <a:srgbClr val="000000"/>
                </a:solidFill>
                <a:latin typeface="Calibri" panose="020F0502020204030204" pitchFamily="34" charset="0"/>
                <a:ea typeface="宋体" charset="-122"/>
                <a:cs typeface="Calibri" panose="020F0502020204030204" pitchFamily="34" charset="0"/>
              </a:rPr>
              <a:t>！！！</a:t>
            </a:r>
            <a:endParaRPr lang="en-US" altLang="zh-CN" dirty="0">
              <a:solidFill>
                <a:srgbClr val="000000"/>
              </a:solidFill>
              <a:latin typeface="Calibri" panose="020F0502020204030204" pitchFamily="34" charset="0"/>
              <a:ea typeface="宋体" charset="-122"/>
              <a:cs typeface="Calibri" panose="020F0502020204030204" pitchFamily="34" charset="0"/>
            </a:endParaRPr>
          </a:p>
          <a:p>
            <a:endParaRPr lang="en-US" altLang="zh-CN" dirty="0">
              <a:solidFill>
                <a:srgbClr val="000000"/>
              </a:solidFill>
              <a:latin typeface="Calibri" panose="020F0502020204030204" pitchFamily="34" charset="0"/>
              <a:ea typeface="宋体" charset="-122"/>
              <a:cs typeface="Calibri" panose="020F0502020204030204" pitchFamily="34" charset="0"/>
            </a:endParaRPr>
          </a:p>
          <a:p>
            <a:r>
              <a:rPr lang="zh-CN" altLang="en-US" sz="2400" dirty="0">
                <a:solidFill>
                  <a:srgbClr val="7030A0"/>
                </a:solidFill>
                <a:latin typeface="DengXian Light" panose="02010600030101010101" pitchFamily="2" charset="-122"/>
                <a:ea typeface="DengXian Light" panose="02010600030101010101" pitchFamily="2" charset="-122"/>
                <a:cs typeface="Calibri" panose="020F0502020204030204" pitchFamily="34" charset="0"/>
              </a:rPr>
              <a:t>源程序编译成字节码，再由</a:t>
            </a:r>
            <a:r>
              <a:rPr lang="en-US" altLang="zh-CN" sz="2400" dirty="0">
                <a:solidFill>
                  <a:srgbClr val="7030A0"/>
                </a:solidFill>
                <a:latin typeface="DengXian Light" panose="02010600030101010101" pitchFamily="2" charset="-122"/>
                <a:ea typeface="DengXian Light" panose="02010600030101010101" pitchFamily="2" charset="-122"/>
                <a:cs typeface="Calibri" panose="020F0502020204030204" pitchFamily="34" charset="0"/>
              </a:rPr>
              <a:t>JVM</a:t>
            </a:r>
            <a:r>
              <a:rPr lang="zh-CN" altLang="en-US" sz="2400" dirty="0">
                <a:solidFill>
                  <a:srgbClr val="7030A0"/>
                </a:solidFill>
                <a:latin typeface="DengXian Light" panose="02010600030101010101" pitchFamily="2" charset="-122"/>
                <a:ea typeface="DengXian Light" panose="02010600030101010101" pitchFamily="2" charset="-122"/>
                <a:cs typeface="Calibri" panose="020F0502020204030204" pitchFamily="34" charset="0"/>
              </a:rPr>
              <a:t>对字节码进行解释执行</a:t>
            </a:r>
            <a:endParaRPr lang="en-US" altLang="zh-CN" sz="2400" dirty="0">
              <a:solidFill>
                <a:srgbClr val="7030A0"/>
              </a:solidFill>
              <a:latin typeface="DengXian Light" panose="02010600030101010101" pitchFamily="2" charset="-122"/>
              <a:ea typeface="DengXian Light" panose="02010600030101010101" pitchFamily="2" charset="-122"/>
              <a:cs typeface="Calibri" panose="020F0502020204030204" pitchFamily="34" charset="0"/>
            </a:endParaRPr>
          </a:p>
          <a:p>
            <a:endParaRPr lang="zh-CN" altLang="en-US" dirty="0">
              <a:latin typeface="Calibri" panose="020F0502020204030204" pitchFamily="34" charset="0"/>
              <a:cs typeface="Calibri" panose="020F0502020204030204" pitchFamily="34" charset="0"/>
            </a:endParaRPr>
          </a:p>
        </p:txBody>
      </p:sp>
      <p:sp>
        <p:nvSpPr>
          <p:cNvPr id="7" name="object 2">
            <a:extLst>
              <a:ext uri="{FF2B5EF4-FFF2-40B4-BE49-F238E27FC236}">
                <a16:creationId xmlns:a16="http://schemas.microsoft.com/office/drawing/2014/main" id="{377F9EA1-925D-0C45-800A-BAB25780C264}"/>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8500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767408" y="1268760"/>
            <a:ext cx="9834736" cy="2033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平台独立</a:t>
            </a:r>
            <a:r>
              <a:rPr lang="en-US" altLang="zh-CN" dirty="0">
                <a:latin typeface="DengXian Light" panose="02010600030101010101" pitchFamily="2" charset="-122"/>
                <a:ea typeface="DengXian Light" panose="02010600030101010101" pitchFamily="2" charset="-122"/>
              </a:rPr>
              <a:t>(Architecture neutral)</a:t>
            </a:r>
            <a:r>
              <a:rPr lang="zh-CN" altLang="en-US" dirty="0">
                <a:latin typeface="DengXian Light" panose="02010600030101010101" pitchFamily="2" charset="-122"/>
                <a:ea typeface="DengXian Light" panose="02010600030101010101" pitchFamily="2" charset="-122"/>
              </a:rPr>
              <a:t>和可移植</a:t>
            </a:r>
            <a:r>
              <a:rPr lang="en-US" altLang="zh-CN" dirty="0">
                <a:latin typeface="DengXian Light" panose="02010600030101010101" pitchFamily="2" charset="-122"/>
                <a:ea typeface="DengXian Light" panose="02010600030101010101" pitchFamily="2" charset="-122"/>
              </a:rPr>
              <a:t>(Portable)</a:t>
            </a: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Java</a:t>
            </a:r>
            <a:r>
              <a:rPr lang="zh-CN" altLang="en-US" sz="2000" dirty="0">
                <a:latin typeface="DengXian Light" panose="02010600030101010101" pitchFamily="2" charset="-122"/>
                <a:ea typeface="DengXian Light" panose="02010600030101010101" pitchFamily="2" charset="-122"/>
              </a:rPr>
              <a:t>编译器产生的字节码</a:t>
            </a:r>
            <a:r>
              <a:rPr lang="en-US" altLang="zh-CN" sz="2000" dirty="0">
                <a:latin typeface="DengXian Light" panose="02010600030101010101" pitchFamily="2" charset="-122"/>
                <a:ea typeface="DengXian Light" panose="02010600030101010101" pitchFamily="2" charset="-122"/>
              </a:rPr>
              <a:t>(</a:t>
            </a:r>
            <a:r>
              <a:rPr lang="en-US" altLang="zh-CN" sz="2000" dirty="0" err="1">
                <a:latin typeface="DengXian Light" panose="02010600030101010101" pitchFamily="2" charset="-122"/>
                <a:ea typeface="DengXian Light" panose="02010600030101010101" pitchFamily="2" charset="-122"/>
              </a:rPr>
              <a:t>bytecode</a:t>
            </a:r>
            <a:r>
              <a:rPr lang="en-US" altLang="zh-CN" sz="2000" dirty="0">
                <a:latin typeface="DengXian Light" panose="02010600030101010101" pitchFamily="2" charset="-122"/>
                <a:ea typeface="DengXian Light" panose="02010600030101010101" pitchFamily="2" charset="-122"/>
              </a:rPr>
              <a:t>)</a:t>
            </a:r>
            <a:r>
              <a:rPr lang="zh-CN" altLang="en-US" sz="2000" dirty="0">
                <a:latin typeface="DengXian Light" panose="02010600030101010101" pitchFamily="2" charset="-122"/>
                <a:ea typeface="DengXian Light" panose="02010600030101010101" pitchFamily="2" charset="-122"/>
              </a:rPr>
              <a:t>可运行在异种网络环境中</a:t>
            </a:r>
            <a:r>
              <a:rPr lang="en-US" altLang="zh-CN" sz="2000" dirty="0">
                <a:latin typeface="DengXian Light" panose="02010600030101010101" pitchFamily="2" charset="-122"/>
                <a:ea typeface="DengXian Light" panose="02010600030101010101" pitchFamily="2" charset="-122"/>
              </a:rPr>
              <a:t>(</a:t>
            </a:r>
            <a:r>
              <a:rPr lang="zh-CN" altLang="en-US" sz="2000" dirty="0">
                <a:latin typeface="DengXian Light" panose="02010600030101010101" pitchFamily="2" charset="-122"/>
                <a:ea typeface="DengXian Light" panose="02010600030101010101" pitchFamily="2" charset="-122"/>
              </a:rPr>
              <a:t>不同的硬件系统和不同的操作系统</a:t>
            </a:r>
            <a:r>
              <a:rPr lang="en-US" altLang="zh-CN" sz="2000" dirty="0">
                <a:latin typeface="DengXian Light" panose="02010600030101010101" pitchFamily="2" charset="-122"/>
                <a:ea typeface="DengXian Light" panose="02010600030101010101" pitchFamily="2" charset="-122"/>
              </a:rPr>
              <a:t>)</a:t>
            </a: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Java</a:t>
            </a:r>
            <a:r>
              <a:rPr lang="zh-CN" altLang="en-US" sz="2000" dirty="0">
                <a:latin typeface="DengXian Light" panose="02010600030101010101" pitchFamily="2" charset="-122"/>
                <a:ea typeface="DengXian Light" panose="02010600030101010101" pitchFamily="2" charset="-122"/>
              </a:rPr>
              <a:t>程序在不同的平台中行为一致，不存在数据类型的不一致等现象</a:t>
            </a:r>
          </a:p>
        </p:txBody>
      </p:sp>
      <p:pic>
        <p:nvPicPr>
          <p:cNvPr id="34" name="Picture 6" descr="hello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6" y="3429000"/>
            <a:ext cx="6090320" cy="3126005"/>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2">
            <a:extLst>
              <a:ext uri="{FF2B5EF4-FFF2-40B4-BE49-F238E27FC236}">
                <a16:creationId xmlns:a16="http://schemas.microsoft.com/office/drawing/2014/main" id="{D9AE6A31-A216-2142-A6DC-B76FA2BA6AB2}"/>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55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2C0CA63-EC62-6143-9B5F-73DA6F947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345" y="1196752"/>
            <a:ext cx="10635309" cy="5084846"/>
          </a:xfrm>
          <a:prstGeom prst="rect">
            <a:avLst/>
          </a:prstGeom>
          <a:ln>
            <a:solidFill>
              <a:schemeClr val="tx1"/>
            </a:solidFill>
          </a:ln>
        </p:spPr>
      </p:pic>
      <p:sp>
        <p:nvSpPr>
          <p:cNvPr id="9" name="object 2">
            <a:extLst>
              <a:ext uri="{FF2B5EF4-FFF2-40B4-BE49-F238E27FC236}">
                <a16:creationId xmlns:a16="http://schemas.microsoft.com/office/drawing/2014/main" id="{2CF4D510-AE58-1B44-B9FF-2274AA0D6C58}"/>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sz="2800" b="1" spc="-5"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398A27E-B757-9C4C-9ED8-C76C825A4CAA}"/>
              </a:ext>
            </a:extLst>
          </p:cNvPr>
          <p:cNvSpPr/>
          <p:nvPr/>
        </p:nvSpPr>
        <p:spPr>
          <a:xfrm>
            <a:off x="9094436" y="514425"/>
            <a:ext cx="1912703" cy="307777"/>
          </a:xfrm>
          <a:prstGeom prst="rect">
            <a:avLst/>
          </a:prstGeom>
        </p:spPr>
        <p:txBody>
          <a:bodyPr wrap="none">
            <a:spAutoFit/>
          </a:bodyPr>
          <a:lstStyle/>
          <a:p>
            <a:r>
              <a:rPr lang="zh-CN" altLang="en-US" sz="1400" b="1" i="1" dirty="0">
                <a:solidFill>
                  <a:srgbClr val="0000FF"/>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http://kglab.hdu.edu.cn</a:t>
            </a:r>
            <a:endParaRPr lang="zh-CN" altLang="en-US" sz="1400" b="1"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885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695400" y="1268760"/>
            <a:ext cx="9906744" cy="2448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鲁棒</a:t>
            </a:r>
            <a:r>
              <a:rPr lang="en-US" altLang="zh-CN" dirty="0">
                <a:latin typeface="DengXian Light" panose="02010600030101010101" pitchFamily="2" charset="-122"/>
                <a:ea typeface="DengXian Light" panose="02010600030101010101" pitchFamily="2" charset="-122"/>
              </a:rPr>
              <a:t>(Robust)</a:t>
            </a:r>
            <a:r>
              <a:rPr lang="zh-CN" altLang="en-US" dirty="0">
                <a:latin typeface="DengXian Light" panose="02010600030101010101" pitchFamily="2" charset="-122"/>
                <a:ea typeface="DengXian Light" panose="02010600030101010101" pitchFamily="2" charset="-122"/>
              </a:rPr>
              <a:t>和安全</a:t>
            </a:r>
            <a:r>
              <a:rPr lang="en-US" altLang="zh-CN" dirty="0">
                <a:latin typeface="DengXian Light" panose="02010600030101010101" pitchFamily="2" charset="-122"/>
                <a:ea typeface="DengXian Light" panose="02010600030101010101" pitchFamily="2" charset="-122"/>
              </a:rPr>
              <a:t>(Secure)</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可靠的语言</a:t>
            </a:r>
            <a:r>
              <a:rPr lang="en-US" altLang="zh-CN" sz="2000" dirty="0">
                <a:latin typeface="DengXian Light" panose="02010600030101010101" pitchFamily="2" charset="-122"/>
                <a:ea typeface="DengXian Light" panose="02010600030101010101" pitchFamily="2" charset="-122"/>
              </a:rPr>
              <a:t>: </a:t>
            </a:r>
            <a:r>
              <a:rPr lang="en-US" altLang="zh-CN" sz="2000" dirty="0">
                <a:solidFill>
                  <a:srgbClr val="7030A0"/>
                </a:solidFill>
                <a:latin typeface="DengXian Light" panose="02010600030101010101" pitchFamily="2" charset="-122"/>
                <a:ea typeface="DengXian Light" panose="02010600030101010101" pitchFamily="2" charset="-122"/>
              </a:rPr>
              <a:t>compile-time checking</a:t>
            </a:r>
            <a:r>
              <a:rPr lang="zh-CN" altLang="en-US" sz="2000" dirty="0">
                <a:solidFill>
                  <a:srgbClr val="7030A0"/>
                </a:solidFill>
                <a:latin typeface="DengXian Light" panose="02010600030101010101" pitchFamily="2" charset="-122"/>
                <a:ea typeface="DengXian Light" panose="02010600030101010101" pitchFamily="2" charset="-122"/>
              </a:rPr>
              <a:t>和</a:t>
            </a:r>
            <a:r>
              <a:rPr lang="en-US" altLang="zh-CN" sz="2000" dirty="0">
                <a:solidFill>
                  <a:srgbClr val="7030A0"/>
                </a:solidFill>
                <a:latin typeface="DengXian Light" panose="02010600030101010101" pitchFamily="2" charset="-122"/>
                <a:ea typeface="DengXian Light" panose="02010600030101010101" pitchFamily="2" charset="-122"/>
              </a:rPr>
              <a:t>run-time checking</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内存管理简单，“</a:t>
            </a:r>
            <a:r>
              <a:rPr lang="en-US" altLang="zh-CN" sz="2000" dirty="0">
                <a:latin typeface="DengXian Light" panose="02010600030101010101" pitchFamily="2" charset="-122"/>
                <a:ea typeface="DengXian Light" panose="02010600030101010101" pitchFamily="2" charset="-122"/>
              </a:rPr>
              <a:t>new</a:t>
            </a:r>
            <a:r>
              <a:rPr lang="zh-CN" altLang="en-US" sz="2000" dirty="0">
                <a:latin typeface="DengXian Light" panose="02010600030101010101" pitchFamily="2" charset="-122"/>
                <a:ea typeface="DengXian Light" panose="02010600030101010101" pitchFamily="2" charset="-122"/>
              </a:rPr>
              <a:t>”构造对象，对象释放</a:t>
            </a:r>
            <a:r>
              <a:rPr lang="en-US" altLang="zh-CN" sz="2000" dirty="0">
                <a:latin typeface="DengXian Light" panose="02010600030101010101" pitchFamily="2" charset="-122"/>
                <a:ea typeface="DengXian Light" panose="02010600030101010101" pitchFamily="2" charset="-122"/>
              </a:rPr>
              <a:t>(automatic garbage collection)</a:t>
            </a:r>
            <a:endParaRPr lang="en-US" altLang="zh-CN" dirty="0">
              <a:latin typeface="DengXian Light" panose="02010600030101010101" pitchFamily="2" charset="-122"/>
              <a:ea typeface="DengXian Light" panose="02010600030101010101" pitchFamily="2" charset="-122"/>
            </a:endParaRP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基于</a:t>
            </a:r>
            <a:r>
              <a:rPr lang="en-US" altLang="zh-CN" sz="2000" dirty="0">
                <a:latin typeface="DengXian Light" panose="02010600030101010101" pitchFamily="2" charset="-122"/>
                <a:ea typeface="DengXian Light" panose="02010600030101010101" pitchFamily="2" charset="-122"/>
              </a:rPr>
              <a:t>Sandbox(</a:t>
            </a:r>
            <a:r>
              <a:rPr lang="zh-CN" altLang="en-US" sz="2000" dirty="0">
                <a:latin typeface="DengXian Light" panose="02010600030101010101" pitchFamily="2" charset="-122"/>
                <a:ea typeface="DengXian Light" panose="02010600030101010101" pitchFamily="2" charset="-122"/>
              </a:rPr>
              <a:t>沙箱</a:t>
            </a:r>
            <a:r>
              <a:rPr lang="en-US" altLang="zh-CN" sz="2000" dirty="0">
                <a:latin typeface="DengXian Light" panose="02010600030101010101" pitchFamily="2" charset="-122"/>
                <a:ea typeface="DengXian Light" panose="02010600030101010101" pitchFamily="2" charset="-122"/>
              </a:rPr>
              <a:t>)</a:t>
            </a:r>
            <a:r>
              <a:rPr lang="zh-CN" altLang="en-US" sz="2000" dirty="0">
                <a:latin typeface="DengXian Light" panose="02010600030101010101" pitchFamily="2" charset="-122"/>
                <a:ea typeface="DengXian Light" panose="02010600030101010101" pitchFamily="2" charset="-122"/>
              </a:rPr>
              <a:t>的</a:t>
            </a:r>
            <a:r>
              <a:rPr lang="en-US" altLang="zh-CN" sz="2000" dirty="0">
                <a:latin typeface="DengXian Light" panose="02010600030101010101" pitchFamily="2" charset="-122"/>
                <a:ea typeface="DengXian Light" panose="02010600030101010101" pitchFamily="2" charset="-122"/>
              </a:rPr>
              <a:t>Java</a:t>
            </a:r>
            <a:r>
              <a:rPr lang="zh-CN" altLang="en-US" sz="2000" dirty="0">
                <a:latin typeface="DengXian Light" panose="02010600030101010101" pitchFamily="2" charset="-122"/>
                <a:ea typeface="DengXian Light" panose="02010600030101010101" pitchFamily="2" charset="-122"/>
              </a:rPr>
              <a:t>安全模型，将不同应用程序的运行限制在限定区域内，以避免危险的本地资源访问</a:t>
            </a:r>
          </a:p>
        </p:txBody>
      </p:sp>
      <p:sp>
        <p:nvSpPr>
          <p:cNvPr id="6" name="object 2">
            <a:extLst>
              <a:ext uri="{FF2B5EF4-FFF2-40B4-BE49-F238E27FC236}">
                <a16:creationId xmlns:a16="http://schemas.microsoft.com/office/drawing/2014/main" id="{ADA1D442-618E-A14B-9F30-3D8DE8F36A65}"/>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3022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991544" y="1268760"/>
            <a:ext cx="8610600" cy="4434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多线程</a:t>
            </a:r>
            <a:r>
              <a:rPr lang="en-US" altLang="zh-CN" dirty="0">
                <a:latin typeface="DengXian Light" panose="02010600030101010101" pitchFamily="2" charset="-122"/>
                <a:ea typeface="DengXian Light" panose="02010600030101010101" pitchFamily="2" charset="-122"/>
              </a:rPr>
              <a:t>(Multithreaded)</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例</a:t>
            </a:r>
            <a:r>
              <a:rPr lang="en-US" altLang="zh-CN" sz="2000" dirty="0">
                <a:latin typeface="DengXian Light" panose="02010600030101010101" pitchFamily="2" charset="-122"/>
                <a:ea typeface="DengXian Light" panose="02010600030101010101" pitchFamily="2" charset="-122"/>
              </a:rPr>
              <a:t>: </a:t>
            </a:r>
            <a:r>
              <a:rPr lang="zh-CN" altLang="en-US" sz="2000" dirty="0">
                <a:latin typeface="DengXian Light" panose="02010600030101010101" pitchFamily="2" charset="-122"/>
                <a:ea typeface="DengXian Light" panose="02010600030101010101" pitchFamily="2" charset="-122"/>
              </a:rPr>
              <a:t>浏览器应用中，播听音乐</a:t>
            </a:r>
            <a:r>
              <a:rPr lang="en-US" altLang="zh-CN" sz="2000" dirty="0">
                <a:latin typeface="DengXian Light" panose="02010600030101010101" pitchFamily="2" charset="-122"/>
                <a:ea typeface="DengXian Light" panose="02010600030101010101" pitchFamily="2" charset="-122"/>
              </a:rPr>
              <a:t>/</a:t>
            </a:r>
            <a:r>
              <a:rPr lang="zh-CN" altLang="en-US" sz="2000" dirty="0">
                <a:latin typeface="DengXian Light" panose="02010600030101010101" pitchFamily="2" charset="-122"/>
                <a:ea typeface="DengXian Light" panose="02010600030101010101" pitchFamily="2" charset="-122"/>
              </a:rPr>
              <a:t>拖动页面</a:t>
            </a:r>
            <a:r>
              <a:rPr lang="en-US" altLang="zh-CN" sz="2000" dirty="0">
                <a:latin typeface="DengXian Light" panose="02010600030101010101" pitchFamily="2" charset="-122"/>
                <a:ea typeface="DengXian Light" panose="02010600030101010101" pitchFamily="2" charset="-122"/>
              </a:rPr>
              <a:t>/</a:t>
            </a:r>
            <a:r>
              <a:rPr lang="zh-CN" altLang="en-US" sz="2000" dirty="0">
                <a:latin typeface="DengXian Light" panose="02010600030101010101" pitchFamily="2" charset="-122"/>
                <a:ea typeface="DengXian Light" panose="02010600030101010101" pitchFamily="2" charset="-122"/>
              </a:rPr>
              <a:t>后台下载页面</a:t>
            </a:r>
            <a:endParaRPr lang="en-US" altLang="zh-CN" sz="2000" dirty="0">
              <a:latin typeface="DengXian Light" panose="02010600030101010101" pitchFamily="2" charset="-122"/>
              <a:ea typeface="DengXian Light" panose="02010600030101010101" pitchFamily="2" charset="-122"/>
            </a:endParaRP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线程类</a:t>
            </a:r>
            <a:r>
              <a:rPr lang="en-US" altLang="zh-CN" sz="2000" dirty="0">
                <a:latin typeface="DengXian Light" panose="02010600030101010101" pitchFamily="2" charset="-122"/>
                <a:ea typeface="DengXian Light" panose="02010600030101010101" pitchFamily="2" charset="-122"/>
              </a:rPr>
              <a:t>: </a:t>
            </a:r>
            <a:r>
              <a:rPr lang="en-US" altLang="zh-CN" sz="2000" dirty="0" err="1">
                <a:latin typeface="DengXian Light" panose="02010600030101010101" pitchFamily="2" charset="-122"/>
                <a:ea typeface="DengXian Light" panose="02010600030101010101" pitchFamily="2" charset="-122"/>
              </a:rPr>
              <a:t>java.lang.Thread</a:t>
            </a:r>
            <a:r>
              <a:rPr lang="en-US" altLang="zh-CN" sz="2000" dirty="0">
                <a:latin typeface="DengXian Light" panose="02010600030101010101" pitchFamily="2" charset="-122"/>
                <a:ea typeface="DengXian Light" panose="02010600030101010101" pitchFamily="2" charset="-122"/>
              </a:rPr>
              <a:t>/Runnable/</a:t>
            </a:r>
            <a:r>
              <a:rPr lang="en-US" altLang="zh-CN" sz="2000" dirty="0" err="1">
                <a:latin typeface="DengXian Light" panose="02010600030101010101" pitchFamily="2" charset="-122"/>
                <a:ea typeface="DengXian Light" panose="02010600030101010101" pitchFamily="2" charset="-122"/>
              </a:rPr>
              <a:t>ThreadGroup</a:t>
            </a:r>
            <a:r>
              <a:rPr lang="zh-CN" altLang="en-US" sz="2000" dirty="0">
                <a:latin typeface="DengXian Light" panose="02010600030101010101" pitchFamily="2" charset="-122"/>
                <a:ea typeface="DengXian Light" panose="02010600030101010101" pitchFamily="2" charset="-122"/>
              </a:rPr>
              <a:t>等</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同步支持</a:t>
            </a:r>
            <a:r>
              <a:rPr lang="en-US" altLang="zh-CN" sz="2000" dirty="0">
                <a:latin typeface="DengXian Light" panose="02010600030101010101" pitchFamily="2" charset="-122"/>
                <a:ea typeface="DengXian Light" panose="02010600030101010101" pitchFamily="2" charset="-122"/>
              </a:rPr>
              <a:t>: synchronized</a:t>
            </a:r>
            <a:r>
              <a:rPr lang="zh-CN" altLang="en-US" sz="2000" dirty="0">
                <a:latin typeface="DengXian Light" panose="02010600030101010101" pitchFamily="2" charset="-122"/>
                <a:ea typeface="DengXian Light" panose="02010600030101010101" pitchFamily="2" charset="-122"/>
              </a:rPr>
              <a:t>、</a:t>
            </a:r>
            <a:r>
              <a:rPr lang="en-US" altLang="zh-CN" sz="2000" dirty="0">
                <a:latin typeface="DengXian Light" panose="02010600030101010101" pitchFamily="2" charset="-122"/>
                <a:ea typeface="DengXian Light" panose="02010600030101010101" pitchFamily="2" charset="-122"/>
              </a:rPr>
              <a:t>wait()</a:t>
            </a:r>
            <a:r>
              <a:rPr lang="zh-CN" altLang="en-US" sz="2000" dirty="0">
                <a:latin typeface="DengXian Light" panose="02010600030101010101" pitchFamily="2" charset="-122"/>
                <a:ea typeface="DengXian Light" panose="02010600030101010101" pitchFamily="2" charset="-122"/>
              </a:rPr>
              <a:t>、</a:t>
            </a:r>
            <a:r>
              <a:rPr lang="en-US" altLang="zh-CN" sz="2000" dirty="0">
                <a:latin typeface="DengXian Light" panose="02010600030101010101" pitchFamily="2" charset="-122"/>
                <a:ea typeface="DengXian Light" panose="02010600030101010101" pitchFamily="2" charset="-122"/>
              </a:rPr>
              <a:t>notify()</a:t>
            </a:r>
          </a:p>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分布式</a:t>
            </a:r>
            <a:r>
              <a:rPr lang="en-US" altLang="zh-CN" dirty="0">
                <a:latin typeface="DengXian Light" panose="02010600030101010101" pitchFamily="2" charset="-122"/>
                <a:ea typeface="DengXian Light" panose="02010600030101010101" pitchFamily="2" charset="-122"/>
              </a:rPr>
              <a:t>(Distributed)</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支持网络应用</a:t>
            </a:r>
            <a:r>
              <a:rPr lang="en-US" altLang="zh-CN" sz="2000" dirty="0">
                <a:latin typeface="DengXian Light" panose="02010600030101010101" pitchFamily="2" charset="-122"/>
                <a:ea typeface="DengXian Light" panose="02010600030101010101" pitchFamily="2" charset="-122"/>
              </a:rPr>
              <a:t>, java.net.*</a:t>
            </a:r>
            <a:endParaRPr lang="en-US" altLang="zh-CN" dirty="0">
              <a:latin typeface="DengXian Light" panose="02010600030101010101" pitchFamily="2" charset="-122"/>
              <a:ea typeface="DengXian Light" panose="02010600030101010101" pitchFamily="2" charset="-122"/>
            </a:endParaRP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HTTP</a:t>
            </a:r>
            <a:r>
              <a:rPr lang="zh-CN" altLang="en-US" sz="2000" dirty="0">
                <a:latin typeface="DengXian Light" panose="02010600030101010101" pitchFamily="2" charset="-122"/>
                <a:ea typeface="DengXian Light" panose="02010600030101010101" pitchFamily="2" charset="-122"/>
              </a:rPr>
              <a:t>应用</a:t>
            </a:r>
            <a:r>
              <a:rPr lang="en-US" altLang="zh-CN" sz="2000" dirty="0">
                <a:latin typeface="DengXian Light" panose="02010600030101010101" pitchFamily="2" charset="-122"/>
                <a:ea typeface="DengXian Light" panose="02010600030101010101" pitchFamily="2" charset="-122"/>
              </a:rPr>
              <a:t>:  URL</a:t>
            </a:r>
            <a:r>
              <a:rPr lang="zh-CN" altLang="en-US" sz="2000" dirty="0">
                <a:latin typeface="DengXian Light" panose="02010600030101010101" pitchFamily="2" charset="-122"/>
                <a:ea typeface="DengXian Light" panose="02010600030101010101" pitchFamily="2" charset="-122"/>
              </a:rPr>
              <a:t>类</a:t>
            </a: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TCP</a:t>
            </a:r>
            <a:r>
              <a:rPr lang="zh-CN" altLang="en-US" sz="2000" dirty="0">
                <a:latin typeface="DengXian Light" panose="02010600030101010101" pitchFamily="2" charset="-122"/>
                <a:ea typeface="DengXian Light" panose="02010600030101010101" pitchFamily="2" charset="-122"/>
              </a:rPr>
              <a:t>应用</a:t>
            </a:r>
            <a:r>
              <a:rPr lang="en-US" altLang="zh-CN" sz="2000" dirty="0">
                <a:latin typeface="DengXian Light" panose="02010600030101010101" pitchFamily="2" charset="-122"/>
                <a:ea typeface="DengXian Light" panose="02010600030101010101" pitchFamily="2" charset="-122"/>
              </a:rPr>
              <a:t>:     Socket</a:t>
            </a:r>
            <a:r>
              <a:rPr lang="zh-CN" altLang="en-US" sz="2000" dirty="0">
                <a:latin typeface="DengXian Light" panose="02010600030101010101" pitchFamily="2" charset="-122"/>
                <a:ea typeface="DengXian Light" panose="02010600030101010101" pitchFamily="2" charset="-122"/>
              </a:rPr>
              <a:t>类、</a:t>
            </a:r>
            <a:r>
              <a:rPr lang="en-US" altLang="zh-CN" sz="2000" dirty="0" err="1">
                <a:latin typeface="DengXian Light" panose="02010600030101010101" pitchFamily="2" charset="-122"/>
                <a:ea typeface="DengXian Light" panose="02010600030101010101" pitchFamily="2" charset="-122"/>
              </a:rPr>
              <a:t>ServerSocket</a:t>
            </a:r>
            <a:r>
              <a:rPr lang="zh-CN" altLang="en-US" sz="2000" dirty="0">
                <a:latin typeface="DengXian Light" panose="02010600030101010101" pitchFamily="2" charset="-122"/>
                <a:ea typeface="DengXian Light" panose="02010600030101010101" pitchFamily="2" charset="-122"/>
              </a:rPr>
              <a:t>类</a:t>
            </a: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UDP</a:t>
            </a:r>
            <a:r>
              <a:rPr lang="zh-CN" altLang="en-US" sz="2000" dirty="0">
                <a:latin typeface="DengXian Light" panose="02010600030101010101" pitchFamily="2" charset="-122"/>
                <a:ea typeface="DengXian Light" panose="02010600030101010101" pitchFamily="2" charset="-122"/>
              </a:rPr>
              <a:t>应用</a:t>
            </a:r>
            <a:r>
              <a:rPr lang="en-US" altLang="zh-CN" sz="2000" dirty="0">
                <a:latin typeface="DengXian Light" panose="02010600030101010101" pitchFamily="2" charset="-122"/>
                <a:ea typeface="DengXian Light" panose="02010600030101010101" pitchFamily="2" charset="-122"/>
              </a:rPr>
              <a:t>:     </a:t>
            </a:r>
            <a:r>
              <a:rPr lang="en-US" altLang="zh-CN" sz="2000" dirty="0" err="1">
                <a:latin typeface="DengXian Light" panose="02010600030101010101" pitchFamily="2" charset="-122"/>
                <a:ea typeface="DengXian Light" panose="02010600030101010101" pitchFamily="2" charset="-122"/>
              </a:rPr>
              <a:t>DatagramSocket</a:t>
            </a:r>
            <a:r>
              <a:rPr lang="zh-CN" altLang="en-US" sz="2000" dirty="0">
                <a:latin typeface="DengXian Light" panose="02010600030101010101" pitchFamily="2" charset="-122"/>
                <a:ea typeface="DengXian Light" panose="02010600030101010101" pitchFamily="2" charset="-122"/>
              </a:rPr>
              <a:t>类、</a:t>
            </a:r>
            <a:r>
              <a:rPr lang="en-US" altLang="zh-CN" sz="2000" dirty="0" err="1">
                <a:latin typeface="DengXian Light" panose="02010600030101010101" pitchFamily="2" charset="-122"/>
                <a:ea typeface="DengXian Light" panose="02010600030101010101" pitchFamily="2" charset="-122"/>
              </a:rPr>
              <a:t>DatagramPacket</a:t>
            </a:r>
            <a:r>
              <a:rPr lang="zh-CN" altLang="en-US" sz="2000" dirty="0">
                <a:latin typeface="DengXian Light" panose="02010600030101010101" pitchFamily="2" charset="-122"/>
                <a:ea typeface="DengXian Light" panose="02010600030101010101" pitchFamily="2" charset="-122"/>
              </a:rPr>
              <a:t>类</a:t>
            </a:r>
            <a:endParaRPr lang="zh-CN" altLang="en-US" sz="1800" dirty="0">
              <a:latin typeface="DengXian Light" panose="02010600030101010101" pitchFamily="2" charset="-122"/>
              <a:ea typeface="DengXian Light" panose="02010600030101010101" pitchFamily="2" charset="-122"/>
            </a:endParaRPr>
          </a:p>
        </p:txBody>
      </p:sp>
      <p:sp>
        <p:nvSpPr>
          <p:cNvPr id="6" name="object 2">
            <a:extLst>
              <a:ext uri="{FF2B5EF4-FFF2-40B4-BE49-F238E27FC236}">
                <a16:creationId xmlns:a16="http://schemas.microsoft.com/office/drawing/2014/main" id="{E2A86777-43E5-B745-985F-26AEA4783D0C}"/>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8970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991544" y="1268760"/>
            <a:ext cx="8610600" cy="4064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高性能</a:t>
            </a:r>
            <a:r>
              <a:rPr lang="en-US" altLang="zh-CN" dirty="0">
                <a:latin typeface="DengXian Light" panose="02010600030101010101" pitchFamily="2" charset="-122"/>
                <a:ea typeface="DengXian Light" panose="02010600030101010101" pitchFamily="2" charset="-122"/>
              </a:rPr>
              <a:t>(High performance)</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解释性语言，没有</a:t>
            </a:r>
            <a:r>
              <a:rPr lang="en-US" altLang="zh-CN" sz="2000" dirty="0">
                <a:latin typeface="DengXian Light" panose="02010600030101010101" pitchFamily="2" charset="-122"/>
                <a:ea typeface="DengXian Light" panose="02010600030101010101" pitchFamily="2" charset="-122"/>
              </a:rPr>
              <a:t>C</a:t>
            </a:r>
            <a:r>
              <a:rPr lang="zh-CN" altLang="en-US" sz="2000" dirty="0">
                <a:latin typeface="DengXian Light" panose="02010600030101010101" pitchFamily="2" charset="-122"/>
                <a:ea typeface="DengXian Light" panose="02010600030101010101" pitchFamily="2" charset="-122"/>
              </a:rPr>
              <a:t>语言快</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a:t>
            </a:r>
            <a:r>
              <a:rPr lang="en-US" altLang="zh-CN" sz="2000" dirty="0">
                <a:latin typeface="DengXian Light" panose="02010600030101010101" pitchFamily="2" charset="-122"/>
                <a:ea typeface="DengXian Light" panose="02010600030101010101" pitchFamily="2" charset="-122"/>
              </a:rPr>
              <a:t>Just-In-Time” JIT</a:t>
            </a:r>
            <a:r>
              <a:rPr lang="zh-CN" altLang="en-US" sz="2000" dirty="0">
                <a:latin typeface="DengXian Light" panose="02010600030101010101" pitchFamily="2" charset="-122"/>
                <a:ea typeface="DengXian Light" panose="02010600030101010101" pitchFamily="2" charset="-122"/>
              </a:rPr>
              <a:t>编译器，在运行时将</a:t>
            </a:r>
            <a:r>
              <a:rPr lang="en-US" altLang="zh-CN" sz="2000" dirty="0">
                <a:latin typeface="DengXian Light" panose="02010600030101010101" pitchFamily="2" charset="-122"/>
                <a:ea typeface="DengXian Light" panose="02010600030101010101" pitchFamily="2" charset="-122"/>
              </a:rPr>
              <a:t>Java</a:t>
            </a:r>
            <a:r>
              <a:rPr lang="zh-CN" altLang="en-US" sz="2000" dirty="0">
                <a:latin typeface="DengXian Light" panose="02010600030101010101" pitchFamily="2" charset="-122"/>
                <a:ea typeface="DengXian Light" panose="02010600030101010101" pitchFamily="2" charset="-122"/>
              </a:rPr>
              <a:t>字节码转变为机器码</a:t>
            </a: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Java </a:t>
            </a:r>
            <a:r>
              <a:rPr lang="en-US" altLang="zh-CN" sz="2000" dirty="0" err="1">
                <a:latin typeface="DengXian Light" panose="02010600030101010101" pitchFamily="2" charset="-122"/>
                <a:ea typeface="DengXian Light" panose="02010600030101010101" pitchFamily="2" charset="-122"/>
              </a:rPr>
              <a:t>HotSpot</a:t>
            </a:r>
            <a:r>
              <a:rPr lang="en-US" altLang="zh-CN" sz="2000" dirty="0">
                <a:latin typeface="DengXian Light" panose="02010600030101010101" pitchFamily="2" charset="-122"/>
                <a:ea typeface="DengXian Light" panose="02010600030101010101" pitchFamily="2" charset="-122"/>
              </a:rPr>
              <a:t> Compilers</a:t>
            </a:r>
            <a:endParaRPr lang="en-US" altLang="zh-CN" dirty="0">
              <a:latin typeface="DengXian Light" panose="02010600030101010101" pitchFamily="2" charset="-122"/>
              <a:ea typeface="DengXian Light" panose="02010600030101010101" pitchFamily="2" charset="-122"/>
            </a:endParaRPr>
          </a:p>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动态</a:t>
            </a:r>
            <a:r>
              <a:rPr lang="en-US" altLang="zh-CN" dirty="0">
                <a:latin typeface="DengXian Light" panose="02010600030101010101" pitchFamily="2" charset="-122"/>
                <a:ea typeface="DengXian Light" panose="02010600030101010101" pitchFamily="2" charset="-122"/>
              </a:rPr>
              <a:t>(Dynamic)</a:t>
            </a: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Java</a:t>
            </a:r>
            <a:r>
              <a:rPr lang="zh-CN" altLang="en-US" sz="2000" dirty="0">
                <a:latin typeface="DengXian Light" panose="02010600030101010101" pitchFamily="2" charset="-122"/>
                <a:ea typeface="DengXian Light" panose="02010600030101010101" pitchFamily="2" charset="-122"/>
              </a:rPr>
              <a:t>程序在执行时类的链接</a:t>
            </a:r>
            <a:r>
              <a:rPr lang="en-US" altLang="zh-CN" sz="2000" dirty="0">
                <a:latin typeface="DengXian Light" panose="02010600030101010101" pitchFamily="2" charset="-122"/>
                <a:ea typeface="DengXian Light" panose="02010600030101010101" pitchFamily="2" charset="-122"/>
              </a:rPr>
              <a:t>(link)</a:t>
            </a:r>
            <a:r>
              <a:rPr lang="zh-CN" altLang="en-US" sz="2000" dirty="0">
                <a:latin typeface="DengXian Light" panose="02010600030101010101" pitchFamily="2" charset="-122"/>
                <a:ea typeface="DengXian Light" panose="02010600030101010101" pitchFamily="2" charset="-122"/>
              </a:rPr>
              <a:t>是动态的</a:t>
            </a:r>
          </a:p>
          <a:p>
            <a:pPr marL="800100" lvl="1" indent="-342900">
              <a:lnSpc>
                <a:spcPct val="150000"/>
              </a:lnSpc>
              <a:buSzPct val="90000"/>
              <a:buFont typeface="Wingdings" pitchFamily="2" charset="2"/>
              <a:buChar char="ü"/>
            </a:pPr>
            <a:r>
              <a:rPr lang="en-US" altLang="zh-CN" sz="2000" dirty="0">
                <a:latin typeface="DengXian Light" panose="02010600030101010101" pitchFamily="2" charset="-122"/>
                <a:ea typeface="DengXian Light" panose="02010600030101010101" pitchFamily="2" charset="-122"/>
              </a:rPr>
              <a:t>class</a:t>
            </a:r>
            <a:r>
              <a:rPr lang="zh-CN" altLang="en-US" sz="2000" dirty="0">
                <a:latin typeface="DengXian Light" panose="02010600030101010101" pitchFamily="2" charset="-122"/>
                <a:ea typeface="DengXian Light" panose="02010600030101010101" pitchFamily="2" charset="-122"/>
              </a:rPr>
              <a:t>类仅在需要时被链接</a:t>
            </a:r>
          </a:p>
          <a:p>
            <a:pPr marL="800100" lvl="1" indent="-342900">
              <a:lnSpc>
                <a:spcPct val="150000"/>
              </a:lnSpc>
              <a:buSzPct val="90000"/>
              <a:buFont typeface="Wingdings" pitchFamily="2" charset="2"/>
              <a:buChar char="ü"/>
            </a:pPr>
            <a:r>
              <a:rPr lang="zh-CN" altLang="en-US" sz="2000" dirty="0">
                <a:latin typeface="DengXian Light" panose="02010600030101010101" pitchFamily="2" charset="-122"/>
                <a:ea typeface="DengXian Light" panose="02010600030101010101" pitchFamily="2" charset="-122"/>
              </a:rPr>
              <a:t>被链接的代码模块可以有不同的来源，从本地或从网络</a:t>
            </a:r>
            <a:endParaRPr lang="zh-CN" altLang="en-US" sz="1800" dirty="0">
              <a:latin typeface="DengXian Light" panose="02010600030101010101" pitchFamily="2" charset="-122"/>
              <a:ea typeface="DengXian Light" panose="02010600030101010101" pitchFamily="2" charset="-122"/>
            </a:endParaRPr>
          </a:p>
        </p:txBody>
      </p:sp>
      <p:sp>
        <p:nvSpPr>
          <p:cNvPr id="6" name="object 2">
            <a:extLst>
              <a:ext uri="{FF2B5EF4-FFF2-40B4-BE49-F238E27FC236}">
                <a16:creationId xmlns:a16="http://schemas.microsoft.com/office/drawing/2014/main" id="{B8EA100C-23C7-EE42-B6B1-AFE6236C1151}"/>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Why</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and</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what</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is</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 </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7247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63752" y="2052142"/>
            <a:ext cx="936104" cy="584775"/>
          </a:xfrm>
          <a:prstGeom prst="rect">
            <a:avLst/>
          </a:prstGeom>
          <a:noFill/>
        </p:spPr>
        <p:txBody>
          <a:bodyPr wrap="square" rtlCol="0">
            <a:spAutoFit/>
          </a:bodyPr>
          <a:lstStyle/>
          <a:p>
            <a:r>
              <a:rPr lang="en-US" altLang="zh-CN" sz="3200" b="1" dirty="0">
                <a:solidFill>
                  <a:schemeClr val="accent1"/>
                </a:solidFill>
              </a:rPr>
              <a:t>SDK</a:t>
            </a:r>
            <a:endParaRPr lang="zh-CN" altLang="en-US" sz="3200" b="1" dirty="0">
              <a:solidFill>
                <a:schemeClr val="accent1"/>
              </a:solidFill>
            </a:endParaRPr>
          </a:p>
        </p:txBody>
      </p:sp>
      <p:sp>
        <p:nvSpPr>
          <p:cNvPr id="8" name="TextBox 7"/>
          <p:cNvSpPr txBox="1"/>
          <p:nvPr/>
        </p:nvSpPr>
        <p:spPr>
          <a:xfrm>
            <a:off x="3863752" y="2989127"/>
            <a:ext cx="936104" cy="584775"/>
          </a:xfrm>
          <a:prstGeom prst="rect">
            <a:avLst/>
          </a:prstGeom>
          <a:noFill/>
        </p:spPr>
        <p:txBody>
          <a:bodyPr wrap="square" rtlCol="0">
            <a:spAutoFit/>
          </a:bodyPr>
          <a:lstStyle/>
          <a:p>
            <a:r>
              <a:rPr lang="en-US" altLang="zh-CN" sz="3200" b="1" dirty="0">
                <a:solidFill>
                  <a:schemeClr val="accent1"/>
                </a:solidFill>
              </a:rPr>
              <a:t>JDK</a:t>
            </a:r>
            <a:endParaRPr lang="zh-CN" altLang="en-US" sz="3200" b="1" dirty="0">
              <a:solidFill>
                <a:schemeClr val="accent1"/>
              </a:solidFill>
            </a:endParaRPr>
          </a:p>
        </p:txBody>
      </p:sp>
      <p:sp>
        <p:nvSpPr>
          <p:cNvPr id="9" name="TextBox 8"/>
          <p:cNvSpPr txBox="1"/>
          <p:nvPr/>
        </p:nvSpPr>
        <p:spPr>
          <a:xfrm>
            <a:off x="3863752" y="4027303"/>
            <a:ext cx="936104" cy="584775"/>
          </a:xfrm>
          <a:prstGeom prst="rect">
            <a:avLst/>
          </a:prstGeom>
          <a:noFill/>
        </p:spPr>
        <p:txBody>
          <a:bodyPr wrap="square" rtlCol="0">
            <a:spAutoFit/>
          </a:bodyPr>
          <a:lstStyle/>
          <a:p>
            <a:r>
              <a:rPr lang="en-US" altLang="zh-CN" sz="3200" b="1" dirty="0">
                <a:solidFill>
                  <a:schemeClr val="accent1"/>
                </a:solidFill>
              </a:rPr>
              <a:t>JRE</a:t>
            </a:r>
            <a:endParaRPr lang="zh-CN" altLang="en-US" sz="3200" b="1" dirty="0">
              <a:solidFill>
                <a:schemeClr val="accent1"/>
              </a:solidFill>
            </a:endParaRPr>
          </a:p>
        </p:txBody>
      </p:sp>
      <p:sp>
        <p:nvSpPr>
          <p:cNvPr id="10" name="TextBox 9"/>
          <p:cNvSpPr txBox="1"/>
          <p:nvPr/>
        </p:nvSpPr>
        <p:spPr>
          <a:xfrm>
            <a:off x="3863752" y="5148486"/>
            <a:ext cx="936104" cy="584775"/>
          </a:xfrm>
          <a:prstGeom prst="rect">
            <a:avLst/>
          </a:prstGeom>
          <a:noFill/>
        </p:spPr>
        <p:txBody>
          <a:bodyPr wrap="square" rtlCol="0">
            <a:spAutoFit/>
          </a:bodyPr>
          <a:lstStyle/>
          <a:p>
            <a:r>
              <a:rPr lang="en-US" altLang="zh-CN" sz="3200" b="1" dirty="0">
                <a:solidFill>
                  <a:schemeClr val="accent1"/>
                </a:solidFill>
              </a:rPr>
              <a:t>IDE</a:t>
            </a:r>
            <a:endParaRPr lang="zh-CN" altLang="en-US" sz="3200" b="1" dirty="0">
              <a:solidFill>
                <a:schemeClr val="accent1"/>
              </a:solidFill>
            </a:endParaRPr>
          </a:p>
        </p:txBody>
      </p:sp>
      <p:pic>
        <p:nvPicPr>
          <p:cNvPr id="25602" name="Picture 2" descr="C:\Users\Administrator\Desktop\java课件\pics\01\what.jp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23992" y="2430897"/>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2">
            <a:extLst>
              <a:ext uri="{FF2B5EF4-FFF2-40B4-BE49-F238E27FC236}">
                <a16:creationId xmlns:a16="http://schemas.microsoft.com/office/drawing/2014/main" id="{BA019865-C414-264A-9AF4-B6658102F741}"/>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8087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87688" y="1772821"/>
            <a:ext cx="7848872" cy="954107"/>
          </a:xfrm>
          <a:prstGeom prst="rect">
            <a:avLst/>
          </a:prstGeom>
          <a:noFill/>
        </p:spPr>
        <p:txBody>
          <a:bodyPr wrap="square" rtlCol="0">
            <a:spAutoFit/>
          </a:bodyPr>
          <a:lstStyle/>
          <a:p>
            <a:r>
              <a:rPr lang="en-US" altLang="zh-CN" sz="2800" dirty="0">
                <a:solidFill>
                  <a:schemeClr val="accent1"/>
                </a:solidFill>
              </a:rPr>
              <a:t>SDK :  Software Development Kit</a:t>
            </a:r>
          </a:p>
          <a:p>
            <a:r>
              <a:rPr lang="en-US" altLang="zh-CN" sz="2800" dirty="0">
                <a:solidFill>
                  <a:schemeClr val="accent1"/>
                </a:solidFill>
              </a:rPr>
              <a:t>	</a:t>
            </a:r>
            <a:r>
              <a:rPr lang="zh-CN" altLang="en-US" sz="2800" dirty="0">
                <a:solidFill>
                  <a:schemeClr val="tx1">
                    <a:lumMod val="65000"/>
                    <a:lumOff val="35000"/>
                  </a:schemeClr>
                </a:solidFill>
              </a:rPr>
              <a:t>软件开发工具包</a:t>
            </a:r>
          </a:p>
        </p:txBody>
      </p:sp>
      <p:sp>
        <p:nvSpPr>
          <p:cNvPr id="5" name="TextBox 4"/>
          <p:cNvSpPr txBox="1"/>
          <p:nvPr/>
        </p:nvSpPr>
        <p:spPr>
          <a:xfrm>
            <a:off x="3287688" y="2988246"/>
            <a:ext cx="7848872" cy="954107"/>
          </a:xfrm>
          <a:prstGeom prst="rect">
            <a:avLst/>
          </a:prstGeom>
          <a:noFill/>
        </p:spPr>
        <p:txBody>
          <a:bodyPr wrap="square" rtlCol="0">
            <a:spAutoFit/>
          </a:bodyPr>
          <a:lstStyle/>
          <a:p>
            <a:r>
              <a:rPr lang="en-US" altLang="zh-CN" sz="2800" dirty="0">
                <a:solidFill>
                  <a:schemeClr val="accent1"/>
                </a:solidFill>
              </a:rPr>
              <a:t>JDK :  Java Development Kit</a:t>
            </a:r>
          </a:p>
          <a:p>
            <a:r>
              <a:rPr lang="en-US" altLang="zh-CN" sz="2800" dirty="0">
                <a:solidFill>
                  <a:schemeClr val="tx1">
                    <a:lumMod val="65000"/>
                    <a:lumOff val="35000"/>
                  </a:schemeClr>
                </a:solidFill>
              </a:rPr>
              <a:t>	Java</a:t>
            </a:r>
            <a:r>
              <a:rPr lang="zh-CN" altLang="en-US" sz="2800" dirty="0">
                <a:solidFill>
                  <a:schemeClr val="tx1">
                    <a:lumMod val="65000"/>
                    <a:lumOff val="35000"/>
                  </a:schemeClr>
                </a:solidFill>
              </a:rPr>
              <a:t>开发工具包</a:t>
            </a:r>
            <a:r>
              <a:rPr lang="en-US" altLang="zh-CN" sz="2800" dirty="0">
                <a:solidFill>
                  <a:schemeClr val="tx1">
                    <a:lumMod val="65000"/>
                    <a:lumOff val="35000"/>
                  </a:schemeClr>
                </a:solidFill>
              </a:rPr>
              <a:t> </a:t>
            </a:r>
            <a:endParaRPr lang="zh-CN" altLang="en-US" sz="2800" dirty="0">
              <a:solidFill>
                <a:schemeClr val="tx1">
                  <a:lumMod val="65000"/>
                  <a:lumOff val="35000"/>
                </a:schemeClr>
              </a:solidFill>
            </a:endParaRPr>
          </a:p>
        </p:txBody>
      </p:sp>
      <p:sp>
        <p:nvSpPr>
          <p:cNvPr id="6" name="TextBox 5"/>
          <p:cNvSpPr txBox="1"/>
          <p:nvPr/>
        </p:nvSpPr>
        <p:spPr>
          <a:xfrm>
            <a:off x="3287688" y="4151987"/>
            <a:ext cx="7848872" cy="954107"/>
          </a:xfrm>
          <a:prstGeom prst="rect">
            <a:avLst/>
          </a:prstGeom>
          <a:noFill/>
        </p:spPr>
        <p:txBody>
          <a:bodyPr wrap="square" rtlCol="0">
            <a:spAutoFit/>
          </a:bodyPr>
          <a:lstStyle/>
          <a:p>
            <a:r>
              <a:rPr lang="en-US" altLang="zh-CN" sz="2800" dirty="0">
                <a:solidFill>
                  <a:schemeClr val="accent1"/>
                </a:solidFill>
              </a:rPr>
              <a:t>JRE :  Java Runtime Environment</a:t>
            </a:r>
          </a:p>
          <a:p>
            <a:r>
              <a:rPr lang="en-US" altLang="zh-CN" sz="2800" dirty="0">
                <a:solidFill>
                  <a:schemeClr val="tx1">
                    <a:lumMod val="65000"/>
                    <a:lumOff val="35000"/>
                  </a:schemeClr>
                </a:solidFill>
              </a:rPr>
              <a:t>	Java</a:t>
            </a:r>
            <a:r>
              <a:rPr lang="zh-CN" altLang="en-US" sz="2800" dirty="0">
                <a:solidFill>
                  <a:schemeClr val="tx1">
                    <a:lumMod val="65000"/>
                    <a:lumOff val="35000"/>
                  </a:schemeClr>
                </a:solidFill>
              </a:rPr>
              <a:t>运行时环境</a:t>
            </a:r>
          </a:p>
        </p:txBody>
      </p:sp>
      <p:sp>
        <p:nvSpPr>
          <p:cNvPr id="7" name="TextBox 6"/>
          <p:cNvSpPr txBox="1"/>
          <p:nvPr/>
        </p:nvSpPr>
        <p:spPr>
          <a:xfrm>
            <a:off x="3287688" y="5376123"/>
            <a:ext cx="7848872" cy="954107"/>
          </a:xfrm>
          <a:prstGeom prst="rect">
            <a:avLst/>
          </a:prstGeom>
          <a:noFill/>
        </p:spPr>
        <p:txBody>
          <a:bodyPr wrap="square" rtlCol="0">
            <a:spAutoFit/>
          </a:bodyPr>
          <a:lstStyle/>
          <a:p>
            <a:r>
              <a:rPr lang="en-US" altLang="zh-CN" sz="2800" dirty="0">
                <a:solidFill>
                  <a:schemeClr val="accent1"/>
                </a:solidFill>
              </a:rPr>
              <a:t>IDE :  Integrated Development Environment</a:t>
            </a:r>
          </a:p>
          <a:p>
            <a:r>
              <a:rPr lang="en-US" altLang="zh-CN" sz="2800" dirty="0">
                <a:solidFill>
                  <a:schemeClr val="tx1">
                    <a:lumMod val="65000"/>
                    <a:lumOff val="35000"/>
                  </a:schemeClr>
                </a:solidFill>
              </a:rPr>
              <a:t>	</a:t>
            </a:r>
            <a:r>
              <a:rPr lang="zh-CN" altLang="en-US" sz="2800" dirty="0">
                <a:solidFill>
                  <a:schemeClr val="tx1">
                    <a:lumMod val="65000"/>
                    <a:lumOff val="35000"/>
                  </a:schemeClr>
                </a:solidFill>
              </a:rPr>
              <a:t>集成开发环境</a:t>
            </a:r>
            <a:r>
              <a:rPr lang="en-US" altLang="zh-CN" sz="2800" dirty="0">
                <a:solidFill>
                  <a:schemeClr val="tx1">
                    <a:lumMod val="65000"/>
                    <a:lumOff val="35000"/>
                  </a:schemeClr>
                </a:solidFill>
              </a:rPr>
              <a:t> </a:t>
            </a:r>
            <a:endParaRPr lang="zh-CN" altLang="en-US" sz="2800" dirty="0">
              <a:solidFill>
                <a:schemeClr val="tx1">
                  <a:lumMod val="65000"/>
                  <a:lumOff val="35000"/>
                </a:schemeClr>
              </a:solidFill>
            </a:endParaRPr>
          </a:p>
        </p:txBody>
      </p:sp>
      <p:grpSp>
        <p:nvGrpSpPr>
          <p:cNvPr id="17" name="组合 16"/>
          <p:cNvGrpSpPr/>
          <p:nvPr/>
        </p:nvGrpSpPr>
        <p:grpSpPr>
          <a:xfrm>
            <a:off x="7752184" y="2060848"/>
            <a:ext cx="1440160" cy="1080120"/>
            <a:chOff x="5076056" y="2060848"/>
            <a:chExt cx="1440160" cy="1224136"/>
          </a:xfrm>
        </p:grpSpPr>
        <p:cxnSp>
          <p:nvCxnSpPr>
            <p:cNvPr id="10" name="直接连接符 9"/>
            <p:cNvCxnSpPr/>
            <p:nvPr/>
          </p:nvCxnSpPr>
          <p:spPr>
            <a:xfrm>
              <a:off x="5076056" y="3284984"/>
              <a:ext cx="144016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6516216" y="2060848"/>
              <a:ext cx="0" cy="1224136"/>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96136" y="2060848"/>
              <a:ext cx="720080" cy="0"/>
            </a:xfrm>
            <a:prstGeom prst="line">
              <a:avLst/>
            </a:prstGeom>
            <a:ln w="2857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9192344" y="2492896"/>
            <a:ext cx="1512168" cy="369332"/>
          </a:xfrm>
          <a:prstGeom prst="rect">
            <a:avLst/>
          </a:prstGeom>
          <a:noFill/>
        </p:spPr>
        <p:txBody>
          <a:bodyPr wrap="square" rtlCol="0">
            <a:spAutoFit/>
          </a:bodyPr>
          <a:lstStyle/>
          <a:p>
            <a:r>
              <a:rPr lang="zh-CN" altLang="en-US" b="1" dirty="0">
                <a:solidFill>
                  <a:srgbClr val="7030A0"/>
                </a:solidFill>
              </a:rPr>
              <a:t>是一种</a:t>
            </a:r>
          </a:p>
        </p:txBody>
      </p:sp>
      <p:grpSp>
        <p:nvGrpSpPr>
          <p:cNvPr id="35" name="组合 34"/>
          <p:cNvGrpSpPr/>
          <p:nvPr/>
        </p:nvGrpSpPr>
        <p:grpSpPr>
          <a:xfrm>
            <a:off x="7752184" y="3465294"/>
            <a:ext cx="1440160" cy="971818"/>
            <a:chOff x="6012160" y="3465294"/>
            <a:chExt cx="1440160" cy="971818"/>
          </a:xfrm>
        </p:grpSpPr>
        <p:cxnSp>
          <p:nvCxnSpPr>
            <p:cNvPr id="23" name="直接连接符 22"/>
            <p:cNvCxnSpPr/>
            <p:nvPr/>
          </p:nvCxnSpPr>
          <p:spPr>
            <a:xfrm>
              <a:off x="6012160" y="3465294"/>
              <a:ext cx="1440160"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452320" y="3465294"/>
              <a:ext cx="0" cy="971818"/>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732240" y="4437112"/>
              <a:ext cx="720080" cy="0"/>
            </a:xfrm>
            <a:prstGeom prst="straightConnector1">
              <a:avLst/>
            </a:prstGeom>
            <a:ln w="2857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9205398" y="3757682"/>
            <a:ext cx="1512168" cy="369332"/>
          </a:xfrm>
          <a:prstGeom prst="rect">
            <a:avLst/>
          </a:prstGeom>
          <a:noFill/>
        </p:spPr>
        <p:txBody>
          <a:bodyPr wrap="square" rtlCol="0">
            <a:spAutoFit/>
          </a:bodyPr>
          <a:lstStyle/>
          <a:p>
            <a:r>
              <a:rPr lang="zh-CN" altLang="en-US" b="1" dirty="0">
                <a:solidFill>
                  <a:srgbClr val="7030A0"/>
                </a:solidFill>
              </a:rPr>
              <a:t>包含</a:t>
            </a:r>
          </a:p>
        </p:txBody>
      </p:sp>
      <p:grpSp>
        <p:nvGrpSpPr>
          <p:cNvPr id="37" name="组合 36"/>
          <p:cNvGrpSpPr/>
          <p:nvPr/>
        </p:nvGrpSpPr>
        <p:grpSpPr>
          <a:xfrm>
            <a:off x="2135560" y="3284984"/>
            <a:ext cx="1152128" cy="2376264"/>
            <a:chOff x="755576" y="3284984"/>
            <a:chExt cx="792088" cy="2376264"/>
          </a:xfrm>
        </p:grpSpPr>
        <p:cxnSp>
          <p:nvCxnSpPr>
            <p:cNvPr id="30" name="直接连接符 29"/>
            <p:cNvCxnSpPr/>
            <p:nvPr/>
          </p:nvCxnSpPr>
          <p:spPr>
            <a:xfrm flipH="1">
              <a:off x="755576" y="5661248"/>
              <a:ext cx="792088"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755576" y="3284984"/>
              <a:ext cx="0" cy="237626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55576" y="3284984"/>
              <a:ext cx="648072" cy="0"/>
            </a:xfrm>
            <a:prstGeom prst="line">
              <a:avLst/>
            </a:prstGeom>
            <a:ln w="2857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2207568" y="4151982"/>
            <a:ext cx="792088" cy="369332"/>
          </a:xfrm>
          <a:prstGeom prst="rect">
            <a:avLst/>
          </a:prstGeom>
          <a:noFill/>
        </p:spPr>
        <p:txBody>
          <a:bodyPr wrap="square" rtlCol="0">
            <a:spAutoFit/>
          </a:bodyPr>
          <a:lstStyle/>
          <a:p>
            <a:r>
              <a:rPr lang="zh-CN" altLang="en-US" b="1" dirty="0">
                <a:solidFill>
                  <a:srgbClr val="7030A0"/>
                </a:solidFill>
              </a:rPr>
              <a:t>使用</a:t>
            </a:r>
          </a:p>
        </p:txBody>
      </p:sp>
      <p:sp>
        <p:nvSpPr>
          <p:cNvPr id="24" name="object 2">
            <a:extLst>
              <a:ext uri="{FF2B5EF4-FFF2-40B4-BE49-F238E27FC236}">
                <a16:creationId xmlns:a16="http://schemas.microsoft.com/office/drawing/2014/main" id="{3FCDF3FA-9C97-F840-A5F8-FD3BCE6BD69C}"/>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936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8" grpId="0"/>
      <p:bldP spid="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Administrator\Desktop\java课件\pics\01\JDK示意图.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85" y="1988840"/>
            <a:ext cx="5593159" cy="3725044"/>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2">
            <a:extLst>
              <a:ext uri="{FF2B5EF4-FFF2-40B4-BE49-F238E27FC236}">
                <a16:creationId xmlns:a16="http://schemas.microsoft.com/office/drawing/2014/main" id="{D7D8AD7B-6ECE-C74A-A4E5-AF8B551BED70}"/>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5299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991544" y="1268765"/>
            <a:ext cx="8610600" cy="419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en-US" altLang="zh-CN" sz="2000" dirty="0">
                <a:ea typeface="宋体" pitchFamily="2" charset="-122"/>
              </a:rPr>
              <a:t>JDK 1.02 (1995)</a:t>
            </a:r>
          </a:p>
          <a:p>
            <a:pPr marL="342900" indent="-342900">
              <a:lnSpc>
                <a:spcPct val="150000"/>
              </a:lnSpc>
              <a:buSzPct val="90000"/>
              <a:buFont typeface="Wingdings" pitchFamily="2" charset="2"/>
              <a:buChar char="p"/>
            </a:pPr>
            <a:r>
              <a:rPr lang="en-US" altLang="zh-CN" sz="2000" dirty="0">
                <a:ea typeface="宋体" pitchFamily="2" charset="-122"/>
              </a:rPr>
              <a:t>JDK 1.1 (1996)</a:t>
            </a:r>
          </a:p>
          <a:p>
            <a:pPr marL="342900" indent="-342900">
              <a:lnSpc>
                <a:spcPct val="150000"/>
              </a:lnSpc>
              <a:buSzPct val="90000"/>
              <a:buFont typeface="Wingdings" pitchFamily="2" charset="2"/>
              <a:buChar char="p"/>
            </a:pPr>
            <a:r>
              <a:rPr lang="en-US" altLang="zh-CN" sz="2000" dirty="0">
                <a:ea typeface="宋体" pitchFamily="2" charset="-122"/>
              </a:rPr>
              <a:t>JDK 1.2 (1998)</a:t>
            </a:r>
          </a:p>
          <a:p>
            <a:pPr marL="342900" indent="-342900">
              <a:lnSpc>
                <a:spcPct val="150000"/>
              </a:lnSpc>
              <a:buSzPct val="90000"/>
              <a:buFont typeface="Wingdings" pitchFamily="2" charset="2"/>
              <a:buChar char="p"/>
            </a:pPr>
            <a:r>
              <a:rPr lang="en-US" altLang="zh-CN" sz="2000" dirty="0">
                <a:ea typeface="宋体" pitchFamily="2" charset="-122"/>
              </a:rPr>
              <a:t>JDK 1.3 (2000)</a:t>
            </a:r>
          </a:p>
          <a:p>
            <a:pPr marL="342900" indent="-342900">
              <a:lnSpc>
                <a:spcPct val="150000"/>
              </a:lnSpc>
              <a:buSzPct val="90000"/>
              <a:buFont typeface="Wingdings" pitchFamily="2" charset="2"/>
              <a:buChar char="p"/>
            </a:pPr>
            <a:r>
              <a:rPr lang="en-US" altLang="zh-CN" sz="2000" dirty="0">
                <a:ea typeface="宋体" pitchFamily="2" charset="-122"/>
              </a:rPr>
              <a:t>JDK 1.4 (2002)</a:t>
            </a:r>
          </a:p>
          <a:p>
            <a:pPr marL="342900" indent="-342900">
              <a:lnSpc>
                <a:spcPct val="150000"/>
              </a:lnSpc>
              <a:buSzPct val="90000"/>
              <a:buFont typeface="Wingdings" pitchFamily="2" charset="2"/>
              <a:buChar char="p"/>
            </a:pPr>
            <a:r>
              <a:rPr lang="en-US" altLang="zh-CN" sz="2000" dirty="0">
                <a:ea typeface="宋体" pitchFamily="2" charset="-122"/>
              </a:rPr>
              <a:t>JDK 1.5 (2004) a. k. a. JDK 5 or Java 5</a:t>
            </a:r>
          </a:p>
          <a:p>
            <a:pPr marL="342900" indent="-342900">
              <a:lnSpc>
                <a:spcPct val="150000"/>
              </a:lnSpc>
              <a:buSzPct val="90000"/>
              <a:buFont typeface="Wingdings" pitchFamily="2" charset="2"/>
              <a:buChar char="p"/>
            </a:pPr>
            <a:r>
              <a:rPr lang="en-US" altLang="zh-CN" sz="2000" dirty="0">
                <a:ea typeface="宋体" pitchFamily="2" charset="-122"/>
              </a:rPr>
              <a:t>JDK 1.6 (2006) a. k. a. JDK 6 or Java 6</a:t>
            </a:r>
          </a:p>
          <a:p>
            <a:pPr marL="342900" indent="-342900">
              <a:lnSpc>
                <a:spcPct val="150000"/>
              </a:lnSpc>
              <a:buSzPct val="90000"/>
              <a:buFont typeface="Wingdings" pitchFamily="2" charset="2"/>
              <a:buChar char="p"/>
            </a:pPr>
            <a:r>
              <a:rPr lang="en-US" altLang="zh-CN" sz="2000" dirty="0">
                <a:ea typeface="宋体" pitchFamily="2" charset="-122"/>
              </a:rPr>
              <a:t>JDK 1.7 (2011) a. k. a. JDK 7 or Java 7</a:t>
            </a:r>
          </a:p>
          <a:p>
            <a:pPr marL="342900" indent="-342900">
              <a:lnSpc>
                <a:spcPct val="150000"/>
              </a:lnSpc>
              <a:buSzPct val="90000"/>
              <a:buFont typeface="Wingdings" pitchFamily="2" charset="2"/>
              <a:buChar char="p"/>
            </a:pPr>
            <a:r>
              <a:rPr lang="en-US" altLang="zh-CN" sz="2000" dirty="0">
                <a:ea typeface="宋体" pitchFamily="2" charset="-122"/>
              </a:rPr>
              <a:t>JDK 1.8 (2014) a. k. a. JDK 8 or Java 8</a:t>
            </a:r>
            <a:endParaRPr lang="zh-CN" altLang="en-US" sz="2000" dirty="0">
              <a:ea typeface="宋体" pitchFamily="2" charset="-122"/>
            </a:endParaRPr>
          </a:p>
        </p:txBody>
      </p:sp>
      <p:sp>
        <p:nvSpPr>
          <p:cNvPr id="6" name="object 2">
            <a:extLst>
              <a:ext uri="{FF2B5EF4-FFF2-40B4-BE49-F238E27FC236}">
                <a16:creationId xmlns:a16="http://schemas.microsoft.com/office/drawing/2014/main" id="{3FA2E03E-950F-2E48-A4C5-51756D295669}"/>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488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839416" y="1268765"/>
            <a:ext cx="9762728" cy="4654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Java Standard Edition (J2SE)</a:t>
            </a:r>
          </a:p>
          <a:p>
            <a:pPr marL="800100" lvl="1" indent="-342900">
              <a:lnSpc>
                <a:spcPct val="150000"/>
              </a:lnSpc>
              <a:buSzPct val="90000"/>
              <a:buFont typeface="Wingdings" pitchFamily="2" charset="2"/>
              <a:buChar char="ü"/>
            </a:pPr>
            <a:r>
              <a:rPr lang="en-US" altLang="zh-CN" sz="2000" dirty="0">
                <a:latin typeface="Calibri" panose="020F0502020204030204" pitchFamily="34" charset="0"/>
                <a:ea typeface="DengXian Light" panose="02010600030101010101" pitchFamily="2" charset="-122"/>
                <a:cs typeface="Calibri" panose="020F0502020204030204" pitchFamily="34" charset="0"/>
              </a:rPr>
              <a:t>J2SE can be used to develop client-side standalone applications or applets.</a:t>
            </a:r>
            <a:endParaRPr lang="en-US" altLang="zh-CN" dirty="0">
              <a:latin typeface="Calibri" panose="020F0502020204030204" pitchFamily="34" charset="0"/>
              <a:ea typeface="DengXian Light" panose="02010600030101010101" pitchFamily="2" charset="-122"/>
              <a:cs typeface="Calibri" panose="020F0502020204030204" pitchFamily="34" charset="0"/>
            </a:endParaRPr>
          </a:p>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Java Enterprise Edition (J2EE)</a:t>
            </a:r>
          </a:p>
          <a:p>
            <a:pPr marL="800100" lvl="1" indent="-342900">
              <a:lnSpc>
                <a:spcPct val="150000"/>
              </a:lnSpc>
              <a:buSzPct val="90000"/>
              <a:buFont typeface="Wingdings" pitchFamily="2" charset="2"/>
              <a:buChar char="ü"/>
            </a:pPr>
            <a:r>
              <a:rPr lang="en-US" altLang="zh-CN" sz="2000" dirty="0">
                <a:latin typeface="Calibri" panose="020F0502020204030204" pitchFamily="34" charset="0"/>
                <a:ea typeface="DengXian Light" panose="02010600030101010101" pitchFamily="2" charset="-122"/>
                <a:cs typeface="Calibri" panose="020F0502020204030204" pitchFamily="34" charset="0"/>
              </a:rPr>
              <a:t>J2EE can be used to develop server-side applications such as Java servlets, </a:t>
            </a:r>
            <a:r>
              <a:rPr lang="en-US" altLang="zh-CN" sz="2000" dirty="0" err="1">
                <a:latin typeface="Calibri" panose="020F0502020204030204" pitchFamily="34" charset="0"/>
                <a:ea typeface="DengXian Light" panose="02010600030101010101" pitchFamily="2" charset="-122"/>
                <a:cs typeface="Calibri" panose="020F0502020204030204" pitchFamily="34" charset="0"/>
              </a:rPr>
              <a:t>JavaServer</a:t>
            </a:r>
            <a:r>
              <a:rPr lang="en-US" altLang="zh-CN" sz="2000" dirty="0">
                <a:latin typeface="Calibri" panose="020F0502020204030204" pitchFamily="34" charset="0"/>
                <a:ea typeface="DengXian Light" panose="02010600030101010101" pitchFamily="2" charset="-122"/>
                <a:cs typeface="Calibri" panose="020F0502020204030204" pitchFamily="34" charset="0"/>
              </a:rPr>
              <a:t> Pages, and </a:t>
            </a:r>
            <a:r>
              <a:rPr lang="en-US" altLang="zh-CN" sz="2000" dirty="0" err="1">
                <a:latin typeface="Calibri" panose="020F0502020204030204" pitchFamily="34" charset="0"/>
                <a:ea typeface="DengXian Light" panose="02010600030101010101" pitchFamily="2" charset="-122"/>
                <a:cs typeface="Calibri" panose="020F0502020204030204" pitchFamily="34" charset="0"/>
              </a:rPr>
              <a:t>JavaServer</a:t>
            </a:r>
            <a:r>
              <a:rPr lang="en-US" altLang="zh-CN" sz="2000" dirty="0">
                <a:latin typeface="Calibri" panose="020F0502020204030204" pitchFamily="34" charset="0"/>
                <a:ea typeface="DengXian Light" panose="02010600030101010101" pitchFamily="2" charset="-122"/>
                <a:cs typeface="Calibri" panose="020F0502020204030204" pitchFamily="34" charset="0"/>
              </a:rPr>
              <a:t> Faces. </a:t>
            </a:r>
            <a:endParaRPr lang="en-US" altLang="zh-CN" dirty="0">
              <a:latin typeface="Calibri" panose="020F0502020204030204" pitchFamily="34" charset="0"/>
              <a:ea typeface="DengXian Light" panose="02010600030101010101" pitchFamily="2" charset="-122"/>
              <a:cs typeface="Calibri" panose="020F0502020204030204" pitchFamily="34" charset="0"/>
            </a:endParaRPr>
          </a:p>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Java Micro Edition (J2ME). </a:t>
            </a:r>
          </a:p>
          <a:p>
            <a:pPr marL="800100" lvl="1" indent="-342900">
              <a:lnSpc>
                <a:spcPct val="150000"/>
              </a:lnSpc>
              <a:buSzPct val="90000"/>
              <a:buFont typeface="Wingdings" pitchFamily="2" charset="2"/>
              <a:buChar char="ü"/>
            </a:pPr>
            <a:r>
              <a:rPr lang="en-US" altLang="zh-CN" sz="2000" dirty="0">
                <a:latin typeface="Calibri" panose="020F0502020204030204" pitchFamily="34" charset="0"/>
                <a:ea typeface="DengXian Light" panose="02010600030101010101" pitchFamily="2" charset="-122"/>
                <a:cs typeface="Calibri" panose="020F0502020204030204" pitchFamily="34" charset="0"/>
              </a:rPr>
              <a:t>J2ME can be used to develop applications for mobile devices such as cell phones. </a:t>
            </a:r>
          </a:p>
          <a:p>
            <a:pPr marL="800100" lvl="1" indent="-342900">
              <a:lnSpc>
                <a:spcPct val="150000"/>
              </a:lnSpc>
              <a:buSzPct val="90000"/>
              <a:buFont typeface="Wingdings" pitchFamily="2" charset="2"/>
              <a:buChar char="ü"/>
            </a:pPr>
            <a:endParaRPr lang="en-US" altLang="zh-CN" dirty="0">
              <a:latin typeface="Calibri" panose="020F0502020204030204" pitchFamily="34" charset="0"/>
              <a:ea typeface="DengXian Light" panose="02010600030101010101" pitchFamily="2" charset="-122"/>
              <a:cs typeface="Calibri" panose="020F0502020204030204" pitchFamily="34" charset="0"/>
            </a:endParaRPr>
          </a:p>
          <a:p>
            <a:pPr>
              <a:lnSpc>
                <a:spcPct val="150000"/>
              </a:lnSpc>
              <a:buSzPct val="90000"/>
            </a:pPr>
            <a:r>
              <a:rPr lang="zh-CN" altLang="en-US" dirty="0">
                <a:latin typeface="Calibri" panose="020F0502020204030204" pitchFamily="34" charset="0"/>
                <a:ea typeface="DengXian Light" panose="02010600030101010101" pitchFamily="2" charset="-122"/>
                <a:cs typeface="Calibri" panose="020F0502020204030204" pitchFamily="34" charset="0"/>
              </a:rPr>
              <a:t>！！！</a:t>
            </a:r>
            <a:r>
              <a:rPr lang="en-US" altLang="zh-CN" dirty="0">
                <a:latin typeface="Calibri" panose="020F0502020204030204" pitchFamily="34" charset="0"/>
                <a:ea typeface="DengXian Light" panose="02010600030101010101" pitchFamily="2" charset="-122"/>
                <a:cs typeface="Calibri" panose="020F0502020204030204" pitchFamily="34" charset="0"/>
              </a:rPr>
              <a:t>We use J2SE to introduce Java programming</a:t>
            </a:r>
            <a:r>
              <a:rPr lang="zh-CN" altLang="en-US" dirty="0">
                <a:latin typeface="Calibri" panose="020F0502020204030204" pitchFamily="34" charset="0"/>
                <a:ea typeface="DengXian Light" panose="02010600030101010101" pitchFamily="2" charset="-122"/>
                <a:cs typeface="Calibri" panose="020F0502020204030204" pitchFamily="34" charset="0"/>
              </a:rPr>
              <a:t>！！！</a:t>
            </a:r>
          </a:p>
        </p:txBody>
      </p:sp>
      <p:sp>
        <p:nvSpPr>
          <p:cNvPr id="6" name="object 2">
            <a:extLst>
              <a:ext uri="{FF2B5EF4-FFF2-40B4-BE49-F238E27FC236}">
                <a16:creationId xmlns:a16="http://schemas.microsoft.com/office/drawing/2014/main" id="{71650C37-178D-BD4B-A400-A5B34D77FFCF}"/>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6797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271463" y="1268765"/>
            <a:ext cx="8610600" cy="14795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en-US" altLang="zh-CN" sz="2000" dirty="0">
                <a:ea typeface="宋体" pitchFamily="2" charset="-122"/>
              </a:rPr>
              <a:t>Eclipse</a:t>
            </a:r>
          </a:p>
          <a:p>
            <a:pPr marL="342900" indent="-342900">
              <a:lnSpc>
                <a:spcPct val="150000"/>
              </a:lnSpc>
              <a:buSzPct val="90000"/>
              <a:buFont typeface="Wingdings" pitchFamily="2" charset="2"/>
              <a:buChar char="p"/>
            </a:pPr>
            <a:r>
              <a:rPr lang="en-US" altLang="zh-CN" sz="2000" dirty="0" err="1">
                <a:ea typeface="宋体" pitchFamily="2" charset="-122"/>
              </a:rPr>
              <a:t>Netbeans</a:t>
            </a:r>
            <a:endParaRPr lang="en-US" altLang="zh-CN" sz="2000" dirty="0">
              <a:ea typeface="宋体" pitchFamily="2" charset="-122"/>
            </a:endParaRPr>
          </a:p>
          <a:p>
            <a:pPr marL="342900" indent="-342900">
              <a:lnSpc>
                <a:spcPct val="150000"/>
              </a:lnSpc>
              <a:buSzPct val="90000"/>
              <a:buFont typeface="Wingdings" pitchFamily="2" charset="2"/>
              <a:buChar char="p"/>
            </a:pPr>
            <a:r>
              <a:rPr lang="en-US" altLang="zh-CN" sz="2000" dirty="0" err="1">
                <a:ea typeface="宋体" pitchFamily="2" charset="-122"/>
              </a:rPr>
              <a:t>IntelliJ</a:t>
            </a:r>
            <a:r>
              <a:rPr lang="en-US" altLang="zh-CN" sz="2000" dirty="0">
                <a:ea typeface="宋体" pitchFamily="2" charset="-122"/>
              </a:rPr>
              <a:t> IDEA</a:t>
            </a:r>
            <a:endParaRPr lang="zh-CN" altLang="en-US" sz="2000" dirty="0">
              <a:ea typeface="宋体" pitchFamily="2" charset="-122"/>
            </a:endParaRPr>
          </a:p>
        </p:txBody>
      </p:sp>
      <p:pic>
        <p:nvPicPr>
          <p:cNvPr id="25602" name="Picture 2" descr="C:\Users\Administrator\Desktop\java课件\pics\01\屏幕快照 2017-09-17 下午8.2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893" y="3227080"/>
            <a:ext cx="2200275" cy="70485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C:\Users\Administrator\Desktop\java课件\pics\01\屏幕快照 2017-09-17 下午8.21.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448" y="4162226"/>
            <a:ext cx="2309058" cy="74177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Users\Administrator\Desktop\java课件\pics\01\netbeans.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1468" y="5195035"/>
            <a:ext cx="2022873" cy="552244"/>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2">
            <a:extLst>
              <a:ext uri="{FF2B5EF4-FFF2-40B4-BE49-F238E27FC236}">
                <a16:creationId xmlns:a16="http://schemas.microsoft.com/office/drawing/2014/main" id="{3931C832-7508-3440-8303-3B38E0ECB9FA}"/>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74F94B46-9143-E441-B33D-5F49A1DCB2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3952" y="0"/>
            <a:ext cx="5058383" cy="6858000"/>
          </a:xfrm>
          <a:prstGeom prst="rect">
            <a:avLst/>
          </a:prstGeom>
        </p:spPr>
      </p:pic>
      <p:sp>
        <p:nvSpPr>
          <p:cNvPr id="5" name="矩形 4">
            <a:extLst>
              <a:ext uri="{FF2B5EF4-FFF2-40B4-BE49-F238E27FC236}">
                <a16:creationId xmlns:a16="http://schemas.microsoft.com/office/drawing/2014/main" id="{A08497BD-BFE9-5F4A-8DB5-C01762ABCC9E}"/>
              </a:ext>
            </a:extLst>
          </p:cNvPr>
          <p:cNvSpPr/>
          <p:nvPr/>
        </p:nvSpPr>
        <p:spPr>
          <a:xfrm>
            <a:off x="7392144" y="1412776"/>
            <a:ext cx="1008112"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FD64DC2-C862-4248-85E8-78A90464E072}"/>
              </a:ext>
            </a:extLst>
          </p:cNvPr>
          <p:cNvSpPr/>
          <p:nvPr/>
        </p:nvSpPr>
        <p:spPr>
          <a:xfrm>
            <a:off x="7394511" y="2532244"/>
            <a:ext cx="1005745" cy="6948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39399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271463" y="1268765"/>
            <a:ext cx="8610600" cy="14795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en-US" altLang="zh-CN" sz="2000" dirty="0">
                <a:ea typeface="宋体" pitchFamily="2" charset="-122"/>
              </a:rPr>
              <a:t>Eclipse</a:t>
            </a:r>
          </a:p>
          <a:p>
            <a:pPr marL="342900" indent="-342900">
              <a:lnSpc>
                <a:spcPct val="150000"/>
              </a:lnSpc>
              <a:buSzPct val="90000"/>
              <a:buFont typeface="Wingdings" pitchFamily="2" charset="2"/>
              <a:buChar char="p"/>
            </a:pPr>
            <a:r>
              <a:rPr lang="en-US" altLang="zh-CN" sz="2000" dirty="0" err="1">
                <a:ea typeface="宋体" pitchFamily="2" charset="-122"/>
              </a:rPr>
              <a:t>Netbeans</a:t>
            </a:r>
            <a:endParaRPr lang="en-US" altLang="zh-CN" sz="2000" dirty="0">
              <a:ea typeface="宋体" pitchFamily="2" charset="-122"/>
            </a:endParaRPr>
          </a:p>
          <a:p>
            <a:pPr marL="342900" indent="-342900">
              <a:lnSpc>
                <a:spcPct val="150000"/>
              </a:lnSpc>
              <a:buSzPct val="90000"/>
              <a:buFont typeface="Wingdings" pitchFamily="2" charset="2"/>
              <a:buChar char="p"/>
            </a:pPr>
            <a:r>
              <a:rPr lang="en-US" altLang="zh-CN" sz="2000" dirty="0" err="1">
                <a:ea typeface="宋体" pitchFamily="2" charset="-122"/>
              </a:rPr>
              <a:t>IntelliJ</a:t>
            </a:r>
            <a:r>
              <a:rPr lang="en-US" altLang="zh-CN" sz="2000" dirty="0">
                <a:ea typeface="宋体" pitchFamily="2" charset="-122"/>
              </a:rPr>
              <a:t> IDEA</a:t>
            </a:r>
            <a:endParaRPr lang="zh-CN" altLang="en-US" sz="2000" dirty="0">
              <a:ea typeface="宋体" pitchFamily="2" charset="-122"/>
            </a:endParaRPr>
          </a:p>
        </p:txBody>
      </p:sp>
      <p:pic>
        <p:nvPicPr>
          <p:cNvPr id="21506" name="Picture 2" descr="C:\Users\Administrator\Desktop\java课件\pics\javaCompa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800" y="3931930"/>
            <a:ext cx="5688631" cy="2844316"/>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descr="C:\Users\Administrator\Desktop\java课件\pics\javaCompa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800" y="1030464"/>
            <a:ext cx="5688632" cy="2844316"/>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C:\Users\Administrator\Desktop\java课件\pics\01\屏幕快照 2017-09-17 下午8.22.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5893" y="3227080"/>
            <a:ext cx="2200275" cy="70485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C:\Users\Administrator\Desktop\java课件\pics\01\屏幕快照 2017-09-17 下午8.21.4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4162226"/>
            <a:ext cx="2309058" cy="74177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Users\Administrator\Desktop\java课件\pics\01\netbeans.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71468" y="5195035"/>
            <a:ext cx="2022873" cy="552244"/>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2">
            <a:extLst>
              <a:ext uri="{FF2B5EF4-FFF2-40B4-BE49-F238E27FC236}">
                <a16:creationId xmlns:a16="http://schemas.microsoft.com/office/drawing/2014/main" id="{3931C832-7508-3440-8303-3B38E0ECB9FA}"/>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7545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C14A6FD-F3D9-2242-B3F2-2D285659F480}"/>
              </a:ext>
            </a:extLst>
          </p:cNvPr>
          <p:cNvSpPr/>
          <p:nvPr/>
        </p:nvSpPr>
        <p:spPr>
          <a:xfrm>
            <a:off x="1055440" y="2636912"/>
            <a:ext cx="4392488" cy="3018812"/>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75000"/>
                    <a:lumOff val="25000"/>
                  </a:schemeClr>
                </a:solidFill>
                <a:latin typeface="Calibri" panose="020F0502020204030204" pitchFamily="34" charset="0"/>
                <a:ea typeface="+mj-ea"/>
                <a:cs typeface="Calibri" panose="020F0502020204030204" pitchFamily="34" charset="0"/>
              </a:rPr>
              <a:t>Research</a:t>
            </a:r>
          </a:p>
          <a:p>
            <a:pPr algn="ctr"/>
            <a:r>
              <a:rPr lang="zh-CN" altLang="en-US" sz="2800" dirty="0">
                <a:solidFill>
                  <a:schemeClr val="tx1">
                    <a:lumMod val="75000"/>
                    <a:lumOff val="25000"/>
                  </a:schemeClr>
                </a:solidFill>
                <a:latin typeface="+mj-ea"/>
                <a:ea typeface="+mj-ea"/>
              </a:rPr>
              <a:t>研究工作</a:t>
            </a:r>
            <a:endParaRPr lang="zh-CN" altLang="en-US" sz="4800" dirty="0">
              <a:solidFill>
                <a:schemeClr val="tx1">
                  <a:lumMod val="75000"/>
                  <a:lumOff val="25000"/>
                </a:schemeClr>
              </a:solidFill>
              <a:latin typeface="+mj-ea"/>
              <a:ea typeface="+mj-ea"/>
            </a:endParaRPr>
          </a:p>
        </p:txBody>
      </p:sp>
      <p:sp>
        <p:nvSpPr>
          <p:cNvPr id="9" name="矩形 8">
            <a:extLst>
              <a:ext uri="{FF2B5EF4-FFF2-40B4-BE49-F238E27FC236}">
                <a16:creationId xmlns:a16="http://schemas.microsoft.com/office/drawing/2014/main" id="{4E8118CC-2A50-0846-930D-FE54D4F1244A}"/>
              </a:ext>
            </a:extLst>
          </p:cNvPr>
          <p:cNvSpPr/>
          <p:nvPr/>
        </p:nvSpPr>
        <p:spPr>
          <a:xfrm>
            <a:off x="6816080" y="2636912"/>
            <a:ext cx="4536504" cy="3024336"/>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tx1">
                    <a:lumMod val="75000"/>
                    <a:lumOff val="25000"/>
                  </a:schemeClr>
                </a:solidFill>
                <a:latin typeface="Calibri" panose="020F0502020204030204" pitchFamily="34" charset="0"/>
                <a:ea typeface="+mj-ea"/>
                <a:cs typeface="Calibri" panose="020F0502020204030204" pitchFamily="34" charset="0"/>
              </a:rPr>
              <a:t>Engineering</a:t>
            </a:r>
          </a:p>
          <a:p>
            <a:pPr algn="ctr"/>
            <a:r>
              <a:rPr lang="zh-CN" altLang="en-US" sz="2800" dirty="0">
                <a:solidFill>
                  <a:schemeClr val="tx1">
                    <a:lumMod val="75000"/>
                    <a:lumOff val="25000"/>
                  </a:schemeClr>
                </a:solidFill>
                <a:latin typeface="+mj-ea"/>
                <a:ea typeface="+mj-ea"/>
              </a:rPr>
              <a:t>项目工程</a:t>
            </a:r>
            <a:endParaRPr lang="zh-CN" altLang="en-US" sz="4800" dirty="0">
              <a:solidFill>
                <a:schemeClr val="tx1">
                  <a:lumMod val="75000"/>
                  <a:lumOff val="25000"/>
                </a:schemeClr>
              </a:solidFill>
              <a:latin typeface="+mj-ea"/>
              <a:ea typeface="+mj-ea"/>
            </a:endParaRPr>
          </a:p>
        </p:txBody>
      </p:sp>
      <p:sp>
        <p:nvSpPr>
          <p:cNvPr id="12" name="object 2">
            <a:extLst>
              <a:ext uri="{FF2B5EF4-FFF2-40B4-BE49-F238E27FC236}">
                <a16:creationId xmlns:a16="http://schemas.microsoft.com/office/drawing/2014/main" id="{FD994EAC-F4A2-BA4B-B852-BF82812C27BB}"/>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3447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1991544" y="1268760"/>
            <a:ext cx="8610600" cy="5568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en-US" altLang="zh-CN" dirty="0">
                <a:latin typeface="DengXian Light" panose="02010600030101010101" pitchFamily="2" charset="-122"/>
                <a:ea typeface="DengXian Light" panose="02010600030101010101" pitchFamily="2" charset="-122"/>
              </a:rPr>
              <a:t>Windows</a:t>
            </a:r>
          </a:p>
          <a:p>
            <a:pPr marL="800100" lvl="1" indent="-342900">
              <a:lnSpc>
                <a:spcPct val="150000"/>
              </a:lnSpc>
              <a:buSzPct val="90000"/>
              <a:buFont typeface="Wingdings" pitchFamily="2" charset="2"/>
              <a:buChar char="ü"/>
            </a:pPr>
            <a:r>
              <a:rPr lang="zh-CN" altLang="en-US" dirty="0">
                <a:latin typeface="DengXian Light" panose="02010600030101010101" pitchFamily="2" charset="-122"/>
                <a:ea typeface="DengXian Light" panose="02010600030101010101" pitchFamily="2" charset="-122"/>
              </a:rPr>
              <a:t>官网下载</a:t>
            </a:r>
            <a:r>
              <a:rPr lang="en-US" altLang="zh-CN" dirty="0">
                <a:latin typeface="DengXian Light" panose="02010600030101010101" pitchFamily="2" charset="-122"/>
                <a:ea typeface="DengXian Light" panose="02010600030101010101" pitchFamily="2" charset="-122"/>
              </a:rPr>
              <a:t>java(JDK)</a:t>
            </a:r>
          </a:p>
          <a:p>
            <a:pPr marL="800100" lvl="1" indent="-342900">
              <a:lnSpc>
                <a:spcPct val="150000"/>
              </a:lnSpc>
              <a:buSzPct val="90000"/>
              <a:buFont typeface="Wingdings" pitchFamily="2" charset="2"/>
              <a:buChar char="ü"/>
            </a:pPr>
            <a:r>
              <a:rPr lang="zh-CN" altLang="en-US" dirty="0">
                <a:latin typeface="DengXian Light" panose="02010600030101010101" pitchFamily="2" charset="-122"/>
                <a:ea typeface="DengXian Light" panose="02010600030101010101" pitchFamily="2" charset="-122"/>
              </a:rPr>
              <a:t>安装</a:t>
            </a:r>
            <a:r>
              <a:rPr lang="en-US" altLang="zh-CN" dirty="0" err="1">
                <a:latin typeface="DengXian Light" panose="02010600030101010101" pitchFamily="2" charset="-122"/>
                <a:ea typeface="DengXian Light" panose="02010600030101010101" pitchFamily="2" charset="-122"/>
              </a:rPr>
              <a:t>jdk</a:t>
            </a:r>
            <a:r>
              <a:rPr lang="zh-CN" altLang="en-US" dirty="0">
                <a:latin typeface="DengXian Light" panose="02010600030101010101" pitchFamily="2" charset="-122"/>
                <a:ea typeface="DengXian Light" panose="02010600030101010101" pitchFamily="2" charset="-122"/>
              </a:rPr>
              <a:t>、</a:t>
            </a:r>
            <a:r>
              <a:rPr lang="en-US" altLang="zh-CN" dirty="0" err="1">
                <a:latin typeface="DengXian Light" panose="02010600030101010101" pitchFamily="2" charset="-122"/>
                <a:ea typeface="DengXian Light" panose="02010600030101010101" pitchFamily="2" charset="-122"/>
              </a:rPr>
              <a:t>jre</a:t>
            </a:r>
            <a:endParaRPr lang="en-US" altLang="zh-CN" dirty="0">
              <a:latin typeface="DengXian Light" panose="02010600030101010101" pitchFamily="2" charset="-122"/>
              <a:ea typeface="DengXian Light" panose="02010600030101010101" pitchFamily="2" charset="-122"/>
            </a:endParaRPr>
          </a:p>
          <a:p>
            <a:pPr marL="800100" lvl="1" indent="-342900">
              <a:lnSpc>
                <a:spcPct val="150000"/>
              </a:lnSpc>
              <a:buSzPct val="90000"/>
              <a:buFont typeface="Wingdings" pitchFamily="2" charset="2"/>
              <a:buChar char="ü"/>
            </a:pPr>
            <a:r>
              <a:rPr lang="zh-CN" altLang="en-US" dirty="0">
                <a:latin typeface="DengXian Light" panose="02010600030101010101" pitchFamily="2" charset="-122"/>
                <a:ea typeface="DengXian Light" panose="02010600030101010101" pitchFamily="2" charset="-122"/>
              </a:rPr>
              <a:t>配置环境变量</a:t>
            </a:r>
            <a:r>
              <a:rPr lang="en-US" altLang="zh-CN" dirty="0" err="1">
                <a:latin typeface="DengXian Light" panose="02010600030101010101" pitchFamily="2" charset="-122"/>
                <a:ea typeface="DengXian Light" panose="02010600030101010101" pitchFamily="2" charset="-122"/>
              </a:rPr>
              <a:t>classpath</a:t>
            </a:r>
            <a:endParaRPr lang="en-US" altLang="zh-CN" dirty="0">
              <a:latin typeface="DengXian Light" panose="02010600030101010101" pitchFamily="2" charset="-122"/>
              <a:ea typeface="DengXian Light" panose="02010600030101010101" pitchFamily="2" charset="-122"/>
            </a:endParaRPr>
          </a:p>
          <a:p>
            <a:pPr marL="342900" indent="-342900">
              <a:lnSpc>
                <a:spcPct val="150000"/>
              </a:lnSpc>
              <a:buSzPct val="90000"/>
              <a:buFont typeface="Wingdings" pitchFamily="2" charset="2"/>
              <a:buChar char="p"/>
            </a:pPr>
            <a:r>
              <a:rPr lang="en-US" altLang="zh-CN" dirty="0">
                <a:latin typeface="DengXian Light" panose="02010600030101010101" pitchFamily="2" charset="-122"/>
                <a:ea typeface="DengXian Light" panose="02010600030101010101" pitchFamily="2" charset="-122"/>
              </a:rPr>
              <a:t>Linux</a:t>
            </a:r>
          </a:p>
          <a:p>
            <a:pPr marL="800100" lvl="1" indent="-342900">
              <a:lnSpc>
                <a:spcPct val="150000"/>
              </a:lnSpc>
              <a:buSzPct val="90000"/>
              <a:buFont typeface="Wingdings" pitchFamily="2" charset="2"/>
              <a:buChar char="ü"/>
            </a:pPr>
            <a:r>
              <a:rPr lang="en-US" altLang="zh-CN" dirty="0">
                <a:latin typeface="DengXian Light" panose="02010600030101010101" pitchFamily="2" charset="-122"/>
                <a:ea typeface="DengXian Light" panose="02010600030101010101" pitchFamily="2" charset="-122"/>
              </a:rPr>
              <a:t>yum</a:t>
            </a:r>
            <a:r>
              <a:rPr lang="zh-CN" altLang="en-US" dirty="0">
                <a:latin typeface="DengXian Light" panose="02010600030101010101" pitchFamily="2" charset="-122"/>
                <a:ea typeface="DengXian Light" panose="02010600030101010101" pitchFamily="2" charset="-122"/>
              </a:rPr>
              <a:t>、</a:t>
            </a:r>
            <a:r>
              <a:rPr lang="en-US" altLang="zh-CN" dirty="0">
                <a:latin typeface="DengXian Light" panose="02010600030101010101" pitchFamily="2" charset="-122"/>
                <a:ea typeface="DengXian Light" panose="02010600030101010101" pitchFamily="2" charset="-122"/>
              </a:rPr>
              <a:t>apt-get</a:t>
            </a:r>
          </a:p>
          <a:p>
            <a:pPr marL="800100" lvl="1" indent="-342900">
              <a:lnSpc>
                <a:spcPct val="150000"/>
              </a:lnSpc>
              <a:buSzPct val="90000"/>
              <a:buFont typeface="Wingdings" pitchFamily="2" charset="2"/>
              <a:buChar char="ü"/>
            </a:pPr>
            <a:r>
              <a:rPr lang="en-US" altLang="zh-CN" dirty="0">
                <a:latin typeface="DengXian Light" panose="02010600030101010101" pitchFamily="2" charset="-122"/>
                <a:ea typeface="DengXian Light" panose="02010600030101010101" pitchFamily="2" charset="-122"/>
              </a:rPr>
              <a:t>yum install java-xxx</a:t>
            </a:r>
          </a:p>
          <a:p>
            <a:pPr marL="800100" lvl="1" indent="-342900">
              <a:lnSpc>
                <a:spcPct val="150000"/>
              </a:lnSpc>
              <a:buSzPct val="90000"/>
              <a:buFont typeface="Wingdings" pitchFamily="2" charset="2"/>
              <a:buChar char="ü"/>
            </a:pPr>
            <a:r>
              <a:rPr lang="zh-CN" altLang="en-US" dirty="0">
                <a:latin typeface="DengXian Light" panose="02010600030101010101" pitchFamily="2" charset="-122"/>
                <a:ea typeface="DengXian Light" panose="02010600030101010101" pitchFamily="2" charset="-122"/>
              </a:rPr>
              <a:t>配置</a:t>
            </a:r>
            <a:r>
              <a:rPr lang="en-US" altLang="zh-CN" dirty="0">
                <a:latin typeface="DengXian Light" panose="02010600030101010101" pitchFamily="2" charset="-122"/>
                <a:ea typeface="DengXian Light" panose="02010600030101010101" pitchFamily="2" charset="-122"/>
              </a:rPr>
              <a:t>JAVA_HOME</a:t>
            </a:r>
            <a:r>
              <a:rPr lang="zh-CN" altLang="en-US" dirty="0">
                <a:latin typeface="DengXian Light" panose="02010600030101010101" pitchFamily="2" charset="-122"/>
                <a:ea typeface="DengXian Light" panose="02010600030101010101" pitchFamily="2" charset="-122"/>
              </a:rPr>
              <a:t>环境变量</a:t>
            </a:r>
            <a:endParaRPr lang="en-US" altLang="zh-CN" dirty="0">
              <a:latin typeface="DengXian Light" panose="02010600030101010101" pitchFamily="2" charset="-122"/>
              <a:ea typeface="DengXian Light" panose="02010600030101010101" pitchFamily="2" charset="-122"/>
            </a:endParaRPr>
          </a:p>
          <a:p>
            <a:pPr marL="342900" indent="-342900">
              <a:lnSpc>
                <a:spcPct val="150000"/>
              </a:lnSpc>
              <a:buSzPct val="90000"/>
              <a:buFont typeface="Wingdings" pitchFamily="2" charset="2"/>
              <a:buChar char="p"/>
            </a:pPr>
            <a:r>
              <a:rPr lang="en-US" altLang="zh-CN" dirty="0">
                <a:latin typeface="DengXian Light" panose="02010600030101010101" pitchFamily="2" charset="-122"/>
                <a:ea typeface="DengXian Light" panose="02010600030101010101" pitchFamily="2" charset="-122"/>
              </a:rPr>
              <a:t>Mac</a:t>
            </a:r>
          </a:p>
          <a:p>
            <a:pPr marL="800100" lvl="1" indent="-342900">
              <a:lnSpc>
                <a:spcPct val="150000"/>
              </a:lnSpc>
              <a:buSzPct val="90000"/>
              <a:buFont typeface="Wingdings" pitchFamily="2" charset="2"/>
              <a:buChar char="p"/>
            </a:pPr>
            <a:r>
              <a:rPr lang="en-US" altLang="zh-CN" dirty="0">
                <a:latin typeface="DengXian Light" panose="02010600030101010101" pitchFamily="2" charset="-122"/>
                <a:ea typeface="DengXian Light" panose="02010600030101010101" pitchFamily="2" charset="-122"/>
              </a:rPr>
              <a:t>Homebrew</a:t>
            </a:r>
            <a:endParaRPr lang="zh-CN" altLang="en-US" dirty="0">
              <a:latin typeface="DengXian Light" panose="02010600030101010101" pitchFamily="2" charset="-122"/>
              <a:ea typeface="DengXian Light" panose="02010600030101010101" pitchFamily="2" charset="-122"/>
            </a:endParaRPr>
          </a:p>
        </p:txBody>
      </p:sp>
      <p:sp>
        <p:nvSpPr>
          <p:cNvPr id="7" name="TextBox 6"/>
          <p:cNvSpPr txBox="1"/>
          <p:nvPr/>
        </p:nvSpPr>
        <p:spPr>
          <a:xfrm>
            <a:off x="7032104" y="2780928"/>
            <a:ext cx="4320480" cy="523220"/>
          </a:xfrm>
          <a:prstGeom prst="rect">
            <a:avLst/>
          </a:prstGeom>
          <a:noFill/>
        </p:spPr>
        <p:txBody>
          <a:bodyPr wrap="square" rtlCol="0">
            <a:spAutoFit/>
          </a:bodyPr>
          <a:lstStyle/>
          <a:p>
            <a:r>
              <a:rPr lang="zh-CN" altLang="en-US" sz="2800" dirty="0">
                <a:solidFill>
                  <a:schemeClr val="accent1"/>
                </a:solidFill>
                <a:latin typeface="DengXian Light" panose="02010600030101010101" pitchFamily="2" charset="-122"/>
                <a:ea typeface="DengXian Light" panose="02010600030101010101" pitchFamily="2" charset="-122"/>
              </a:rPr>
              <a:t>安装的问题请百度搜索</a:t>
            </a:r>
          </a:p>
        </p:txBody>
      </p:sp>
      <p:sp>
        <p:nvSpPr>
          <p:cNvPr id="8" name="object 2">
            <a:extLst>
              <a:ext uri="{FF2B5EF4-FFF2-40B4-BE49-F238E27FC236}">
                <a16:creationId xmlns:a16="http://schemas.microsoft.com/office/drawing/2014/main" id="{5B75083E-8467-1341-9C8B-B15DE75FDAE9}"/>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5195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CBAC6686-9E76-CC46-8E7A-80222013B75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5799638-86EA-EB4B-93B0-87C285049A8A}"/>
              </a:ext>
            </a:extLst>
          </p:cNvPr>
          <p:cNvSpPr txBox="1"/>
          <p:nvPr/>
        </p:nvSpPr>
        <p:spPr>
          <a:xfrm>
            <a:off x="335360" y="1196752"/>
            <a:ext cx="7440114" cy="400110"/>
          </a:xfrm>
          <a:prstGeom prst="rect">
            <a:avLst/>
          </a:prstGeom>
          <a:noFill/>
        </p:spPr>
        <p:txBody>
          <a:bodyPr wrap="none" rtlCol="0">
            <a:spAutoFit/>
          </a:bodyPr>
          <a:lstStyle/>
          <a:p>
            <a:r>
              <a:rPr kumimoji="1" lang="en-US" altLang="zh-CN" sz="2000" b="1" dirty="0"/>
              <a:t>JDK</a:t>
            </a:r>
            <a:r>
              <a:rPr kumimoji="1" lang="zh-CN" altLang="en-US" sz="2000" b="1" dirty="0"/>
              <a:t>下载：</a:t>
            </a:r>
            <a:r>
              <a:rPr kumimoji="1" lang="en" altLang="zh-CN" sz="2000" b="1" dirty="0">
                <a:solidFill>
                  <a:srgbClr val="7030A0"/>
                </a:solidFill>
              </a:rPr>
              <a:t> </a:t>
            </a:r>
            <a:r>
              <a:rPr kumimoji="1" lang="en" altLang="zh-CN" sz="2000" b="1" dirty="0">
                <a:solidFill>
                  <a:srgbClr val="7030A0"/>
                </a:solidFill>
                <a:hlinkClick r:id="rId3"/>
              </a:rPr>
              <a:t>https://www.oracle.com/java/technologies/downloads/</a:t>
            </a:r>
            <a:r>
              <a:rPr kumimoji="1" lang="zh-CN" altLang="en-US" sz="2000" b="1" dirty="0">
                <a:solidFill>
                  <a:srgbClr val="7030A0"/>
                </a:solidFill>
              </a:rPr>
              <a:t> </a:t>
            </a:r>
          </a:p>
        </p:txBody>
      </p:sp>
      <p:pic>
        <p:nvPicPr>
          <p:cNvPr id="9" name="图片 8">
            <a:extLst>
              <a:ext uri="{FF2B5EF4-FFF2-40B4-BE49-F238E27FC236}">
                <a16:creationId xmlns:a16="http://schemas.microsoft.com/office/drawing/2014/main" id="{D0BDCFFC-3F12-264B-800D-841534DF6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44" y="1772816"/>
            <a:ext cx="9336360" cy="5008290"/>
          </a:xfrm>
          <a:prstGeom prst="rect">
            <a:avLst/>
          </a:prstGeom>
        </p:spPr>
      </p:pic>
      <p:pic>
        <p:nvPicPr>
          <p:cNvPr id="11" name="图片 10">
            <a:extLst>
              <a:ext uri="{FF2B5EF4-FFF2-40B4-BE49-F238E27FC236}">
                <a16:creationId xmlns:a16="http://schemas.microsoft.com/office/drawing/2014/main" id="{F2364FAB-F191-E342-9CF2-C45DA9883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0753" y="1596862"/>
            <a:ext cx="9411112" cy="5008291"/>
          </a:xfrm>
          <a:prstGeom prst="rect">
            <a:avLst/>
          </a:prstGeom>
        </p:spPr>
      </p:pic>
      <p:sp>
        <p:nvSpPr>
          <p:cNvPr id="12" name="矩形 11">
            <a:extLst>
              <a:ext uri="{FF2B5EF4-FFF2-40B4-BE49-F238E27FC236}">
                <a16:creationId xmlns:a16="http://schemas.microsoft.com/office/drawing/2014/main" id="{13A433E4-93E2-E245-801A-8D92D7ACD541}"/>
              </a:ext>
            </a:extLst>
          </p:cNvPr>
          <p:cNvSpPr/>
          <p:nvPr/>
        </p:nvSpPr>
        <p:spPr>
          <a:xfrm>
            <a:off x="2783632" y="5085184"/>
            <a:ext cx="2736304" cy="151996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4916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CBAC6686-9E76-CC46-8E7A-80222013B75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5799638-86EA-EB4B-93B0-87C285049A8A}"/>
              </a:ext>
            </a:extLst>
          </p:cNvPr>
          <p:cNvSpPr txBox="1"/>
          <p:nvPr/>
        </p:nvSpPr>
        <p:spPr>
          <a:xfrm>
            <a:off x="335360" y="1196752"/>
            <a:ext cx="7464929" cy="400110"/>
          </a:xfrm>
          <a:prstGeom prst="rect">
            <a:avLst/>
          </a:prstGeom>
          <a:noFill/>
        </p:spPr>
        <p:txBody>
          <a:bodyPr wrap="none" rtlCol="0">
            <a:spAutoFit/>
          </a:bodyPr>
          <a:lstStyle/>
          <a:p>
            <a:r>
              <a:rPr kumimoji="1" lang="zh-CN" altLang="en-US" sz="2000" b="1" dirty="0"/>
              <a:t>下载</a:t>
            </a:r>
            <a:r>
              <a:rPr kumimoji="1" lang="en-US" altLang="zh-CN" sz="2000" b="1" dirty="0"/>
              <a:t>IDE</a:t>
            </a:r>
            <a:r>
              <a:rPr kumimoji="1" lang="zh-CN" altLang="en-US" sz="2000" b="1" dirty="0"/>
              <a:t>：</a:t>
            </a:r>
            <a:r>
              <a:rPr kumimoji="1" lang="en" altLang="zh-CN" sz="2000" b="1" dirty="0">
                <a:solidFill>
                  <a:srgbClr val="7030A0"/>
                </a:solidFill>
              </a:rPr>
              <a:t> </a:t>
            </a:r>
            <a:r>
              <a:rPr lang="en" altLang="zh-CN" sz="2000" b="1" dirty="0">
                <a:solidFill>
                  <a:srgbClr val="7030A0"/>
                </a:solidFill>
                <a:hlinkClick r:id="rId3"/>
              </a:rPr>
              <a:t>https://www.eclipse.org/downloads/packages/</a:t>
            </a:r>
            <a:r>
              <a:rPr lang="zh-CN" altLang="en-US" sz="2000" b="1" dirty="0">
                <a:solidFill>
                  <a:srgbClr val="7030A0"/>
                </a:solidFill>
              </a:rPr>
              <a:t>  </a:t>
            </a:r>
            <a:r>
              <a:rPr lang="en" altLang="zh-CN" sz="2000" b="1" dirty="0">
                <a:solidFill>
                  <a:srgbClr val="7030A0"/>
                </a:solidFill>
              </a:rPr>
              <a:t>(Eclipse)</a:t>
            </a:r>
            <a:endParaRPr kumimoji="1" lang="zh-CN" altLang="en-US" sz="2000" b="1" dirty="0">
              <a:solidFill>
                <a:srgbClr val="7030A0"/>
              </a:solidFill>
            </a:endParaRPr>
          </a:p>
        </p:txBody>
      </p:sp>
      <p:pic>
        <p:nvPicPr>
          <p:cNvPr id="3" name="图片 2">
            <a:extLst>
              <a:ext uri="{FF2B5EF4-FFF2-40B4-BE49-F238E27FC236}">
                <a16:creationId xmlns:a16="http://schemas.microsoft.com/office/drawing/2014/main" id="{22684DAF-00F9-7E41-BC92-735482467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472" y="1646258"/>
            <a:ext cx="9038009" cy="5215934"/>
          </a:xfrm>
          <a:prstGeom prst="rect">
            <a:avLst/>
          </a:prstGeom>
        </p:spPr>
      </p:pic>
      <p:sp>
        <p:nvSpPr>
          <p:cNvPr id="10" name="文本框 9">
            <a:extLst>
              <a:ext uri="{FF2B5EF4-FFF2-40B4-BE49-F238E27FC236}">
                <a16:creationId xmlns:a16="http://schemas.microsoft.com/office/drawing/2014/main" id="{1D343D0D-8FCA-8840-B726-FAAFC1F84296}"/>
              </a:ext>
            </a:extLst>
          </p:cNvPr>
          <p:cNvSpPr txBox="1"/>
          <p:nvPr/>
        </p:nvSpPr>
        <p:spPr>
          <a:xfrm>
            <a:off x="4475820" y="2204864"/>
            <a:ext cx="3240360" cy="338554"/>
          </a:xfrm>
          <a:prstGeom prst="rect">
            <a:avLst/>
          </a:prstGeom>
          <a:noFill/>
        </p:spPr>
        <p:txBody>
          <a:bodyPr wrap="square" rtlCol="0">
            <a:spAutoFit/>
          </a:bodyPr>
          <a:lstStyle/>
          <a:p>
            <a:pPr algn="ctr"/>
            <a:r>
              <a:rPr kumimoji="1" lang="zh-CN" altLang="en-US" sz="1600" b="1" dirty="0">
                <a:solidFill>
                  <a:srgbClr val="002060"/>
                </a:solidFill>
                <a:ea typeface="微软雅黑" panose="020B0503020204020204" pitchFamily="34" charset="-122"/>
              </a:rPr>
              <a:t>选择合适的版本</a:t>
            </a:r>
            <a:r>
              <a:rPr kumimoji="1" lang="en-US" altLang="zh-CN" sz="1600" b="1" dirty="0">
                <a:solidFill>
                  <a:srgbClr val="002060"/>
                </a:solidFill>
                <a:ea typeface="微软雅黑" panose="020B0503020204020204" pitchFamily="34" charset="-122"/>
              </a:rPr>
              <a:t>/</a:t>
            </a:r>
            <a:r>
              <a:rPr kumimoji="1" lang="zh-CN" altLang="en-US" sz="1600" b="1" dirty="0">
                <a:solidFill>
                  <a:srgbClr val="002060"/>
                </a:solidFill>
                <a:ea typeface="微软雅黑" panose="020B0503020204020204" pitchFamily="34" charset="-122"/>
              </a:rPr>
              <a:t>适用系统</a:t>
            </a:r>
          </a:p>
        </p:txBody>
      </p:sp>
    </p:spTree>
    <p:extLst>
      <p:ext uri="{BB962C8B-B14F-4D97-AF65-F5344CB8AC3E}">
        <p14:creationId xmlns:p14="http://schemas.microsoft.com/office/powerpoint/2010/main" val="2818449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CBAC6686-9E76-CC46-8E7A-80222013B75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5799638-86EA-EB4B-93B0-87C285049A8A}"/>
              </a:ext>
            </a:extLst>
          </p:cNvPr>
          <p:cNvSpPr txBox="1"/>
          <p:nvPr/>
        </p:nvSpPr>
        <p:spPr>
          <a:xfrm>
            <a:off x="335360" y="1196752"/>
            <a:ext cx="7376699" cy="400110"/>
          </a:xfrm>
          <a:prstGeom prst="rect">
            <a:avLst/>
          </a:prstGeom>
          <a:noFill/>
        </p:spPr>
        <p:txBody>
          <a:bodyPr wrap="none" rtlCol="0">
            <a:spAutoFit/>
          </a:bodyPr>
          <a:lstStyle/>
          <a:p>
            <a:r>
              <a:rPr kumimoji="1" lang="zh-CN" altLang="en-US" sz="2000" b="1" dirty="0"/>
              <a:t>下载</a:t>
            </a:r>
            <a:r>
              <a:rPr kumimoji="1" lang="en-US" altLang="zh-CN" sz="2000" b="1" dirty="0"/>
              <a:t>IDE</a:t>
            </a:r>
            <a:r>
              <a:rPr kumimoji="1" lang="zh-CN" altLang="en-US" sz="2000" b="1" dirty="0"/>
              <a:t>：</a:t>
            </a:r>
            <a:r>
              <a:rPr kumimoji="1" lang="en" altLang="zh-CN" sz="2000" b="1" dirty="0">
                <a:solidFill>
                  <a:srgbClr val="7030A0"/>
                </a:solidFill>
              </a:rPr>
              <a:t> </a:t>
            </a:r>
            <a:r>
              <a:rPr lang="en" altLang="zh-CN" sz="2000" b="1" dirty="0">
                <a:solidFill>
                  <a:srgbClr val="C00000"/>
                </a:solidFill>
                <a:hlinkClick r:id="rId3"/>
              </a:rPr>
              <a:t>https://www.jetbrains.com/zh-cn/idea/promo/</a:t>
            </a:r>
            <a:r>
              <a:rPr lang="zh-CN" altLang="en-US" sz="2000" b="1" dirty="0">
                <a:solidFill>
                  <a:srgbClr val="C00000"/>
                </a:solidFill>
              </a:rPr>
              <a:t> </a:t>
            </a:r>
            <a:r>
              <a:rPr lang="en" altLang="zh-CN" sz="2000" b="1" dirty="0">
                <a:solidFill>
                  <a:srgbClr val="7030A0"/>
                </a:solidFill>
              </a:rPr>
              <a:t>(IntelliJ)</a:t>
            </a:r>
          </a:p>
        </p:txBody>
      </p:sp>
      <p:pic>
        <p:nvPicPr>
          <p:cNvPr id="3" name="图片 2">
            <a:extLst>
              <a:ext uri="{FF2B5EF4-FFF2-40B4-BE49-F238E27FC236}">
                <a16:creationId xmlns:a16="http://schemas.microsoft.com/office/drawing/2014/main" id="{E351CA13-3773-CA45-9289-0A043A83F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440" y="1736057"/>
            <a:ext cx="9624392" cy="5123633"/>
          </a:xfrm>
          <a:prstGeom prst="rect">
            <a:avLst/>
          </a:prstGeom>
        </p:spPr>
      </p:pic>
    </p:spTree>
    <p:extLst>
      <p:ext uri="{BB962C8B-B14F-4D97-AF65-F5344CB8AC3E}">
        <p14:creationId xmlns:p14="http://schemas.microsoft.com/office/powerpoint/2010/main" val="1846477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CBAC6686-9E76-CC46-8E7A-80222013B75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892EC66-159B-F74C-9016-19BEC1D85EC9}"/>
              </a:ext>
            </a:extLst>
          </p:cNvPr>
          <p:cNvSpPr txBox="1"/>
          <p:nvPr/>
        </p:nvSpPr>
        <p:spPr>
          <a:xfrm>
            <a:off x="335360" y="1196752"/>
            <a:ext cx="8688789" cy="707886"/>
          </a:xfrm>
          <a:prstGeom prst="rect">
            <a:avLst/>
          </a:prstGeom>
          <a:noFill/>
        </p:spPr>
        <p:txBody>
          <a:bodyPr wrap="none" rtlCol="0">
            <a:spAutoFit/>
          </a:bodyPr>
          <a:lstStyle/>
          <a:p>
            <a:r>
              <a:rPr kumimoji="1" lang="zh-CN" altLang="en-US" sz="2000" b="1" dirty="0"/>
              <a:t>配置</a:t>
            </a:r>
            <a:r>
              <a:rPr kumimoji="1" lang="en-US" altLang="zh-CN" sz="2000" b="1" dirty="0"/>
              <a:t>JAVA</a:t>
            </a:r>
            <a:r>
              <a:rPr kumimoji="1" lang="zh-CN" altLang="en-US" sz="2000" b="1" dirty="0"/>
              <a:t>环境：</a:t>
            </a:r>
            <a:r>
              <a:rPr kumimoji="1" lang="en" altLang="zh-CN" sz="2000" b="1" dirty="0">
                <a:solidFill>
                  <a:srgbClr val="7030A0"/>
                </a:solidFill>
              </a:rPr>
              <a:t> </a:t>
            </a:r>
            <a:r>
              <a:rPr lang="en" altLang="zh-CN" sz="2000" b="1" dirty="0">
                <a:solidFill>
                  <a:srgbClr val="C00000"/>
                </a:solidFill>
                <a:hlinkClick r:id="rId3"/>
              </a:rPr>
              <a:t>https://blog.csdn.net/xhmico/article/details/122390181</a:t>
            </a:r>
            <a:endParaRPr lang="en" altLang="zh-CN" sz="2000" b="1" dirty="0">
              <a:solidFill>
                <a:srgbClr val="C00000"/>
              </a:solidFill>
            </a:endParaRPr>
          </a:p>
          <a:p>
            <a:r>
              <a:rPr lang="en" altLang="zh-CN" sz="2000" b="1" dirty="0">
                <a:solidFill>
                  <a:srgbClr val="C00000"/>
                </a:solidFill>
              </a:rPr>
              <a:t>		</a:t>
            </a:r>
            <a:r>
              <a:rPr lang="en" altLang="zh-CN" sz="2000" b="1" dirty="0">
                <a:solidFill>
                  <a:srgbClr val="C00000"/>
                </a:solidFill>
                <a:hlinkClick r:id="rId4"/>
              </a:rPr>
              <a:t>https://www.runoob.com/java/java-environment-setup.html</a:t>
            </a:r>
            <a:r>
              <a:rPr lang="zh-CN" altLang="en-US" sz="2000" b="1" dirty="0">
                <a:solidFill>
                  <a:srgbClr val="C00000"/>
                </a:solidFill>
              </a:rPr>
              <a:t>  </a:t>
            </a:r>
            <a:endParaRPr lang="en" altLang="zh-CN" sz="2000" b="1" dirty="0">
              <a:solidFill>
                <a:srgbClr val="7030A0"/>
              </a:solidFill>
            </a:endParaRPr>
          </a:p>
        </p:txBody>
      </p:sp>
      <p:pic>
        <p:nvPicPr>
          <p:cNvPr id="5" name="Picture 2">
            <a:extLst>
              <a:ext uri="{FF2B5EF4-FFF2-40B4-BE49-F238E27FC236}">
                <a16:creationId xmlns:a16="http://schemas.microsoft.com/office/drawing/2014/main" id="{1FECD884-7D3B-194C-A430-16E4B2B491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08" y="2106893"/>
            <a:ext cx="4327011" cy="45754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96C7B6FF-CFF7-894B-B8F9-E4DF9326FF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1585" y="2106893"/>
            <a:ext cx="4099274" cy="422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05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CBAC6686-9E76-CC46-8E7A-80222013B75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892EC66-159B-F74C-9016-19BEC1D85EC9}"/>
              </a:ext>
            </a:extLst>
          </p:cNvPr>
          <p:cNvSpPr txBox="1"/>
          <p:nvPr/>
        </p:nvSpPr>
        <p:spPr>
          <a:xfrm>
            <a:off x="335360" y="1196752"/>
            <a:ext cx="8688789" cy="707886"/>
          </a:xfrm>
          <a:prstGeom prst="rect">
            <a:avLst/>
          </a:prstGeom>
          <a:noFill/>
        </p:spPr>
        <p:txBody>
          <a:bodyPr wrap="none" rtlCol="0">
            <a:spAutoFit/>
          </a:bodyPr>
          <a:lstStyle/>
          <a:p>
            <a:r>
              <a:rPr kumimoji="1" lang="zh-CN" altLang="en-US" sz="2000" b="1" dirty="0"/>
              <a:t>配置</a:t>
            </a:r>
            <a:r>
              <a:rPr kumimoji="1" lang="en-US" altLang="zh-CN" sz="2000" b="1" dirty="0"/>
              <a:t>JAVA</a:t>
            </a:r>
            <a:r>
              <a:rPr kumimoji="1" lang="zh-CN" altLang="en-US" sz="2000" b="1" dirty="0"/>
              <a:t>环境：</a:t>
            </a:r>
            <a:r>
              <a:rPr kumimoji="1" lang="en" altLang="zh-CN" sz="2000" b="1" dirty="0">
                <a:solidFill>
                  <a:srgbClr val="7030A0"/>
                </a:solidFill>
              </a:rPr>
              <a:t> </a:t>
            </a:r>
            <a:r>
              <a:rPr lang="en" altLang="zh-CN" sz="2000" b="1" dirty="0">
                <a:solidFill>
                  <a:srgbClr val="C00000"/>
                </a:solidFill>
                <a:hlinkClick r:id="rId3"/>
              </a:rPr>
              <a:t>https://blog.csdn.net/xhmico/article/details/122390181</a:t>
            </a:r>
            <a:endParaRPr lang="en" altLang="zh-CN" sz="2000" b="1" dirty="0">
              <a:solidFill>
                <a:srgbClr val="C00000"/>
              </a:solidFill>
            </a:endParaRPr>
          </a:p>
          <a:p>
            <a:r>
              <a:rPr lang="en" altLang="zh-CN" sz="2000" b="1" dirty="0">
                <a:solidFill>
                  <a:srgbClr val="C00000"/>
                </a:solidFill>
              </a:rPr>
              <a:t>		</a:t>
            </a:r>
            <a:r>
              <a:rPr lang="en" altLang="zh-CN" sz="2000" b="1" dirty="0">
                <a:solidFill>
                  <a:srgbClr val="C00000"/>
                </a:solidFill>
                <a:hlinkClick r:id="rId4"/>
              </a:rPr>
              <a:t>https://www.runoob.com/java/java-environment-setup.html</a:t>
            </a:r>
            <a:r>
              <a:rPr lang="zh-CN" altLang="en-US" sz="2000" b="1" dirty="0">
                <a:solidFill>
                  <a:srgbClr val="C00000"/>
                </a:solidFill>
              </a:rPr>
              <a:t>  </a:t>
            </a:r>
            <a:endParaRPr lang="en" altLang="zh-CN" sz="2000" b="1" dirty="0">
              <a:solidFill>
                <a:srgbClr val="7030A0"/>
              </a:solidFill>
            </a:endParaRPr>
          </a:p>
        </p:txBody>
      </p:sp>
      <p:sp>
        <p:nvSpPr>
          <p:cNvPr id="8" name="矩形 7">
            <a:extLst>
              <a:ext uri="{FF2B5EF4-FFF2-40B4-BE49-F238E27FC236}">
                <a16:creationId xmlns:a16="http://schemas.microsoft.com/office/drawing/2014/main" id="{CADCE1CD-F50B-874B-9B55-0AB8B330B285}"/>
              </a:ext>
            </a:extLst>
          </p:cNvPr>
          <p:cNvSpPr/>
          <p:nvPr/>
        </p:nvSpPr>
        <p:spPr>
          <a:xfrm>
            <a:off x="5647382" y="2780928"/>
            <a:ext cx="6137250" cy="923330"/>
          </a:xfrm>
          <a:prstGeom prst="rect">
            <a:avLst/>
          </a:prstGeom>
        </p:spPr>
        <p:txBody>
          <a:bodyPr wrap="square">
            <a:spAutoFit/>
          </a:bodyPr>
          <a:lstStyle/>
          <a:p>
            <a:pPr marL="285750" indent="-285750" latinLnBrk="1">
              <a:buFont typeface="Arial" panose="020B0604020202020204" pitchFamily="34" charset="0"/>
              <a:buChar char="•"/>
            </a:pPr>
            <a:r>
              <a:rPr lang="zh-CN" altLang="en-US" dirty="0">
                <a:solidFill>
                  <a:srgbClr val="333333"/>
                </a:solidFill>
                <a:latin typeface="DengXian Light" panose="02010600030101010101" pitchFamily="2" charset="-122"/>
                <a:ea typeface="DengXian Light" panose="02010600030101010101" pitchFamily="2" charset="-122"/>
              </a:rPr>
              <a:t>变量名：</a:t>
            </a:r>
            <a:r>
              <a:rPr lang="en" altLang="zh-CN" b="1" dirty="0">
                <a:solidFill>
                  <a:srgbClr val="7030A0"/>
                </a:solidFill>
                <a:latin typeface="DengXian Light" panose="02010600030101010101" pitchFamily="2" charset="-122"/>
                <a:ea typeface="DengXian Light" panose="02010600030101010101" pitchFamily="2" charset="-122"/>
              </a:rPr>
              <a:t>JAVA_HOME</a:t>
            </a:r>
          </a:p>
          <a:p>
            <a:pPr marL="285750" indent="-285750" latinLnBrk="1">
              <a:buFont typeface="Arial" panose="020B0604020202020204" pitchFamily="34" charset="0"/>
              <a:buChar char="•"/>
            </a:pPr>
            <a:r>
              <a:rPr lang="zh-CN" altLang="en-US" dirty="0">
                <a:solidFill>
                  <a:srgbClr val="333333"/>
                </a:solidFill>
                <a:latin typeface="DengXian Light" panose="02010600030101010101" pitchFamily="2" charset="-122"/>
                <a:ea typeface="DengXian Light" panose="02010600030101010101" pitchFamily="2" charset="-122"/>
              </a:rPr>
              <a:t>变量值：</a:t>
            </a:r>
            <a:r>
              <a:rPr lang="en" altLang="zh-CN" dirty="0">
                <a:solidFill>
                  <a:srgbClr val="333333"/>
                </a:solidFill>
                <a:latin typeface="DengXian Light" panose="02010600030101010101" pitchFamily="2" charset="-122"/>
                <a:ea typeface="DengXian Light" panose="02010600030101010101" pitchFamily="2" charset="-122"/>
              </a:rPr>
              <a:t>C:\Program Files (x86)\Java\jdk1.8.0_91   // </a:t>
            </a:r>
            <a:r>
              <a:rPr lang="zh-CN" altLang="en-US" dirty="0">
                <a:solidFill>
                  <a:srgbClr val="333333"/>
                </a:solidFill>
                <a:latin typeface="DengXian Light" panose="02010600030101010101" pitchFamily="2" charset="-122"/>
                <a:ea typeface="DengXian Light" panose="02010600030101010101" pitchFamily="2" charset="-122"/>
              </a:rPr>
              <a:t>根据自己的实际路径配置</a:t>
            </a:r>
          </a:p>
        </p:txBody>
      </p:sp>
      <p:pic>
        <p:nvPicPr>
          <p:cNvPr id="9" name="Picture 2">
            <a:extLst>
              <a:ext uri="{FF2B5EF4-FFF2-40B4-BE49-F238E27FC236}">
                <a16:creationId xmlns:a16="http://schemas.microsoft.com/office/drawing/2014/main" id="{BBC49E7D-B2C7-134B-9121-AEF202E57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2132856"/>
            <a:ext cx="4391122" cy="452486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E5B031D-78E3-8D46-A68D-8DA23C41FA55}"/>
              </a:ext>
            </a:extLst>
          </p:cNvPr>
          <p:cNvSpPr txBox="1"/>
          <p:nvPr/>
        </p:nvSpPr>
        <p:spPr>
          <a:xfrm>
            <a:off x="5734593" y="4653137"/>
            <a:ext cx="5635949" cy="369332"/>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DengXian Light" panose="02010600030101010101" pitchFamily="2" charset="-122"/>
                <a:ea typeface="DengXian Light" panose="02010600030101010101" pitchFamily="2" charset="-122"/>
              </a:rPr>
              <a:t>告诉系统：</a:t>
            </a:r>
            <a:r>
              <a:rPr kumimoji="1" lang="en-US" altLang="zh-CN" b="1" dirty="0">
                <a:solidFill>
                  <a:srgbClr val="7030A0"/>
                </a:solidFill>
                <a:latin typeface="DengXian Light" panose="02010600030101010101" pitchFamily="2" charset="-122"/>
                <a:ea typeface="DengXian Light" panose="02010600030101010101" pitchFamily="2" charset="-122"/>
              </a:rPr>
              <a:t>JAVA</a:t>
            </a:r>
            <a:r>
              <a:rPr kumimoji="1" lang="zh-CN" altLang="en-US" b="1" dirty="0">
                <a:solidFill>
                  <a:srgbClr val="7030A0"/>
                </a:solidFill>
                <a:latin typeface="DengXian Light" panose="02010600030101010101" pitchFamily="2" charset="-122"/>
                <a:ea typeface="DengXian Light" panose="02010600030101010101" pitchFamily="2" charset="-122"/>
              </a:rPr>
              <a:t>的安装路径</a:t>
            </a:r>
            <a:r>
              <a:rPr kumimoji="1" lang="zh-CN" altLang="en-US" dirty="0">
                <a:latin typeface="DengXian Light" panose="02010600030101010101" pitchFamily="2" charset="-122"/>
                <a:ea typeface="DengXian Light" panose="02010600030101010101" pitchFamily="2" charset="-122"/>
              </a:rPr>
              <a:t>，为后续配置提供便利</a:t>
            </a:r>
          </a:p>
        </p:txBody>
      </p:sp>
    </p:spTree>
    <p:extLst>
      <p:ext uri="{BB962C8B-B14F-4D97-AF65-F5344CB8AC3E}">
        <p14:creationId xmlns:p14="http://schemas.microsoft.com/office/powerpoint/2010/main" val="11745377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CBAC6686-9E76-CC46-8E7A-80222013B75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892EC66-159B-F74C-9016-19BEC1D85EC9}"/>
              </a:ext>
            </a:extLst>
          </p:cNvPr>
          <p:cNvSpPr txBox="1"/>
          <p:nvPr/>
        </p:nvSpPr>
        <p:spPr>
          <a:xfrm>
            <a:off x="335360" y="1196752"/>
            <a:ext cx="8688789" cy="707886"/>
          </a:xfrm>
          <a:prstGeom prst="rect">
            <a:avLst/>
          </a:prstGeom>
          <a:noFill/>
        </p:spPr>
        <p:txBody>
          <a:bodyPr wrap="none" rtlCol="0">
            <a:spAutoFit/>
          </a:bodyPr>
          <a:lstStyle/>
          <a:p>
            <a:r>
              <a:rPr kumimoji="1" lang="zh-CN" altLang="en-US" sz="2000" b="1" dirty="0"/>
              <a:t>配置</a:t>
            </a:r>
            <a:r>
              <a:rPr kumimoji="1" lang="en-US" altLang="zh-CN" sz="2000" b="1" dirty="0"/>
              <a:t>JAVA</a:t>
            </a:r>
            <a:r>
              <a:rPr kumimoji="1" lang="zh-CN" altLang="en-US" sz="2000" b="1" dirty="0"/>
              <a:t>环境：</a:t>
            </a:r>
            <a:r>
              <a:rPr kumimoji="1" lang="en" altLang="zh-CN" sz="2000" b="1" dirty="0">
                <a:solidFill>
                  <a:srgbClr val="7030A0"/>
                </a:solidFill>
              </a:rPr>
              <a:t> </a:t>
            </a:r>
            <a:r>
              <a:rPr lang="en" altLang="zh-CN" sz="2000" b="1" dirty="0">
                <a:solidFill>
                  <a:srgbClr val="C00000"/>
                </a:solidFill>
                <a:hlinkClick r:id="rId3"/>
              </a:rPr>
              <a:t>https://blog.csdn.net/xhmico/article/details/122390181</a:t>
            </a:r>
            <a:endParaRPr lang="en" altLang="zh-CN" sz="2000" b="1" dirty="0">
              <a:solidFill>
                <a:srgbClr val="C00000"/>
              </a:solidFill>
            </a:endParaRPr>
          </a:p>
          <a:p>
            <a:r>
              <a:rPr lang="en" altLang="zh-CN" sz="2000" b="1" dirty="0">
                <a:solidFill>
                  <a:srgbClr val="C00000"/>
                </a:solidFill>
              </a:rPr>
              <a:t>		</a:t>
            </a:r>
            <a:r>
              <a:rPr lang="en" altLang="zh-CN" sz="2000" b="1" dirty="0">
                <a:solidFill>
                  <a:srgbClr val="C00000"/>
                </a:solidFill>
                <a:hlinkClick r:id="rId4"/>
              </a:rPr>
              <a:t>https://www.runoob.com/java/java-environment-setup.html</a:t>
            </a:r>
            <a:r>
              <a:rPr lang="zh-CN" altLang="en-US" sz="2000" b="1" dirty="0">
                <a:solidFill>
                  <a:srgbClr val="C00000"/>
                </a:solidFill>
              </a:rPr>
              <a:t>  </a:t>
            </a:r>
            <a:endParaRPr lang="en" altLang="zh-CN" sz="2000" b="1" dirty="0">
              <a:solidFill>
                <a:srgbClr val="7030A0"/>
              </a:solidFill>
            </a:endParaRPr>
          </a:p>
        </p:txBody>
      </p:sp>
      <p:sp>
        <p:nvSpPr>
          <p:cNvPr id="7" name="矩形 6">
            <a:extLst>
              <a:ext uri="{FF2B5EF4-FFF2-40B4-BE49-F238E27FC236}">
                <a16:creationId xmlns:a16="http://schemas.microsoft.com/office/drawing/2014/main" id="{6571751A-2A57-4D41-9ED1-82FFC02AE1CC}"/>
              </a:ext>
            </a:extLst>
          </p:cNvPr>
          <p:cNvSpPr/>
          <p:nvPr/>
        </p:nvSpPr>
        <p:spPr>
          <a:xfrm>
            <a:off x="5968994" y="3100805"/>
            <a:ext cx="5671621" cy="646331"/>
          </a:xfrm>
          <a:prstGeom prst="rect">
            <a:avLst/>
          </a:prstGeom>
        </p:spPr>
        <p:txBody>
          <a:bodyPr wrap="square">
            <a:spAutoFit/>
          </a:bodyPr>
          <a:lstStyle/>
          <a:p>
            <a:pPr marL="285750" indent="-285750" latinLnBrk="1">
              <a:buFont typeface="Arial" panose="020B0604020202020204" pitchFamily="34" charset="0"/>
              <a:buChar char="•"/>
            </a:pPr>
            <a:r>
              <a:rPr lang="zh-CN" altLang="en-US" dirty="0">
                <a:latin typeface="DengXian Light" panose="02010600030101010101" pitchFamily="2" charset="-122"/>
                <a:ea typeface="DengXian Light" panose="02010600030101010101" pitchFamily="2" charset="-122"/>
              </a:rPr>
              <a:t>变量名：</a:t>
            </a:r>
            <a:r>
              <a:rPr lang="en" altLang="zh-CN" b="1" dirty="0">
                <a:solidFill>
                  <a:srgbClr val="7030A0"/>
                </a:solidFill>
                <a:latin typeface="DengXian Light" panose="02010600030101010101" pitchFamily="2" charset="-122"/>
                <a:ea typeface="DengXian Light" panose="02010600030101010101" pitchFamily="2" charset="-122"/>
              </a:rPr>
              <a:t>Path</a:t>
            </a:r>
          </a:p>
          <a:p>
            <a:pPr marL="285750" indent="-285750" latinLnBrk="1">
              <a:buFont typeface="Arial" panose="020B0604020202020204" pitchFamily="34" charset="0"/>
              <a:buChar char="•"/>
            </a:pPr>
            <a:r>
              <a:rPr lang="zh-CN" altLang="en-US" dirty="0">
                <a:latin typeface="DengXian Light" panose="02010600030101010101" pitchFamily="2" charset="-122"/>
                <a:ea typeface="DengXian Light" panose="02010600030101010101" pitchFamily="2" charset="-122"/>
              </a:rPr>
              <a:t>变量值：</a:t>
            </a:r>
            <a:r>
              <a:rPr lang="en-US" altLang="zh-CN" b="1" dirty="0">
                <a:solidFill>
                  <a:srgbClr val="7030A0"/>
                </a:solidFill>
                <a:latin typeface="Calibri" panose="020F0502020204030204" pitchFamily="34" charset="0"/>
                <a:ea typeface="DengXian Light" panose="02010600030101010101" pitchFamily="2" charset="-122"/>
                <a:cs typeface="Calibri" panose="020F0502020204030204" pitchFamily="34" charset="0"/>
              </a:rPr>
              <a:t>%</a:t>
            </a:r>
            <a:r>
              <a:rPr lang="en" altLang="zh-CN" b="1" dirty="0">
                <a:solidFill>
                  <a:srgbClr val="7030A0"/>
                </a:solidFill>
                <a:latin typeface="Calibri" panose="020F0502020204030204" pitchFamily="34" charset="0"/>
                <a:ea typeface="DengXian Light" panose="02010600030101010101" pitchFamily="2" charset="-122"/>
                <a:cs typeface="Calibri" panose="020F0502020204030204" pitchFamily="34" charset="0"/>
              </a:rPr>
              <a:t>JAVA_HOME%\bin;%JAVA_HOME%\</a:t>
            </a:r>
            <a:r>
              <a:rPr lang="en" altLang="zh-CN" b="1" dirty="0" err="1">
                <a:solidFill>
                  <a:srgbClr val="7030A0"/>
                </a:solidFill>
                <a:latin typeface="Calibri" panose="020F0502020204030204" pitchFamily="34" charset="0"/>
                <a:ea typeface="DengXian Light" panose="02010600030101010101" pitchFamily="2" charset="-122"/>
                <a:cs typeface="Calibri" panose="020F0502020204030204" pitchFamily="34" charset="0"/>
              </a:rPr>
              <a:t>jre</a:t>
            </a:r>
            <a:r>
              <a:rPr lang="en" altLang="zh-CN" b="1" dirty="0">
                <a:solidFill>
                  <a:srgbClr val="7030A0"/>
                </a:solidFill>
                <a:latin typeface="Calibri" panose="020F0502020204030204" pitchFamily="34" charset="0"/>
                <a:ea typeface="DengXian Light" panose="02010600030101010101" pitchFamily="2" charset="-122"/>
                <a:cs typeface="Calibri" panose="020F0502020204030204" pitchFamily="34" charset="0"/>
              </a:rPr>
              <a:t>\bin;</a:t>
            </a:r>
          </a:p>
        </p:txBody>
      </p:sp>
      <p:pic>
        <p:nvPicPr>
          <p:cNvPr id="11" name="Picture 4">
            <a:extLst>
              <a:ext uri="{FF2B5EF4-FFF2-40B4-BE49-F238E27FC236}">
                <a16:creationId xmlns:a16="http://schemas.microsoft.com/office/drawing/2014/main" id="{BBC575E1-8CA8-7742-B402-7150CDD1B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48" y="1988840"/>
            <a:ext cx="4590976" cy="473044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F5574BCC-5F9B-5444-A66C-3F5A44368EF2}"/>
              </a:ext>
            </a:extLst>
          </p:cNvPr>
          <p:cNvSpPr txBox="1"/>
          <p:nvPr/>
        </p:nvSpPr>
        <p:spPr>
          <a:xfrm>
            <a:off x="5968994" y="4797152"/>
            <a:ext cx="5992656"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DengXian Light" panose="02010600030101010101" pitchFamily="2" charset="-122"/>
                <a:ea typeface="DengXian Light" panose="02010600030101010101" pitchFamily="2" charset="-122"/>
              </a:rPr>
              <a:t>根据之前所设的</a:t>
            </a:r>
            <a:r>
              <a:rPr kumimoji="1" lang="en-US" altLang="zh-CN" dirty="0">
                <a:latin typeface="DengXian Light" panose="02010600030101010101" pitchFamily="2" charset="-122"/>
                <a:ea typeface="DengXian Light" panose="02010600030101010101" pitchFamily="2" charset="-122"/>
              </a:rPr>
              <a:t>HOME</a:t>
            </a:r>
            <a:r>
              <a:rPr kumimoji="1" lang="zh-CN" altLang="en-US" dirty="0">
                <a:latin typeface="DengXian Light" panose="02010600030101010101" pitchFamily="2" charset="-122"/>
                <a:ea typeface="DengXian Light" panose="02010600030101010101" pitchFamily="2" charset="-122"/>
              </a:rPr>
              <a:t>目录，告诉系统</a:t>
            </a:r>
            <a:r>
              <a:rPr kumimoji="1" lang="en-US" altLang="zh-CN" b="1" dirty="0">
                <a:solidFill>
                  <a:srgbClr val="7030A0"/>
                </a:solidFill>
                <a:latin typeface="DengXian Light" panose="02010600030101010101" pitchFamily="2" charset="-122"/>
                <a:ea typeface="DengXian Light" panose="02010600030101010101" pitchFamily="2" charset="-122"/>
              </a:rPr>
              <a:t>JAVA</a:t>
            </a:r>
            <a:r>
              <a:rPr kumimoji="1" lang="zh-CN" altLang="en-US" b="1" dirty="0">
                <a:solidFill>
                  <a:srgbClr val="7030A0"/>
                </a:solidFill>
                <a:latin typeface="DengXian Light" panose="02010600030101010101" pitchFamily="2" charset="-122"/>
                <a:ea typeface="DengXian Light" panose="02010600030101010101" pitchFamily="2" charset="-122"/>
              </a:rPr>
              <a:t>自带的工具在哪里</a:t>
            </a:r>
            <a:r>
              <a:rPr kumimoji="1" lang="zh-CN" altLang="en-US" dirty="0">
                <a:latin typeface="DengXian Light" panose="02010600030101010101" pitchFamily="2" charset="-122"/>
                <a:ea typeface="DengXian Light" panose="02010600030101010101" pitchFamily="2" charset="-122"/>
              </a:rPr>
              <a:t>，如</a:t>
            </a:r>
            <a:r>
              <a:rPr kumimoji="1" lang="en-US" altLang="zh-CN" dirty="0">
                <a:latin typeface="DengXian Light" panose="02010600030101010101" pitchFamily="2" charset="-122"/>
                <a:ea typeface="DengXian Light" panose="02010600030101010101" pitchFamily="2" charset="-122"/>
              </a:rPr>
              <a:t>java,</a:t>
            </a:r>
            <a:r>
              <a:rPr kumimoji="1" lang="zh-CN" altLang="en-US" dirty="0">
                <a:latin typeface="DengXian Light" panose="02010600030101010101" pitchFamily="2" charset="-122"/>
                <a:ea typeface="DengXian Light" panose="02010600030101010101" pitchFamily="2" charset="-122"/>
              </a:rPr>
              <a:t> </a:t>
            </a:r>
            <a:r>
              <a:rPr kumimoji="1" lang="en-US" altLang="zh-CN" dirty="0" err="1">
                <a:latin typeface="DengXian Light" panose="02010600030101010101" pitchFamily="2" charset="-122"/>
                <a:ea typeface="DengXian Light" panose="02010600030101010101" pitchFamily="2" charset="-122"/>
              </a:rPr>
              <a:t>javac</a:t>
            </a:r>
            <a:endParaRPr kumimoji="1" lang="zh-CN" altLang="en-US" dirty="0">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2608711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77</a:t>
            </a:fld>
            <a:endParaRPr lang="zh-CN" altLang="en-US"/>
          </a:p>
        </p:txBody>
      </p:sp>
      <p:sp>
        <p:nvSpPr>
          <p:cNvPr id="3" name="矩形 2">
            <a:extLst>
              <a:ext uri="{FF2B5EF4-FFF2-40B4-BE49-F238E27FC236}">
                <a16:creationId xmlns:a16="http://schemas.microsoft.com/office/drawing/2014/main" id="{28F9CA00-FF79-0E4B-B6C6-7FED19F65C6A}"/>
              </a:ext>
            </a:extLst>
          </p:cNvPr>
          <p:cNvSpPr/>
          <p:nvPr/>
        </p:nvSpPr>
        <p:spPr>
          <a:xfrm>
            <a:off x="983432" y="4673783"/>
            <a:ext cx="9577064" cy="1296445"/>
          </a:xfrm>
          <a:prstGeom prst="rect">
            <a:avLst/>
          </a:prstGeom>
        </p:spPr>
        <p:txBody>
          <a:bodyPr wrap="square">
            <a:spAutoFit/>
          </a:bodyPr>
          <a:lstStyle/>
          <a:p>
            <a:pPr marL="285750" indent="-285750" latinLnBrk="1">
              <a:lnSpc>
                <a:spcPct val="150000"/>
              </a:lnSpc>
              <a:buFont typeface="Arial" panose="020B0604020202020204" pitchFamily="34" charset="0"/>
              <a:buChar char="•"/>
            </a:pPr>
            <a:r>
              <a:rPr lang="zh-CN" altLang="en-US" dirty="0">
                <a:latin typeface="DengXian Light" panose="02010600030101010101" pitchFamily="2" charset="-122"/>
                <a:ea typeface="DengXian Light" panose="02010600030101010101" pitchFamily="2" charset="-122"/>
              </a:rPr>
              <a:t>变量名：</a:t>
            </a:r>
            <a:r>
              <a:rPr lang="en" altLang="zh-CN" b="1" dirty="0">
                <a:solidFill>
                  <a:srgbClr val="7030A0"/>
                </a:solidFill>
                <a:latin typeface="DengXian Light" panose="02010600030101010101" pitchFamily="2" charset="-122"/>
                <a:ea typeface="DengXian Light" panose="02010600030101010101" pitchFamily="2" charset="-122"/>
              </a:rPr>
              <a:t>CLASSPATH</a:t>
            </a:r>
          </a:p>
          <a:p>
            <a:pPr marL="285750" indent="-285750" latinLnBrk="1">
              <a:lnSpc>
                <a:spcPct val="150000"/>
              </a:lnSpc>
              <a:buFont typeface="Arial" panose="020B0604020202020204" pitchFamily="34" charset="0"/>
              <a:buChar char="•"/>
            </a:pPr>
            <a:r>
              <a:rPr lang="zh-CN" altLang="en-US" dirty="0">
                <a:latin typeface="DengXian Light" panose="02010600030101010101" pitchFamily="2" charset="-122"/>
                <a:ea typeface="DengXian Light" panose="02010600030101010101" pitchFamily="2" charset="-122"/>
              </a:rPr>
              <a:t>变量值：</a:t>
            </a:r>
            <a:r>
              <a:rPr lang="en-US" altLang="zh-CN" dirty="0">
                <a:solidFill>
                  <a:srgbClr val="7030A0"/>
                </a:solidFill>
                <a:latin typeface="Calibri" panose="020F0502020204030204" pitchFamily="34" charset="0"/>
                <a:ea typeface="DengXian Light" panose="02010600030101010101" pitchFamily="2" charset="-122"/>
                <a:cs typeface="Calibri" panose="020F0502020204030204" pitchFamily="34" charset="0"/>
              </a:rPr>
              <a:t>.;%</a:t>
            </a:r>
            <a:r>
              <a:rPr lang="en" altLang="zh-CN" dirty="0">
                <a:solidFill>
                  <a:srgbClr val="7030A0"/>
                </a:solidFill>
                <a:latin typeface="Calibri" panose="020F0502020204030204" pitchFamily="34" charset="0"/>
                <a:ea typeface="DengXian Light" panose="02010600030101010101" pitchFamily="2" charset="-122"/>
                <a:cs typeface="Calibri" panose="020F0502020204030204" pitchFamily="34" charset="0"/>
              </a:rPr>
              <a:t>JAVA_HOME%\lib\</a:t>
            </a:r>
            <a:r>
              <a:rPr lang="en" altLang="zh-CN" dirty="0" err="1">
                <a:solidFill>
                  <a:srgbClr val="7030A0"/>
                </a:solidFill>
                <a:latin typeface="Calibri" panose="020F0502020204030204" pitchFamily="34" charset="0"/>
                <a:ea typeface="DengXian Light" panose="02010600030101010101" pitchFamily="2" charset="-122"/>
                <a:cs typeface="Calibri" panose="020F0502020204030204" pitchFamily="34" charset="0"/>
              </a:rPr>
              <a:t>dt.jar</a:t>
            </a:r>
            <a:r>
              <a:rPr lang="en" altLang="zh-CN" dirty="0">
                <a:solidFill>
                  <a:srgbClr val="7030A0"/>
                </a:solidFill>
                <a:latin typeface="Calibri" panose="020F0502020204030204" pitchFamily="34" charset="0"/>
                <a:ea typeface="DengXian Light" panose="02010600030101010101" pitchFamily="2" charset="-122"/>
                <a:cs typeface="Calibri" panose="020F0502020204030204" pitchFamily="34" charset="0"/>
              </a:rPr>
              <a:t>;%JAVA_HOME%\lib\</a:t>
            </a:r>
            <a:r>
              <a:rPr lang="en" altLang="zh-CN" dirty="0" err="1">
                <a:solidFill>
                  <a:srgbClr val="7030A0"/>
                </a:solidFill>
                <a:latin typeface="Calibri" panose="020F0502020204030204" pitchFamily="34" charset="0"/>
                <a:ea typeface="DengXian Light" panose="02010600030101010101" pitchFamily="2" charset="-122"/>
                <a:cs typeface="Calibri" panose="020F0502020204030204" pitchFamily="34" charset="0"/>
              </a:rPr>
              <a:t>tools.jar</a:t>
            </a:r>
            <a:r>
              <a:rPr lang="en" altLang="zh-CN" dirty="0">
                <a:solidFill>
                  <a:srgbClr val="7030A0"/>
                </a:solidFill>
                <a:latin typeface="Calibri" panose="020F0502020204030204" pitchFamily="34" charset="0"/>
                <a:ea typeface="DengXian Light" panose="02010600030101010101" pitchFamily="2" charset="-122"/>
                <a:cs typeface="Calibri" panose="020F0502020204030204" pitchFamily="34" charset="0"/>
              </a:rPr>
              <a:t>;  //</a:t>
            </a:r>
            <a:r>
              <a:rPr lang="zh-CN" altLang="en-US" dirty="0">
                <a:solidFill>
                  <a:srgbClr val="7030A0"/>
                </a:solidFill>
                <a:latin typeface="Calibri" panose="020F0502020204030204" pitchFamily="34" charset="0"/>
                <a:ea typeface="DengXian Light" panose="02010600030101010101" pitchFamily="2" charset="-122"/>
                <a:cs typeface="Calibri" panose="020F0502020204030204" pitchFamily="34" charset="0"/>
              </a:rPr>
              <a:t>记得前面有个</a:t>
            </a:r>
            <a:r>
              <a:rPr lang="en-US" altLang="zh-CN" dirty="0">
                <a:solidFill>
                  <a:srgbClr val="7030A0"/>
                </a:solidFill>
                <a:latin typeface="Calibri" panose="020F0502020204030204" pitchFamily="34" charset="0"/>
                <a:ea typeface="DengXian Light" panose="02010600030101010101" pitchFamily="2" charset="-122"/>
                <a:cs typeface="Calibri" panose="020F0502020204030204" pitchFamily="34" charset="0"/>
              </a:rPr>
              <a:t>".”</a:t>
            </a:r>
          </a:p>
          <a:p>
            <a:pPr marL="285750" indent="-285750" latinLnBrk="1">
              <a:lnSpc>
                <a:spcPct val="150000"/>
              </a:lnSpc>
              <a:buFont typeface="Arial" panose="020B0604020202020204" pitchFamily="34" charset="0"/>
              <a:buChar char="•"/>
            </a:pPr>
            <a:r>
              <a:rPr kumimoji="1" lang="zh-CN" altLang="en-US" dirty="0">
                <a:latin typeface="DengXian Light" panose="02010600030101010101" pitchFamily="2" charset="-122"/>
                <a:ea typeface="DengXian Light" panose="02010600030101010101" pitchFamily="2" charset="-122"/>
              </a:rPr>
              <a:t>根据之前所设的</a:t>
            </a:r>
            <a:r>
              <a:rPr kumimoji="1" lang="en-US" altLang="zh-CN" dirty="0">
                <a:latin typeface="DengXian Light" panose="02010600030101010101" pitchFamily="2" charset="-122"/>
                <a:ea typeface="DengXian Light" panose="02010600030101010101" pitchFamily="2" charset="-122"/>
              </a:rPr>
              <a:t>HOME</a:t>
            </a:r>
            <a:r>
              <a:rPr kumimoji="1" lang="zh-CN" altLang="en-US" dirty="0">
                <a:latin typeface="DengXian Light" panose="02010600030101010101" pitchFamily="2" charset="-122"/>
                <a:ea typeface="DengXian Light" panose="02010600030101010101" pitchFamily="2" charset="-122"/>
              </a:rPr>
              <a:t>目录，告诉系统</a:t>
            </a:r>
            <a:r>
              <a:rPr kumimoji="1" lang="zh-CN" altLang="en-US" b="1" dirty="0">
                <a:solidFill>
                  <a:srgbClr val="7030A0"/>
                </a:solidFill>
                <a:latin typeface="DengXian Light" panose="02010600030101010101" pitchFamily="2" charset="-122"/>
                <a:ea typeface="DengXian Light" panose="02010600030101010101" pitchFamily="2" charset="-122"/>
              </a:rPr>
              <a:t>加载</a:t>
            </a:r>
            <a:r>
              <a:rPr kumimoji="1" lang="en-US" altLang="zh-CN" b="1" dirty="0">
                <a:solidFill>
                  <a:srgbClr val="7030A0"/>
                </a:solidFill>
                <a:latin typeface="DengXian Light" panose="02010600030101010101" pitchFamily="2" charset="-122"/>
                <a:ea typeface="DengXian Light" panose="02010600030101010101" pitchFamily="2" charset="-122"/>
              </a:rPr>
              <a:t>Java</a:t>
            </a:r>
            <a:r>
              <a:rPr kumimoji="1" lang="zh-CN" altLang="en-US" b="1" dirty="0">
                <a:solidFill>
                  <a:srgbClr val="7030A0"/>
                </a:solidFill>
                <a:latin typeface="DengXian Light" panose="02010600030101010101" pitchFamily="2" charset="-122"/>
                <a:ea typeface="DengXian Light" panose="02010600030101010101" pitchFamily="2" charset="-122"/>
              </a:rPr>
              <a:t>字节码</a:t>
            </a:r>
            <a:r>
              <a:rPr kumimoji="1" lang="zh-CN" altLang="en-US" dirty="0">
                <a:latin typeface="DengXian Light" panose="02010600030101010101" pitchFamily="2" charset="-122"/>
                <a:ea typeface="DengXian Light" panose="02010600030101010101" pitchFamily="2" charset="-122"/>
              </a:rPr>
              <a:t>所需的系统工具在哪里</a:t>
            </a:r>
          </a:p>
        </p:txBody>
      </p:sp>
      <p:pic>
        <p:nvPicPr>
          <p:cNvPr id="34818" name="Picture 2">
            <a:extLst>
              <a:ext uri="{FF2B5EF4-FFF2-40B4-BE49-F238E27FC236}">
                <a16:creationId xmlns:a16="http://schemas.microsoft.com/office/drawing/2014/main" id="{8887C3C3-32EE-774D-8F06-40FE9C8BF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235" y="1700808"/>
            <a:ext cx="5223525" cy="2142232"/>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2">
            <a:extLst>
              <a:ext uri="{FF2B5EF4-FFF2-40B4-BE49-F238E27FC236}">
                <a16:creationId xmlns:a16="http://schemas.microsoft.com/office/drawing/2014/main" id="{4EA83B45-AD53-7D45-BCD9-0283B49968B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1133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415480" y="1351260"/>
            <a:ext cx="9186664" cy="1684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源码编写：记事本、文本编辑器、</a:t>
            </a:r>
            <a:r>
              <a:rPr lang="en-US" altLang="zh-CN" dirty="0">
                <a:latin typeface="DengXian Light" panose="02010600030101010101" pitchFamily="2" charset="-122"/>
                <a:ea typeface="DengXian Light" panose="02010600030101010101" pitchFamily="2" charset="-122"/>
              </a:rPr>
              <a:t>word</a:t>
            </a:r>
            <a:r>
              <a:rPr lang="zh-CN" altLang="en-US" dirty="0">
                <a:latin typeface="DengXian Light" panose="02010600030101010101" pitchFamily="2" charset="-122"/>
                <a:ea typeface="DengXian Light" panose="02010600030101010101" pitchFamily="2" charset="-122"/>
              </a:rPr>
              <a:t>、</a:t>
            </a:r>
            <a:r>
              <a:rPr lang="en-US" altLang="zh-CN" dirty="0">
                <a:latin typeface="DengXian Light" panose="02010600030101010101" pitchFamily="2" charset="-122"/>
                <a:ea typeface="DengXian Light" panose="02010600030101010101" pitchFamily="2" charset="-122"/>
              </a:rPr>
              <a:t>notepad++……</a:t>
            </a:r>
          </a:p>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源码编译：</a:t>
            </a:r>
            <a:r>
              <a:rPr lang="en-US" altLang="zh-CN" dirty="0" err="1">
                <a:latin typeface="DengXian Light" panose="02010600030101010101" pitchFamily="2" charset="-122"/>
                <a:ea typeface="DengXian Light" panose="02010600030101010101" pitchFamily="2" charset="-122"/>
              </a:rPr>
              <a:t>javac</a:t>
            </a:r>
            <a:r>
              <a:rPr lang="en-US" altLang="zh-CN" dirty="0">
                <a:latin typeface="DengXian Light" panose="02010600030101010101" pitchFamily="2" charset="-122"/>
                <a:ea typeface="DengXian Light" panose="02010600030101010101" pitchFamily="2" charset="-122"/>
              </a:rPr>
              <a:t> Welcome.java</a:t>
            </a:r>
          </a:p>
          <a:p>
            <a:pPr marL="342900" indent="-342900">
              <a:lnSpc>
                <a:spcPct val="150000"/>
              </a:lnSpc>
              <a:buSzPct val="90000"/>
              <a:buFont typeface="Wingdings" pitchFamily="2" charset="2"/>
              <a:buChar char="p"/>
            </a:pPr>
            <a:r>
              <a:rPr lang="zh-CN" altLang="en-US" dirty="0">
                <a:latin typeface="DengXian Light" panose="02010600030101010101" pitchFamily="2" charset="-122"/>
                <a:ea typeface="DengXian Light" panose="02010600030101010101" pitchFamily="2" charset="-122"/>
              </a:rPr>
              <a:t>程序执行：</a:t>
            </a:r>
            <a:r>
              <a:rPr lang="en-US" altLang="zh-CN" dirty="0">
                <a:latin typeface="DengXian Light" panose="02010600030101010101" pitchFamily="2" charset="-122"/>
                <a:ea typeface="DengXian Light" panose="02010600030101010101" pitchFamily="2" charset="-122"/>
              </a:rPr>
              <a:t>java </a:t>
            </a:r>
            <a:r>
              <a:rPr lang="en-US" altLang="zh-CN" dirty="0" err="1">
                <a:latin typeface="DengXian Light" panose="02010600030101010101" pitchFamily="2" charset="-122"/>
                <a:ea typeface="DengXian Light" panose="02010600030101010101" pitchFamily="2" charset="-122"/>
              </a:rPr>
              <a:t>Welcome.class</a:t>
            </a:r>
            <a:endParaRPr lang="en-US" altLang="zh-CN" dirty="0">
              <a:latin typeface="DengXian Light" panose="02010600030101010101" pitchFamily="2" charset="-122"/>
              <a:ea typeface="DengXian Light" panose="02010600030101010101" pitchFamily="2" charset="-122"/>
            </a:endParaRPr>
          </a:p>
        </p:txBody>
      </p:sp>
      <p:sp>
        <p:nvSpPr>
          <p:cNvPr id="7" name="Text Box 3"/>
          <p:cNvSpPr txBox="1">
            <a:spLocks noChangeArrowheads="1"/>
          </p:cNvSpPr>
          <p:nvPr/>
        </p:nvSpPr>
        <p:spPr bwMode="auto">
          <a:xfrm>
            <a:off x="1487488" y="3562951"/>
            <a:ext cx="8799512" cy="2530345"/>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Times New Roman" pitchFamily="18" charset="0"/>
                <a:ea typeface="Droid Sans" charset="0"/>
                <a:cs typeface="Droid Sans"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Times New Roman" pitchFamily="18" charset="0"/>
                <a:ea typeface="Droid Sans" charset="0"/>
                <a:cs typeface="Droid Sans"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Times New Roman" pitchFamily="18" charset="0"/>
                <a:ea typeface="Droid Sans" charset="0"/>
                <a:cs typeface="Droid Sans"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Times New Roman" pitchFamily="18" charset="0"/>
                <a:ea typeface="Droid Sans" charset="0"/>
                <a:cs typeface="Droid Sans"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bg1"/>
                </a:solidFill>
                <a:latin typeface="Times New Roman" pitchFamily="18" charset="0"/>
                <a:ea typeface="Droid Sans" charset="0"/>
                <a:cs typeface="Droid Sans" charset="0"/>
              </a:defRPr>
            </a:lvl9pPr>
          </a:lstStyle>
          <a:p>
            <a:pPr>
              <a:lnSpc>
                <a:spcPct val="90000"/>
              </a:lnSpc>
              <a:spcBef>
                <a:spcPts val="600"/>
              </a:spcBef>
              <a:buSzPct val="75000"/>
            </a:pPr>
            <a:r>
              <a:rPr lang="en-US" altLang="zh-CN" b="1" dirty="0">
                <a:solidFill>
                  <a:srgbClr val="000000"/>
                </a:solidFill>
                <a:latin typeface="Courier New" pitchFamily="49" charset="0"/>
                <a:ea typeface="宋体" charset="-122"/>
                <a:cs typeface="Courier New" pitchFamily="49" charset="0"/>
              </a:rPr>
              <a:t>// This program prints Welcome to Java! </a:t>
            </a:r>
          </a:p>
          <a:p>
            <a:pPr>
              <a:lnSpc>
                <a:spcPct val="90000"/>
              </a:lnSpc>
              <a:buClrTx/>
              <a:buSzPct val="75000"/>
              <a:buFontTx/>
              <a:buNone/>
            </a:pPr>
            <a:r>
              <a:rPr lang="en-US" altLang="zh-CN" b="1" dirty="0">
                <a:solidFill>
                  <a:srgbClr val="000000"/>
                </a:solidFill>
                <a:latin typeface="Courier New" pitchFamily="49" charset="0"/>
                <a:ea typeface="宋体" charset="-122"/>
                <a:cs typeface="Courier New" pitchFamily="49" charset="0"/>
              </a:rPr>
              <a:t>public class Welcome {	</a:t>
            </a:r>
          </a:p>
          <a:p>
            <a:pPr>
              <a:lnSpc>
                <a:spcPct val="90000"/>
              </a:lnSpc>
              <a:buClrTx/>
              <a:buSzPct val="75000"/>
              <a:buFontTx/>
              <a:buNone/>
            </a:pPr>
            <a:r>
              <a:rPr lang="en-US" altLang="zh-CN" b="1" dirty="0">
                <a:solidFill>
                  <a:srgbClr val="000000"/>
                </a:solidFill>
                <a:latin typeface="Courier New" pitchFamily="49" charset="0"/>
                <a:ea typeface="宋体" charset="-122"/>
                <a:cs typeface="Courier New" pitchFamily="49" charset="0"/>
              </a:rPr>
              <a:t>  public static void main(String[] </a:t>
            </a:r>
            <a:r>
              <a:rPr lang="en-US" altLang="zh-CN" b="1" dirty="0" err="1">
                <a:solidFill>
                  <a:srgbClr val="000000"/>
                </a:solidFill>
                <a:latin typeface="Courier New" pitchFamily="49" charset="0"/>
                <a:ea typeface="宋体" charset="-122"/>
                <a:cs typeface="Courier New" pitchFamily="49" charset="0"/>
              </a:rPr>
              <a:t>args</a:t>
            </a:r>
            <a:r>
              <a:rPr lang="en-US" altLang="zh-CN" b="1" dirty="0">
                <a:solidFill>
                  <a:srgbClr val="000000"/>
                </a:solidFill>
                <a:latin typeface="Courier New" pitchFamily="49" charset="0"/>
                <a:ea typeface="宋体" charset="-122"/>
                <a:cs typeface="Courier New" pitchFamily="49" charset="0"/>
              </a:rPr>
              <a:t>) { </a:t>
            </a:r>
          </a:p>
          <a:p>
            <a:pPr>
              <a:lnSpc>
                <a:spcPct val="90000"/>
              </a:lnSpc>
              <a:buClrTx/>
              <a:buSzPct val="75000"/>
              <a:buFontTx/>
              <a:buNone/>
            </a:pPr>
            <a:r>
              <a:rPr lang="en-US" altLang="zh-CN" b="1" dirty="0">
                <a:solidFill>
                  <a:srgbClr val="000000"/>
                </a:solidFill>
                <a:latin typeface="Courier New" pitchFamily="49" charset="0"/>
                <a:ea typeface="宋体" charset="-122"/>
                <a:cs typeface="Courier New" pitchFamily="49" charset="0"/>
              </a:rPr>
              <a:t>    </a:t>
            </a:r>
            <a:r>
              <a:rPr lang="en-US" altLang="zh-CN" b="1" dirty="0" err="1">
                <a:solidFill>
                  <a:srgbClr val="000000"/>
                </a:solidFill>
                <a:latin typeface="Courier New" pitchFamily="49" charset="0"/>
                <a:ea typeface="宋体" charset="-122"/>
                <a:cs typeface="Courier New" pitchFamily="49" charset="0"/>
              </a:rPr>
              <a:t>System.out.println</a:t>
            </a:r>
            <a:r>
              <a:rPr lang="en-US" altLang="zh-CN" b="1" dirty="0">
                <a:solidFill>
                  <a:srgbClr val="000000"/>
                </a:solidFill>
                <a:latin typeface="Courier New" pitchFamily="49" charset="0"/>
                <a:ea typeface="宋体" charset="-122"/>
                <a:cs typeface="Courier New" pitchFamily="49" charset="0"/>
              </a:rPr>
              <a:t>("Welcome to Java!");</a:t>
            </a:r>
          </a:p>
          <a:p>
            <a:pPr>
              <a:lnSpc>
                <a:spcPct val="90000"/>
              </a:lnSpc>
              <a:buClrTx/>
              <a:buSzPct val="75000"/>
              <a:buFontTx/>
              <a:buNone/>
            </a:pPr>
            <a:r>
              <a:rPr lang="en-US" altLang="zh-CN" b="1" dirty="0">
                <a:solidFill>
                  <a:srgbClr val="000000"/>
                </a:solidFill>
                <a:latin typeface="Courier New" pitchFamily="49" charset="0"/>
                <a:ea typeface="宋体" charset="-122"/>
                <a:cs typeface="Courier New" pitchFamily="49" charset="0"/>
              </a:rPr>
              <a:t>  }</a:t>
            </a:r>
          </a:p>
          <a:p>
            <a:pPr>
              <a:lnSpc>
                <a:spcPct val="90000"/>
              </a:lnSpc>
              <a:buClrTx/>
              <a:buSzPct val="75000"/>
              <a:buFontTx/>
              <a:buNone/>
            </a:pPr>
            <a:r>
              <a:rPr lang="en-US" altLang="zh-CN" b="1" dirty="0">
                <a:solidFill>
                  <a:srgbClr val="000000"/>
                </a:solidFill>
                <a:latin typeface="Courier New" pitchFamily="49" charset="0"/>
                <a:ea typeface="宋体" charset="-122"/>
                <a:cs typeface="Courier New" pitchFamily="49" charset="0"/>
              </a:rPr>
              <a:t>}</a:t>
            </a:r>
          </a:p>
        </p:txBody>
      </p:sp>
      <p:sp>
        <p:nvSpPr>
          <p:cNvPr id="5" name="object 2">
            <a:extLst>
              <a:ext uri="{FF2B5EF4-FFF2-40B4-BE49-F238E27FC236}">
                <a16:creationId xmlns:a16="http://schemas.microsoft.com/office/drawing/2014/main" id="{BFA1F6A9-FCAF-2F46-A579-1502885BA81D}"/>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8108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782291"/>
            <a:ext cx="3962400" cy="1179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5" y="3573016"/>
            <a:ext cx="6865937" cy="2362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object 2">
            <a:extLst>
              <a:ext uri="{FF2B5EF4-FFF2-40B4-BE49-F238E27FC236}">
                <a16:creationId xmlns:a16="http://schemas.microsoft.com/office/drawing/2014/main" id="{A1570E8F-4EB3-0B45-89C0-41BB26DDFA50}"/>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9074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64218" y="3578638"/>
            <a:ext cx="2931548" cy="323165"/>
          </a:xfrm>
          <a:prstGeom prst="rect">
            <a:avLst/>
          </a:prstGeom>
          <a:noFill/>
        </p:spPr>
        <p:txBody>
          <a:bodyPr wrap="square" rtlCol="0">
            <a:spAutoFit/>
          </a:bodyPr>
          <a:lstStyle/>
          <a:p>
            <a:pPr algn="ctr"/>
            <a:r>
              <a:rPr lang="zh-CN" altLang="en-US" sz="1500" b="1" dirty="0">
                <a:solidFill>
                  <a:srgbClr val="7030A0"/>
                </a:solidFill>
                <a:latin typeface="Times New Roman" panose="02020603050405020304" pitchFamily="18" charset="0"/>
                <a:ea typeface="+mj-ea"/>
              </a:rPr>
              <a:t>计算机学院 </a:t>
            </a:r>
            <a:r>
              <a:rPr lang="en-US" altLang="zh-CN" sz="1500" b="1" dirty="0">
                <a:solidFill>
                  <a:srgbClr val="7030A0"/>
                </a:solidFill>
                <a:latin typeface="Times New Roman" panose="02020603050405020304" pitchFamily="18" charset="0"/>
                <a:ea typeface="+mj-ea"/>
              </a:rPr>
              <a:t>·</a:t>
            </a:r>
            <a:r>
              <a:rPr lang="zh-CN" altLang="en-US" sz="1500" b="1" dirty="0">
                <a:solidFill>
                  <a:srgbClr val="7030A0"/>
                </a:solidFill>
                <a:latin typeface="Times New Roman" panose="02020603050405020304" pitchFamily="18" charset="0"/>
                <a:ea typeface="+mj-ea"/>
              </a:rPr>
              <a:t> </a:t>
            </a:r>
            <a:r>
              <a:rPr lang="en-US" altLang="zh-CN" sz="1500" b="1" dirty="0">
                <a:solidFill>
                  <a:srgbClr val="7030A0"/>
                </a:solidFill>
                <a:latin typeface="Times New Roman" panose="02020603050405020304" pitchFamily="18" charset="0"/>
                <a:ea typeface="+mj-ea"/>
              </a:rPr>
              <a:t>1</a:t>
            </a:r>
            <a:r>
              <a:rPr lang="zh-CN" altLang="en-US" sz="1500" b="1" dirty="0">
                <a:solidFill>
                  <a:srgbClr val="7030A0"/>
                </a:solidFill>
                <a:latin typeface="Times New Roman" panose="02020603050405020304" pitchFamily="18" charset="0"/>
                <a:ea typeface="+mj-ea"/>
              </a:rPr>
              <a:t>教南楼</a:t>
            </a:r>
            <a:r>
              <a:rPr lang="en-US" altLang="zh-CN" sz="1500" b="1" dirty="0">
                <a:solidFill>
                  <a:srgbClr val="7030A0"/>
                </a:solidFill>
                <a:latin typeface="Times New Roman" panose="02020603050405020304" pitchFamily="18" charset="0"/>
                <a:ea typeface="+mj-ea"/>
              </a:rPr>
              <a:t>401</a:t>
            </a:r>
            <a:r>
              <a:rPr lang="zh-CN" altLang="en-US" sz="1500" b="1" dirty="0">
                <a:solidFill>
                  <a:srgbClr val="7030A0"/>
                </a:solidFill>
                <a:latin typeface="Times New Roman" panose="02020603050405020304" pitchFamily="18" charset="0"/>
                <a:ea typeface="+mj-ea"/>
              </a:rPr>
              <a:t> （</a:t>
            </a:r>
            <a:r>
              <a:rPr lang="en-US" altLang="zh-CN" sz="1500" b="1" dirty="0">
                <a:solidFill>
                  <a:srgbClr val="7030A0"/>
                </a:solidFill>
                <a:latin typeface="Times New Roman" panose="02020603050405020304" pitchFamily="18" charset="0"/>
                <a:ea typeface="+mj-ea"/>
              </a:rPr>
              <a:t>20</a:t>
            </a:r>
            <a:r>
              <a:rPr lang="zh-CN" altLang="en-US" sz="1500" b="1" dirty="0">
                <a:solidFill>
                  <a:srgbClr val="7030A0"/>
                </a:solidFill>
                <a:latin typeface="Times New Roman" panose="02020603050405020304" pitchFamily="18" charset="0"/>
                <a:ea typeface="+mj-ea"/>
              </a:rPr>
              <a:t>人）</a:t>
            </a:r>
            <a:endParaRPr lang="en-US" altLang="zh-CN" sz="1500" b="1" dirty="0">
              <a:solidFill>
                <a:srgbClr val="7030A0"/>
              </a:solidFill>
              <a:latin typeface="Times New Roman" panose="02020603050405020304" pitchFamily="18" charset="0"/>
              <a:ea typeface="+mj-ea"/>
            </a:endParaRPr>
          </a:p>
        </p:txBody>
      </p:sp>
      <p:pic>
        <p:nvPicPr>
          <p:cNvPr id="4" name="图片 3">
            <a:extLst>
              <a:ext uri="{FF2B5EF4-FFF2-40B4-BE49-F238E27FC236}">
                <a16:creationId xmlns:a16="http://schemas.microsoft.com/office/drawing/2014/main" id="{6037D246-4906-284B-9015-A1344318C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506" y="1387098"/>
            <a:ext cx="2722536" cy="2041902"/>
          </a:xfrm>
          <a:prstGeom prst="roundRect">
            <a:avLst/>
          </a:prstGeom>
          <a:effectLst>
            <a:outerShdw blurRad="50800" dist="38100" dir="2700000" algn="tl" rotWithShape="0">
              <a:prstClr val="black">
                <a:alpha val="40000"/>
              </a:prstClr>
            </a:outerShdw>
          </a:effectLst>
        </p:spPr>
      </p:pic>
      <p:sp>
        <p:nvSpPr>
          <p:cNvPr id="3" name="矩形 2">
            <a:extLst>
              <a:ext uri="{FF2B5EF4-FFF2-40B4-BE49-F238E27FC236}">
                <a16:creationId xmlns:a16="http://schemas.microsoft.com/office/drawing/2014/main" id="{B2EC2FC5-9414-E94B-8E56-011065948B84}"/>
              </a:ext>
            </a:extLst>
          </p:cNvPr>
          <p:cNvSpPr/>
          <p:nvPr/>
        </p:nvSpPr>
        <p:spPr>
          <a:xfrm>
            <a:off x="6895585" y="1142296"/>
            <a:ext cx="2845651" cy="323165"/>
          </a:xfrm>
          <a:prstGeom prst="rect">
            <a:avLst/>
          </a:prstGeom>
        </p:spPr>
        <p:txBody>
          <a:bodyPr wrap="none">
            <a:spAutoFit/>
          </a:bodyPr>
          <a:lstStyle/>
          <a:p>
            <a:r>
              <a:rPr lang="zh-CN" altLang="en-US" sz="1500" b="1" dirty="0">
                <a:solidFill>
                  <a:srgbClr val="7030A0"/>
                </a:solidFill>
                <a:latin typeface="Times New Roman" panose="02020603050405020304" pitchFamily="18" charset="0"/>
              </a:rPr>
              <a:t>计算机学院 </a:t>
            </a:r>
            <a:r>
              <a:rPr lang="en-US" altLang="zh-CN" sz="1500" b="1" dirty="0">
                <a:solidFill>
                  <a:srgbClr val="7030A0"/>
                </a:solidFill>
                <a:latin typeface="Times New Roman" panose="02020603050405020304" pitchFamily="18" charset="0"/>
              </a:rPr>
              <a:t>·</a:t>
            </a:r>
            <a:r>
              <a:rPr lang="zh-CN" altLang="en-US" sz="1500" b="1" dirty="0">
                <a:solidFill>
                  <a:srgbClr val="7030A0"/>
                </a:solidFill>
                <a:latin typeface="Times New Roman" panose="02020603050405020304" pitchFamily="18" charset="0"/>
              </a:rPr>
              <a:t> </a:t>
            </a:r>
            <a:r>
              <a:rPr lang="en-US" altLang="zh-CN" sz="1500" b="1" dirty="0">
                <a:solidFill>
                  <a:srgbClr val="7030A0"/>
                </a:solidFill>
                <a:latin typeface="Times New Roman" panose="02020603050405020304" pitchFamily="18" charset="0"/>
              </a:rPr>
              <a:t>4</a:t>
            </a:r>
            <a:r>
              <a:rPr lang="zh-CN" altLang="en-US" sz="1500" b="1" dirty="0">
                <a:solidFill>
                  <a:srgbClr val="7030A0"/>
                </a:solidFill>
                <a:latin typeface="Times New Roman" panose="02020603050405020304" pitchFamily="18" charset="0"/>
              </a:rPr>
              <a:t>教西</a:t>
            </a:r>
            <a:r>
              <a:rPr lang="en-US" altLang="zh-CN" sz="1500" b="1" dirty="0">
                <a:solidFill>
                  <a:srgbClr val="7030A0"/>
                </a:solidFill>
                <a:latin typeface="Times New Roman" panose="02020603050405020304" pitchFamily="18" charset="0"/>
              </a:rPr>
              <a:t>713</a:t>
            </a:r>
            <a:r>
              <a:rPr lang="zh-CN" altLang="en-US" sz="1500" b="1" dirty="0">
                <a:solidFill>
                  <a:srgbClr val="7030A0"/>
                </a:solidFill>
                <a:latin typeface="Times New Roman" panose="02020603050405020304" pitchFamily="18" charset="0"/>
              </a:rPr>
              <a:t>（</a:t>
            </a:r>
            <a:r>
              <a:rPr lang="en-US" altLang="zh-CN" sz="1500" b="1" dirty="0">
                <a:solidFill>
                  <a:srgbClr val="7030A0"/>
                </a:solidFill>
                <a:latin typeface="Times New Roman" panose="02020603050405020304" pitchFamily="18" charset="0"/>
              </a:rPr>
              <a:t>30</a:t>
            </a:r>
            <a:r>
              <a:rPr lang="zh-CN" altLang="en-US" sz="1500" b="1" dirty="0">
                <a:solidFill>
                  <a:srgbClr val="7030A0"/>
                </a:solidFill>
                <a:latin typeface="Times New Roman" panose="02020603050405020304" pitchFamily="18" charset="0"/>
                <a:ea typeface="+mj-ea"/>
              </a:rPr>
              <a:t>人</a:t>
            </a:r>
            <a:r>
              <a:rPr lang="zh-CN" altLang="en-US" sz="1500" b="1" dirty="0">
                <a:solidFill>
                  <a:srgbClr val="7030A0"/>
                </a:solidFill>
                <a:latin typeface="Times New Roman" panose="02020603050405020304" pitchFamily="18" charset="0"/>
              </a:rPr>
              <a:t>）</a:t>
            </a:r>
            <a:endParaRPr lang="en-US" altLang="zh-CN" sz="1500" b="1" dirty="0">
              <a:solidFill>
                <a:srgbClr val="7030A0"/>
              </a:solidFill>
              <a:latin typeface="Times New Roman" panose="02020603050405020304" pitchFamily="18" charset="0"/>
            </a:endParaRPr>
          </a:p>
        </p:txBody>
      </p:sp>
      <p:pic>
        <p:nvPicPr>
          <p:cNvPr id="12" name="图片 11">
            <a:extLst>
              <a:ext uri="{FF2B5EF4-FFF2-40B4-BE49-F238E27FC236}">
                <a16:creationId xmlns:a16="http://schemas.microsoft.com/office/drawing/2014/main" id="{EB2AEF91-2D4C-4348-B105-1143B4FAF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912" y="1536587"/>
            <a:ext cx="2746264" cy="2059698"/>
          </a:xfrm>
          <a:prstGeom prst="roundRect">
            <a:avLst/>
          </a:prstGeom>
          <a:effectLst>
            <a:outerShdw blurRad="50800" dist="38100" dir="2700000" algn="tl" rotWithShape="0">
              <a:prstClr val="black">
                <a:alpha val="40000"/>
              </a:prstClr>
            </a:outerShdw>
          </a:effectLst>
        </p:spPr>
      </p:pic>
      <p:pic>
        <p:nvPicPr>
          <p:cNvPr id="14" name="图片 13">
            <a:extLst>
              <a:ext uri="{FF2B5EF4-FFF2-40B4-BE49-F238E27FC236}">
                <a16:creationId xmlns:a16="http://schemas.microsoft.com/office/drawing/2014/main" id="{6DB172E4-4E2F-8544-B28D-78BD2E089EBC}"/>
              </a:ext>
            </a:extLst>
          </p:cNvPr>
          <p:cNvPicPr>
            <a:picLocks noChangeAspect="1"/>
          </p:cNvPicPr>
          <p:nvPr/>
        </p:nvPicPr>
        <p:blipFill rotWithShape="1">
          <a:blip r:embed="rId4">
            <a:extLst>
              <a:ext uri="{28A0092B-C50C-407E-A947-70E740481C1C}">
                <a14:useLocalDpi xmlns:a14="http://schemas.microsoft.com/office/drawing/2010/main" val="0"/>
              </a:ext>
            </a:extLst>
          </a:blip>
          <a:srcRect l="-25" r="-25"/>
          <a:stretch/>
        </p:blipFill>
        <p:spPr>
          <a:xfrm>
            <a:off x="8432229" y="1536587"/>
            <a:ext cx="2746265" cy="2059698"/>
          </a:xfrm>
          <a:prstGeom prst="roundRect">
            <a:avLst/>
          </a:prstGeom>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52F2A16A-95A3-7542-97F0-A3465561C607}"/>
              </a:ext>
            </a:extLst>
          </p:cNvPr>
          <p:cNvSpPr/>
          <p:nvPr/>
        </p:nvSpPr>
        <p:spPr>
          <a:xfrm>
            <a:off x="8485516" y="3848998"/>
            <a:ext cx="3027367" cy="323165"/>
          </a:xfrm>
          <a:prstGeom prst="rect">
            <a:avLst/>
          </a:prstGeom>
        </p:spPr>
        <p:txBody>
          <a:bodyPr wrap="none">
            <a:spAutoFit/>
          </a:bodyPr>
          <a:lstStyle/>
          <a:p>
            <a:r>
              <a:rPr lang="zh-CN" altLang="en-US" sz="1500" b="1" dirty="0">
                <a:solidFill>
                  <a:srgbClr val="7030A0"/>
                </a:solidFill>
                <a:latin typeface="Times New Roman" panose="02020603050405020304" pitchFamily="18" charset="0"/>
              </a:rPr>
              <a:t>之江实验室 </a:t>
            </a:r>
            <a:r>
              <a:rPr lang="en-US" altLang="zh-CN" sz="1500" b="1" dirty="0">
                <a:solidFill>
                  <a:srgbClr val="7030A0"/>
                </a:solidFill>
                <a:latin typeface="Times New Roman" panose="02020603050405020304" pitchFamily="18" charset="0"/>
              </a:rPr>
              <a:t>·</a:t>
            </a:r>
            <a:r>
              <a:rPr lang="zh-CN" altLang="en-US" sz="1500" b="1" dirty="0">
                <a:solidFill>
                  <a:srgbClr val="7030A0"/>
                </a:solidFill>
                <a:latin typeface="Times New Roman" panose="02020603050405020304" pitchFamily="18" charset="0"/>
              </a:rPr>
              <a:t> 之江实验室主楼</a:t>
            </a:r>
            <a:r>
              <a:rPr lang="en-US" altLang="zh-CN" sz="1500" b="1" dirty="0">
                <a:solidFill>
                  <a:srgbClr val="7030A0"/>
                </a:solidFill>
                <a:latin typeface="Times New Roman" panose="02020603050405020304" pitchFamily="18" charset="0"/>
              </a:rPr>
              <a:t>11</a:t>
            </a:r>
            <a:r>
              <a:rPr lang="zh-CN" altLang="en-US" sz="1500" b="1" dirty="0">
                <a:solidFill>
                  <a:srgbClr val="7030A0"/>
                </a:solidFill>
                <a:latin typeface="Times New Roman" panose="02020603050405020304" pitchFamily="18" charset="0"/>
              </a:rPr>
              <a:t>楼</a:t>
            </a:r>
          </a:p>
        </p:txBody>
      </p:sp>
      <p:pic>
        <p:nvPicPr>
          <p:cNvPr id="16" name="图片 15">
            <a:extLst>
              <a:ext uri="{FF2B5EF4-FFF2-40B4-BE49-F238E27FC236}">
                <a16:creationId xmlns:a16="http://schemas.microsoft.com/office/drawing/2014/main" id="{112D8EC1-9F1E-0340-AC4B-EF37459E01C0}"/>
              </a:ext>
            </a:extLst>
          </p:cNvPr>
          <p:cNvPicPr>
            <a:picLocks noChangeAspect="1"/>
          </p:cNvPicPr>
          <p:nvPr/>
        </p:nvPicPr>
        <p:blipFill rotWithShape="1">
          <a:blip r:embed="rId5">
            <a:extLst>
              <a:ext uri="{28A0092B-C50C-407E-A947-70E740481C1C}">
                <a14:useLocalDpi xmlns:a14="http://schemas.microsoft.com/office/drawing/2010/main" val="0"/>
              </a:ext>
            </a:extLst>
          </a:blip>
          <a:srcRect t="24473" b="1434"/>
          <a:stretch/>
        </p:blipFill>
        <p:spPr>
          <a:xfrm>
            <a:off x="8091051" y="4287481"/>
            <a:ext cx="1638856" cy="1970657"/>
          </a:xfrm>
          <a:prstGeom prst="rect">
            <a:avLst/>
          </a:prstGeom>
          <a:effectLst>
            <a:outerShdw blurRad="50800" dist="38100" dir="2700000" algn="tl" rotWithShape="0">
              <a:prstClr val="black">
                <a:alpha val="40000"/>
              </a:prstClr>
            </a:outerShdw>
          </a:effectLst>
        </p:spPr>
      </p:pic>
      <p:pic>
        <p:nvPicPr>
          <p:cNvPr id="18" name="图片 17">
            <a:extLst>
              <a:ext uri="{FF2B5EF4-FFF2-40B4-BE49-F238E27FC236}">
                <a16:creationId xmlns:a16="http://schemas.microsoft.com/office/drawing/2014/main" id="{E2013F10-1769-F14B-A7FD-B5B012A196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5163" y="4287481"/>
            <a:ext cx="1635228" cy="1970657"/>
          </a:xfrm>
          <a:prstGeom prst="rect">
            <a:avLst/>
          </a:prstGeom>
          <a:effectLst>
            <a:outerShdw blurRad="50800" dist="38100" dir="2700000" algn="tl" rotWithShape="0">
              <a:prstClr val="black">
                <a:alpha val="40000"/>
              </a:prstClr>
            </a:outerShdw>
          </a:effectLst>
        </p:spPr>
      </p:pic>
      <p:pic>
        <p:nvPicPr>
          <p:cNvPr id="20" name="图片 19">
            <a:extLst>
              <a:ext uri="{FF2B5EF4-FFF2-40B4-BE49-F238E27FC236}">
                <a16:creationId xmlns:a16="http://schemas.microsoft.com/office/drawing/2014/main" id="{8EA6254F-FEDA-A246-B1DF-A8CD6CB89B67}"/>
              </a:ext>
            </a:extLst>
          </p:cNvPr>
          <p:cNvPicPr>
            <a:picLocks noChangeAspect="1"/>
          </p:cNvPicPr>
          <p:nvPr/>
        </p:nvPicPr>
        <p:blipFill rotWithShape="1">
          <a:blip r:embed="rId7">
            <a:extLst>
              <a:ext uri="{28A0092B-C50C-407E-A947-70E740481C1C}">
                <a14:useLocalDpi xmlns:a14="http://schemas.microsoft.com/office/drawing/2010/main" val="0"/>
              </a:ext>
            </a:extLst>
          </a:blip>
          <a:srcRect t="19779" b="12929"/>
          <a:stretch/>
        </p:blipFill>
        <p:spPr>
          <a:xfrm>
            <a:off x="248487" y="4347883"/>
            <a:ext cx="3790078" cy="1912825"/>
          </a:xfrm>
          <a:prstGeom prst="rect">
            <a:avLst/>
          </a:prstGeom>
          <a:effectLst>
            <a:outerShdw blurRad="50800" dist="38100" dir="2700000" algn="tl" rotWithShape="0">
              <a:prstClr val="black">
                <a:alpha val="40000"/>
              </a:prstClr>
            </a:outerShdw>
          </a:effectLst>
        </p:spPr>
      </p:pic>
      <p:pic>
        <p:nvPicPr>
          <p:cNvPr id="21" name="图片 20">
            <a:extLst>
              <a:ext uri="{FF2B5EF4-FFF2-40B4-BE49-F238E27FC236}">
                <a16:creationId xmlns:a16="http://schemas.microsoft.com/office/drawing/2014/main" id="{60DC288F-0909-7446-9597-40B319F37743}"/>
              </a:ext>
            </a:extLst>
          </p:cNvPr>
          <p:cNvPicPr>
            <a:picLocks noChangeAspect="1"/>
          </p:cNvPicPr>
          <p:nvPr/>
        </p:nvPicPr>
        <p:blipFill rotWithShape="1">
          <a:blip r:embed="rId8">
            <a:extLst>
              <a:ext uri="{28A0092B-C50C-407E-A947-70E740481C1C}">
                <a14:useLocalDpi xmlns:a14="http://schemas.microsoft.com/office/drawing/2010/main" val="0"/>
              </a:ext>
            </a:extLst>
          </a:blip>
          <a:srcRect t="13333" b="7342"/>
          <a:stretch/>
        </p:blipFill>
        <p:spPr>
          <a:xfrm>
            <a:off x="4192294" y="4347882"/>
            <a:ext cx="3168352" cy="1912825"/>
          </a:xfrm>
          <a:prstGeom prst="rect">
            <a:avLst/>
          </a:prstGeom>
          <a:effectLst>
            <a:outerShdw blurRad="50800" dist="38100" dir="2700000" algn="tl" rotWithShape="0">
              <a:prstClr val="black">
                <a:alpha val="40000"/>
              </a:prstClr>
            </a:outerShdw>
          </a:effectLst>
        </p:spPr>
      </p:pic>
      <p:sp>
        <p:nvSpPr>
          <p:cNvPr id="22" name="矩形 21">
            <a:extLst>
              <a:ext uri="{FF2B5EF4-FFF2-40B4-BE49-F238E27FC236}">
                <a16:creationId xmlns:a16="http://schemas.microsoft.com/office/drawing/2014/main" id="{85D91C05-14C0-A740-AC2E-1A8D8CEA50E6}"/>
              </a:ext>
            </a:extLst>
          </p:cNvPr>
          <p:cNvSpPr/>
          <p:nvPr/>
        </p:nvSpPr>
        <p:spPr>
          <a:xfrm>
            <a:off x="2023962" y="6350062"/>
            <a:ext cx="2492990" cy="323165"/>
          </a:xfrm>
          <a:prstGeom prst="rect">
            <a:avLst/>
          </a:prstGeom>
        </p:spPr>
        <p:txBody>
          <a:bodyPr wrap="none">
            <a:spAutoFit/>
          </a:bodyPr>
          <a:lstStyle/>
          <a:p>
            <a:r>
              <a:rPr lang="zh-CN" altLang="en-US" sz="1500" b="1" dirty="0">
                <a:solidFill>
                  <a:srgbClr val="002060"/>
                </a:solidFill>
                <a:latin typeface="Times New Roman" panose="02020603050405020304" pitchFamily="18" charset="0"/>
                <a:ea typeface="+mj-ea"/>
              </a:rPr>
              <a:t>知识图谱与类脑智能实验室</a:t>
            </a:r>
          </a:p>
        </p:txBody>
      </p:sp>
      <p:sp>
        <p:nvSpPr>
          <p:cNvPr id="17" name="object 2">
            <a:extLst>
              <a:ext uri="{FF2B5EF4-FFF2-40B4-BE49-F238E27FC236}">
                <a16:creationId xmlns:a16="http://schemas.microsoft.com/office/drawing/2014/main" id="{62A88D4E-C66F-B048-9B82-981A75C6A527}"/>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4846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868" y="1484784"/>
            <a:ext cx="3505200" cy="1085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873" y="2819400"/>
            <a:ext cx="7934325" cy="3581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object 2">
            <a:extLst>
              <a:ext uri="{FF2B5EF4-FFF2-40B4-BE49-F238E27FC236}">
                <a16:creationId xmlns:a16="http://schemas.microsoft.com/office/drawing/2014/main" id="{55B2EED6-5AE7-6146-AC51-AD248891720F}"/>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AE18CCF2-435C-7440-8EC1-C26FB1606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5641" y="3429000"/>
            <a:ext cx="7304517" cy="2735436"/>
          </a:xfrm>
          <a:prstGeom prst="rect">
            <a:avLst/>
          </a:prstGeom>
        </p:spPr>
      </p:pic>
    </p:spTree>
    <p:extLst>
      <p:ext uri="{BB962C8B-B14F-4D97-AF65-F5344CB8AC3E}">
        <p14:creationId xmlns:p14="http://schemas.microsoft.com/office/powerpoint/2010/main" val="27124264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55B2EED6-5AE7-6146-AC51-AD248891720F}"/>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0C17E3B-D1E6-A84F-854D-E25F547EE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52" y="1196752"/>
            <a:ext cx="10560496" cy="5107322"/>
          </a:xfrm>
          <a:prstGeom prst="rect">
            <a:avLst/>
          </a:prstGeom>
        </p:spPr>
      </p:pic>
    </p:spTree>
    <p:extLst>
      <p:ext uri="{BB962C8B-B14F-4D97-AF65-F5344CB8AC3E}">
        <p14:creationId xmlns:p14="http://schemas.microsoft.com/office/powerpoint/2010/main" val="18059350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046921F-058E-C044-91BA-E70DE8AA5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023313"/>
            <a:ext cx="9547016" cy="5748742"/>
          </a:xfrm>
          <a:prstGeom prst="rect">
            <a:avLst/>
          </a:prstGeom>
          <a:ln>
            <a:solidFill>
              <a:schemeClr val="tx1"/>
            </a:solidFill>
          </a:ln>
        </p:spPr>
      </p:pic>
      <p:sp>
        <p:nvSpPr>
          <p:cNvPr id="5" name="文本框 4">
            <a:extLst>
              <a:ext uri="{FF2B5EF4-FFF2-40B4-BE49-F238E27FC236}">
                <a16:creationId xmlns:a16="http://schemas.microsoft.com/office/drawing/2014/main" id="{440CEA64-EF26-0D40-8B5E-E0E42ACB56E4}"/>
              </a:ext>
            </a:extLst>
          </p:cNvPr>
          <p:cNvSpPr txBox="1"/>
          <p:nvPr/>
        </p:nvSpPr>
        <p:spPr>
          <a:xfrm>
            <a:off x="5735960" y="1988840"/>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Step1:</a:t>
            </a:r>
            <a:r>
              <a:rPr kumimoji="1" lang="zh-CN" altLang="en-US" b="1" dirty="0">
                <a:solidFill>
                  <a:srgbClr val="7030A0"/>
                </a:solidFill>
                <a:latin typeface="DengXian Light" panose="02010600030101010101" pitchFamily="2" charset="-122"/>
                <a:ea typeface="DengXian Light" panose="02010600030101010101" pitchFamily="2" charset="-122"/>
              </a:rPr>
              <a:t> 创建项目</a:t>
            </a:r>
            <a:r>
              <a:rPr kumimoji="1" lang="en-US" altLang="zh-CN" b="1" dirty="0">
                <a:solidFill>
                  <a:srgbClr val="7030A0"/>
                </a:solidFill>
                <a:latin typeface="DengXian Light" panose="02010600030101010101" pitchFamily="2" charset="-122"/>
                <a:ea typeface="DengXian Light" panose="02010600030101010101" pitchFamily="2" charset="-122"/>
              </a:rPr>
              <a:t>Project</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
        <p:nvSpPr>
          <p:cNvPr id="7" name="object 2">
            <a:extLst>
              <a:ext uri="{FF2B5EF4-FFF2-40B4-BE49-F238E27FC236}">
                <a16:creationId xmlns:a16="http://schemas.microsoft.com/office/drawing/2014/main" id="{0C1773E9-99C8-0D40-B8DD-65753E3A9EC4}"/>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49022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E5FDA6-2553-2B4F-9DAB-A0782EE5D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1124744"/>
            <a:ext cx="10598940" cy="5603402"/>
          </a:xfrm>
          <a:prstGeom prst="rect">
            <a:avLst/>
          </a:prstGeom>
          <a:ln>
            <a:solidFill>
              <a:schemeClr val="tx1"/>
            </a:solidFill>
          </a:ln>
        </p:spPr>
      </p:pic>
      <p:sp>
        <p:nvSpPr>
          <p:cNvPr id="7" name="矩形 6">
            <a:extLst>
              <a:ext uri="{FF2B5EF4-FFF2-40B4-BE49-F238E27FC236}">
                <a16:creationId xmlns:a16="http://schemas.microsoft.com/office/drawing/2014/main" id="{4909AAF3-351D-2149-AA8C-27E66A056331}"/>
              </a:ext>
            </a:extLst>
          </p:cNvPr>
          <p:cNvSpPr/>
          <p:nvPr/>
        </p:nvSpPr>
        <p:spPr>
          <a:xfrm>
            <a:off x="3395966" y="2078810"/>
            <a:ext cx="5580354" cy="26184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B6549D0-7853-D34D-BFCA-E3DA816866E0}"/>
              </a:ext>
            </a:extLst>
          </p:cNvPr>
          <p:cNvSpPr/>
          <p:nvPr/>
        </p:nvSpPr>
        <p:spPr>
          <a:xfrm>
            <a:off x="3381834" y="3029568"/>
            <a:ext cx="5522477" cy="26184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object 2">
            <a:extLst>
              <a:ext uri="{FF2B5EF4-FFF2-40B4-BE49-F238E27FC236}">
                <a16:creationId xmlns:a16="http://schemas.microsoft.com/office/drawing/2014/main" id="{8833F3DC-212E-AF4A-B84A-08C73E61E4C8}"/>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40CEA64-EF26-0D40-8B5E-E0E42ACB56E4}"/>
              </a:ext>
            </a:extLst>
          </p:cNvPr>
          <p:cNvSpPr txBox="1"/>
          <p:nvPr/>
        </p:nvSpPr>
        <p:spPr>
          <a:xfrm>
            <a:off x="5303912" y="1208164"/>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Step1:</a:t>
            </a:r>
            <a:r>
              <a:rPr kumimoji="1" lang="zh-CN" altLang="en-US" b="1" dirty="0">
                <a:solidFill>
                  <a:srgbClr val="7030A0"/>
                </a:solidFill>
                <a:latin typeface="DengXian Light" panose="02010600030101010101" pitchFamily="2" charset="-122"/>
                <a:ea typeface="DengXian Light" panose="02010600030101010101" pitchFamily="2" charset="-122"/>
              </a:rPr>
              <a:t> 创建项目</a:t>
            </a:r>
            <a:r>
              <a:rPr kumimoji="1" lang="en-US" altLang="zh-CN" b="1" dirty="0">
                <a:solidFill>
                  <a:srgbClr val="7030A0"/>
                </a:solidFill>
                <a:latin typeface="DengXian Light" panose="02010600030101010101" pitchFamily="2" charset="-122"/>
                <a:ea typeface="DengXian Light" panose="02010600030101010101" pitchFamily="2" charset="-122"/>
              </a:rPr>
              <a:t>Project</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42112734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CAF46B-3F4B-0B40-B0D9-CE368935F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961" y="1124744"/>
            <a:ext cx="10408077" cy="5464240"/>
          </a:xfrm>
          <a:prstGeom prst="rect">
            <a:avLst/>
          </a:prstGeom>
          <a:ln>
            <a:solidFill>
              <a:schemeClr val="tx1"/>
            </a:solidFill>
          </a:ln>
        </p:spPr>
      </p:pic>
      <p:sp>
        <p:nvSpPr>
          <p:cNvPr id="7" name="矩形 6">
            <a:extLst>
              <a:ext uri="{FF2B5EF4-FFF2-40B4-BE49-F238E27FC236}">
                <a16:creationId xmlns:a16="http://schemas.microsoft.com/office/drawing/2014/main" id="{46C3A773-0124-014F-BF3C-301D5C0D1E1A}"/>
              </a:ext>
            </a:extLst>
          </p:cNvPr>
          <p:cNvSpPr/>
          <p:nvPr/>
        </p:nvSpPr>
        <p:spPr>
          <a:xfrm>
            <a:off x="3418414" y="2420888"/>
            <a:ext cx="864096"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object 2">
            <a:extLst>
              <a:ext uri="{FF2B5EF4-FFF2-40B4-BE49-F238E27FC236}">
                <a16:creationId xmlns:a16="http://schemas.microsoft.com/office/drawing/2014/main" id="{CC91C960-ECEA-6844-AA15-1B30351F8287}"/>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40CEA64-EF26-0D40-8B5E-E0E42ACB56E4}"/>
              </a:ext>
            </a:extLst>
          </p:cNvPr>
          <p:cNvSpPr txBox="1"/>
          <p:nvPr/>
        </p:nvSpPr>
        <p:spPr>
          <a:xfrm>
            <a:off x="4799856" y="2924944"/>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Step1:</a:t>
            </a:r>
            <a:r>
              <a:rPr kumimoji="1" lang="zh-CN" altLang="en-US" b="1" dirty="0">
                <a:solidFill>
                  <a:srgbClr val="7030A0"/>
                </a:solidFill>
                <a:latin typeface="DengXian Light" panose="02010600030101010101" pitchFamily="2" charset="-122"/>
                <a:ea typeface="DengXian Light" panose="02010600030101010101" pitchFamily="2" charset="-122"/>
              </a:rPr>
              <a:t> 创建项目</a:t>
            </a:r>
            <a:r>
              <a:rPr kumimoji="1" lang="en-US" altLang="zh-CN" b="1" dirty="0">
                <a:solidFill>
                  <a:srgbClr val="7030A0"/>
                </a:solidFill>
                <a:latin typeface="DengXian Light" panose="02010600030101010101" pitchFamily="2" charset="-122"/>
                <a:ea typeface="DengXian Light" panose="02010600030101010101" pitchFamily="2" charset="-122"/>
              </a:rPr>
              <a:t>Project</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
        <p:nvSpPr>
          <p:cNvPr id="8" name="矩形 7">
            <a:extLst>
              <a:ext uri="{FF2B5EF4-FFF2-40B4-BE49-F238E27FC236}">
                <a16:creationId xmlns:a16="http://schemas.microsoft.com/office/drawing/2014/main" id="{42BA86C8-D5F3-2949-B4DD-28428A51FA2E}"/>
              </a:ext>
            </a:extLst>
          </p:cNvPr>
          <p:cNvSpPr/>
          <p:nvPr/>
        </p:nvSpPr>
        <p:spPr>
          <a:xfrm>
            <a:off x="3253474" y="5445224"/>
            <a:ext cx="1029035"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2830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71D8254-C4D9-964B-95AB-37F2F4FCB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212" y="1196752"/>
            <a:ext cx="8229600" cy="5527668"/>
          </a:xfrm>
          <a:prstGeom prst="rect">
            <a:avLst/>
          </a:prstGeom>
          <a:ln>
            <a:solidFill>
              <a:schemeClr val="tx1"/>
            </a:solidFill>
          </a:ln>
        </p:spPr>
      </p:pic>
      <p:sp>
        <p:nvSpPr>
          <p:cNvPr id="5" name="文本框 4">
            <a:extLst>
              <a:ext uri="{FF2B5EF4-FFF2-40B4-BE49-F238E27FC236}">
                <a16:creationId xmlns:a16="http://schemas.microsoft.com/office/drawing/2014/main" id="{440CEA64-EF26-0D40-8B5E-E0E42ACB56E4}"/>
              </a:ext>
            </a:extLst>
          </p:cNvPr>
          <p:cNvSpPr txBox="1"/>
          <p:nvPr/>
        </p:nvSpPr>
        <p:spPr>
          <a:xfrm>
            <a:off x="5447928" y="2132856"/>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Step1:</a:t>
            </a:r>
            <a:r>
              <a:rPr kumimoji="1" lang="zh-CN" altLang="en-US" b="1" dirty="0">
                <a:solidFill>
                  <a:srgbClr val="7030A0"/>
                </a:solidFill>
                <a:latin typeface="DengXian Light" panose="02010600030101010101" pitchFamily="2" charset="-122"/>
                <a:ea typeface="DengXian Light" panose="02010600030101010101" pitchFamily="2" charset="-122"/>
              </a:rPr>
              <a:t> 创建项目</a:t>
            </a:r>
            <a:r>
              <a:rPr kumimoji="1" lang="en-US" altLang="zh-CN" b="1" dirty="0">
                <a:solidFill>
                  <a:srgbClr val="7030A0"/>
                </a:solidFill>
                <a:latin typeface="DengXian Light" panose="02010600030101010101" pitchFamily="2" charset="-122"/>
                <a:ea typeface="DengXian Light" panose="02010600030101010101" pitchFamily="2" charset="-122"/>
              </a:rPr>
              <a:t>Project</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
        <p:nvSpPr>
          <p:cNvPr id="7" name="object 2">
            <a:extLst>
              <a:ext uri="{FF2B5EF4-FFF2-40B4-BE49-F238E27FC236}">
                <a16:creationId xmlns:a16="http://schemas.microsoft.com/office/drawing/2014/main" id="{C8D0DF10-516A-5B44-BDEE-B167E83D04E1}"/>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5486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A9A90A6-C405-EE4C-AC2F-A21046C70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584" y="1052736"/>
            <a:ext cx="7175500" cy="5600204"/>
          </a:xfrm>
          <a:prstGeom prst="rect">
            <a:avLst/>
          </a:prstGeom>
          <a:ln>
            <a:solidFill>
              <a:schemeClr val="tx1"/>
            </a:solidFill>
          </a:ln>
        </p:spPr>
      </p:pic>
      <p:sp>
        <p:nvSpPr>
          <p:cNvPr id="5" name="文本框 4">
            <a:extLst>
              <a:ext uri="{FF2B5EF4-FFF2-40B4-BE49-F238E27FC236}">
                <a16:creationId xmlns:a16="http://schemas.microsoft.com/office/drawing/2014/main" id="{440CEA64-EF26-0D40-8B5E-E0E42ACB56E4}"/>
              </a:ext>
            </a:extLst>
          </p:cNvPr>
          <p:cNvSpPr txBox="1"/>
          <p:nvPr/>
        </p:nvSpPr>
        <p:spPr>
          <a:xfrm>
            <a:off x="5911613" y="5437420"/>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Step2:</a:t>
            </a:r>
            <a:r>
              <a:rPr kumimoji="1" lang="zh-CN" altLang="en-US" b="1" dirty="0">
                <a:solidFill>
                  <a:srgbClr val="7030A0"/>
                </a:solidFill>
                <a:latin typeface="DengXian Light" panose="02010600030101010101" pitchFamily="2" charset="-122"/>
                <a:ea typeface="DengXian Light" panose="02010600030101010101" pitchFamily="2" charset="-122"/>
              </a:rPr>
              <a:t> 创建包</a:t>
            </a:r>
            <a:r>
              <a:rPr kumimoji="1" lang="en-US" altLang="zh-CN" b="1" dirty="0">
                <a:solidFill>
                  <a:srgbClr val="7030A0"/>
                </a:solidFill>
                <a:latin typeface="DengXian Light" panose="02010600030101010101" pitchFamily="2" charset="-122"/>
                <a:ea typeface="DengXian Light" panose="02010600030101010101" pitchFamily="2" charset="-122"/>
              </a:rPr>
              <a:t>Package</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
        <p:nvSpPr>
          <p:cNvPr id="7" name="object 2">
            <a:extLst>
              <a:ext uri="{FF2B5EF4-FFF2-40B4-BE49-F238E27FC236}">
                <a16:creationId xmlns:a16="http://schemas.microsoft.com/office/drawing/2014/main" id="{E8600AD1-41D6-CA47-8E33-79E9249B191C}"/>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61170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363E65C-334D-D944-AC65-CC1DBAB17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667" y="1124744"/>
            <a:ext cx="10379925" cy="5492710"/>
          </a:xfrm>
          <a:prstGeom prst="rect">
            <a:avLst/>
          </a:prstGeom>
          <a:ln>
            <a:solidFill>
              <a:schemeClr val="tx1"/>
            </a:solidFill>
          </a:ln>
        </p:spPr>
      </p:pic>
      <p:sp>
        <p:nvSpPr>
          <p:cNvPr id="7" name="object 2">
            <a:extLst>
              <a:ext uri="{FF2B5EF4-FFF2-40B4-BE49-F238E27FC236}">
                <a16:creationId xmlns:a16="http://schemas.microsoft.com/office/drawing/2014/main" id="{E4BC85D3-9CF7-D447-A4EB-8BE67C168987}"/>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40CEA64-EF26-0D40-8B5E-E0E42ACB56E4}"/>
              </a:ext>
            </a:extLst>
          </p:cNvPr>
          <p:cNvSpPr txBox="1"/>
          <p:nvPr/>
        </p:nvSpPr>
        <p:spPr>
          <a:xfrm>
            <a:off x="4871864" y="5548590"/>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Step2:</a:t>
            </a:r>
            <a:r>
              <a:rPr kumimoji="1" lang="zh-CN" altLang="en-US" b="1" dirty="0">
                <a:solidFill>
                  <a:srgbClr val="7030A0"/>
                </a:solidFill>
                <a:latin typeface="DengXian Light" panose="02010600030101010101" pitchFamily="2" charset="-122"/>
                <a:ea typeface="DengXian Light" panose="02010600030101010101" pitchFamily="2" charset="-122"/>
              </a:rPr>
              <a:t> 创建包</a:t>
            </a:r>
            <a:r>
              <a:rPr kumimoji="1" lang="en-US" altLang="zh-CN" b="1" dirty="0">
                <a:solidFill>
                  <a:srgbClr val="7030A0"/>
                </a:solidFill>
                <a:latin typeface="DengXian Light" panose="02010600030101010101" pitchFamily="2" charset="-122"/>
                <a:ea typeface="DengXian Light" panose="02010600030101010101" pitchFamily="2" charset="-122"/>
              </a:rPr>
              <a:t>Package</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
        <p:nvSpPr>
          <p:cNvPr id="8" name="矩形 7">
            <a:extLst>
              <a:ext uri="{FF2B5EF4-FFF2-40B4-BE49-F238E27FC236}">
                <a16:creationId xmlns:a16="http://schemas.microsoft.com/office/drawing/2014/main" id="{A3A033FA-4B5D-0343-A11E-E3B7A1569ABE}"/>
              </a:ext>
            </a:extLst>
          </p:cNvPr>
          <p:cNvSpPr/>
          <p:nvPr/>
        </p:nvSpPr>
        <p:spPr>
          <a:xfrm>
            <a:off x="5435521" y="3120643"/>
            <a:ext cx="864096"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238952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67AF8D3-0219-3A40-A56D-C15B6C325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764" y="1052736"/>
            <a:ext cx="8820472" cy="5656239"/>
          </a:xfrm>
          <a:prstGeom prst="rect">
            <a:avLst/>
          </a:prstGeom>
          <a:ln>
            <a:solidFill>
              <a:schemeClr val="tx1"/>
            </a:solidFill>
          </a:ln>
        </p:spPr>
      </p:pic>
      <p:sp>
        <p:nvSpPr>
          <p:cNvPr id="7" name="矩形 6">
            <a:extLst>
              <a:ext uri="{FF2B5EF4-FFF2-40B4-BE49-F238E27FC236}">
                <a16:creationId xmlns:a16="http://schemas.microsoft.com/office/drawing/2014/main" id="{6737287C-EFE9-8844-95BE-7DAD2E30318C}"/>
              </a:ext>
            </a:extLst>
          </p:cNvPr>
          <p:cNvSpPr/>
          <p:nvPr/>
        </p:nvSpPr>
        <p:spPr>
          <a:xfrm>
            <a:off x="1757772" y="1786806"/>
            <a:ext cx="1745940" cy="8501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object 2">
            <a:extLst>
              <a:ext uri="{FF2B5EF4-FFF2-40B4-BE49-F238E27FC236}">
                <a16:creationId xmlns:a16="http://schemas.microsoft.com/office/drawing/2014/main" id="{2AE480DA-994F-7746-9FA3-B64A2A51567C}"/>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4E8A03B-0A30-C045-B1F9-CC80A81B9524}"/>
              </a:ext>
            </a:extLst>
          </p:cNvPr>
          <p:cNvSpPr txBox="1"/>
          <p:nvPr/>
        </p:nvSpPr>
        <p:spPr>
          <a:xfrm>
            <a:off x="4871864" y="5548590"/>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Step2:</a:t>
            </a:r>
            <a:r>
              <a:rPr kumimoji="1" lang="zh-CN" altLang="en-US" b="1" dirty="0">
                <a:solidFill>
                  <a:srgbClr val="7030A0"/>
                </a:solidFill>
                <a:latin typeface="DengXian Light" panose="02010600030101010101" pitchFamily="2" charset="-122"/>
                <a:ea typeface="DengXian Light" panose="02010600030101010101" pitchFamily="2" charset="-122"/>
              </a:rPr>
              <a:t> 创建包</a:t>
            </a:r>
            <a:r>
              <a:rPr kumimoji="1" lang="en-US" altLang="zh-CN" b="1" dirty="0">
                <a:solidFill>
                  <a:srgbClr val="7030A0"/>
                </a:solidFill>
                <a:latin typeface="DengXian Light" panose="02010600030101010101" pitchFamily="2" charset="-122"/>
                <a:ea typeface="DengXian Light" panose="02010600030101010101" pitchFamily="2" charset="-122"/>
              </a:rPr>
              <a:t>Package</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3780917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3DF8972-6EC2-B64B-8366-A7A1E70FA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031" y="1051431"/>
            <a:ext cx="8881938" cy="5617929"/>
          </a:xfrm>
          <a:prstGeom prst="rect">
            <a:avLst/>
          </a:prstGeom>
          <a:ln>
            <a:solidFill>
              <a:schemeClr val="tx1"/>
            </a:solidFill>
          </a:ln>
        </p:spPr>
      </p:pic>
      <p:sp>
        <p:nvSpPr>
          <p:cNvPr id="5" name="文本框 4">
            <a:extLst>
              <a:ext uri="{FF2B5EF4-FFF2-40B4-BE49-F238E27FC236}">
                <a16:creationId xmlns:a16="http://schemas.microsoft.com/office/drawing/2014/main" id="{440CEA64-EF26-0D40-8B5E-E0E42ACB56E4}"/>
              </a:ext>
            </a:extLst>
          </p:cNvPr>
          <p:cNvSpPr txBox="1"/>
          <p:nvPr/>
        </p:nvSpPr>
        <p:spPr>
          <a:xfrm>
            <a:off x="5951984" y="5771208"/>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Step3:</a:t>
            </a:r>
            <a:r>
              <a:rPr kumimoji="1" lang="zh-CN" altLang="en-US" b="1" dirty="0">
                <a:solidFill>
                  <a:srgbClr val="7030A0"/>
                </a:solidFill>
                <a:latin typeface="DengXian Light" panose="02010600030101010101" pitchFamily="2" charset="-122"/>
                <a:ea typeface="DengXian Light" panose="02010600030101010101" pitchFamily="2" charset="-122"/>
              </a:rPr>
              <a:t> 创建类</a:t>
            </a:r>
            <a:r>
              <a:rPr kumimoji="1" lang="en-US" altLang="zh-CN" b="1" dirty="0">
                <a:solidFill>
                  <a:srgbClr val="7030A0"/>
                </a:solidFill>
                <a:latin typeface="DengXian Light" panose="02010600030101010101" pitchFamily="2" charset="-122"/>
                <a:ea typeface="DengXian Light" panose="02010600030101010101" pitchFamily="2" charset="-122"/>
              </a:rPr>
              <a:t>Class</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
        <p:nvSpPr>
          <p:cNvPr id="7" name="object 2">
            <a:extLst>
              <a:ext uri="{FF2B5EF4-FFF2-40B4-BE49-F238E27FC236}">
                <a16:creationId xmlns:a16="http://schemas.microsoft.com/office/drawing/2014/main" id="{06A08F2D-7746-F94B-A5B0-DC49E3D7C346}"/>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1116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5CEE926-5D94-FE4E-ABD9-4F28E5659932}"/>
              </a:ext>
            </a:extLst>
          </p:cNvPr>
          <p:cNvSpPr/>
          <p:nvPr/>
        </p:nvSpPr>
        <p:spPr>
          <a:xfrm>
            <a:off x="152400" y="1061794"/>
            <a:ext cx="12039600" cy="5451301"/>
          </a:xfrm>
          <a:prstGeom prst="rect">
            <a:avLst/>
          </a:prstGeom>
        </p:spPr>
        <p:txBody>
          <a:bodyPr wrap="square">
            <a:spAutoFit/>
          </a:bodyPr>
          <a:lstStyle/>
          <a:p>
            <a:pPr marL="34290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Relational Message Passing for Fully Inductive Knowledge Graph Completion.</a:t>
            </a:r>
            <a:r>
              <a:rPr lang="zh-CN" altLang="en-US" sz="1300" i="1" dirty="0">
                <a:latin typeface="Times New Roman" panose="02020603050405020304" pitchFamily="18" charset="0"/>
                <a:cs typeface="宋体" panose="02010600030101010101" pitchFamily="2" charset="-122"/>
              </a:rPr>
              <a:t> </a:t>
            </a:r>
            <a:r>
              <a:rPr lang="en-US" altLang="zh-CN" sz="1300" b="1" dirty="0">
                <a:solidFill>
                  <a:srgbClr val="C00000"/>
                </a:solidFill>
                <a:latin typeface="Times New Roman" panose="02020603050405020304" pitchFamily="18" charset="0"/>
                <a:cs typeface="宋体" panose="02010600030101010101" pitchFamily="2" charset="-122"/>
              </a:rPr>
              <a:t>ICDE</a:t>
            </a:r>
            <a:r>
              <a:rPr lang="zh-CN" altLang="en-US" sz="1300" b="1" dirty="0">
                <a:solidFill>
                  <a:srgbClr val="C00000"/>
                </a:solidFill>
                <a:latin typeface="Times New Roman" panose="02020603050405020304" pitchFamily="18" charset="0"/>
                <a:cs typeface="宋体" panose="02010600030101010101" pitchFamily="2" charset="-122"/>
              </a:rPr>
              <a:t> </a:t>
            </a:r>
            <a:r>
              <a:rPr lang="en-US" altLang="zh-CN" sz="1300" b="1" dirty="0">
                <a:solidFill>
                  <a:srgbClr val="C00000"/>
                </a:solidFill>
                <a:latin typeface="Times New Roman" panose="02020603050405020304" pitchFamily="18" charset="0"/>
                <a:cs typeface="宋体" panose="02010600030101010101" pitchFamily="2" charset="-122"/>
              </a:rPr>
              <a:t>2023</a:t>
            </a:r>
            <a:r>
              <a:rPr lang="en-US" altLang="zh-CN" sz="1300" dirty="0">
                <a:solidFill>
                  <a:srgbClr val="C00000"/>
                </a:solidFill>
                <a:latin typeface="Times New Roman" panose="02020603050405020304" pitchFamily="18" charset="0"/>
                <a:cs typeface="宋体" panose="02010600030101010101" pitchFamily="2" charset="-122"/>
              </a:rPr>
              <a:t>.</a:t>
            </a:r>
            <a:r>
              <a:rPr lang="zh-CN" altLang="en-US" sz="1300" b="1" dirty="0">
                <a:solidFill>
                  <a:srgbClr val="C00000"/>
                </a:solidFill>
                <a:latin typeface="Times New Roman" panose="02020603050405020304" pitchFamily="18" charset="0"/>
                <a:cs typeface="宋体" panose="02010600030101010101" pitchFamily="2" charset="-122"/>
              </a:rPr>
              <a:t> </a:t>
            </a:r>
            <a:r>
              <a:rPr lang="en-US" altLang="zh-CN" sz="1300" dirty="0">
                <a:latin typeface="Times New Roman" panose="02020603050405020304" pitchFamily="18" charset="0"/>
                <a:cs typeface="宋体" panose="02010600030101010101" pitchFamily="2" charset="-122"/>
              </a:rPr>
              <a:t>(</a:t>
            </a:r>
            <a:r>
              <a:rPr lang="en-US" altLang="zh-CN" sz="1300" b="1" dirty="0">
                <a:solidFill>
                  <a:srgbClr val="C00000"/>
                </a:solidFill>
                <a:latin typeface="Times New Roman" panose="02020603050405020304" pitchFamily="18" charset="0"/>
                <a:cs typeface="宋体" panose="02010600030101010101" pitchFamily="2" charset="-122"/>
              </a:rPr>
              <a:t>CCF A</a:t>
            </a:r>
            <a:r>
              <a:rPr lang="zh-CN" altLang="en-US" sz="1300" b="1" dirty="0">
                <a:solidFill>
                  <a:srgbClr val="C00000"/>
                </a:solidFill>
                <a:latin typeface="Times New Roman" panose="02020603050405020304" pitchFamily="18" charset="0"/>
                <a:cs typeface="宋体" panose="02010600030101010101" pitchFamily="2" charset="-122"/>
              </a:rPr>
              <a:t> 顶会</a:t>
            </a:r>
            <a:r>
              <a:rPr lang="en-US" altLang="zh-CN" sz="1300" dirty="0">
                <a:latin typeface="Times New Roman" panose="02020603050405020304" pitchFamily="18" charset="0"/>
                <a:cs typeface="宋体" panose="02010600030101010101" pitchFamily="2" charset="-122"/>
              </a:rPr>
              <a:t>)</a:t>
            </a:r>
            <a:endParaRPr lang="en-US" altLang="zh-CN" sz="1300" b="1" dirty="0">
              <a:solidFill>
                <a:srgbClr val="C00000"/>
              </a:solidFill>
              <a:latin typeface="Times New Roman" panose="02020603050405020304" pitchFamily="18" charset="0"/>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Disentangled Ontology Embedding for Zero-shot Learning. </a:t>
            </a:r>
            <a:r>
              <a:rPr lang="en-US" altLang="zh-CN" sz="1300" b="1" dirty="0">
                <a:solidFill>
                  <a:srgbClr val="C00000"/>
                </a:solidFill>
                <a:latin typeface="Times New Roman" panose="02020603050405020304" pitchFamily="18" charset="0"/>
                <a:cs typeface="宋体" panose="02010600030101010101" pitchFamily="2" charset="-122"/>
              </a:rPr>
              <a:t>KDD 2022</a:t>
            </a:r>
            <a:r>
              <a:rPr lang="en-US" altLang="zh-CN" sz="1300" i="1" dirty="0">
                <a:solidFill>
                  <a:srgbClr val="C00000"/>
                </a:solidFill>
                <a:latin typeface="Times New Roman" panose="02020603050405020304" pitchFamily="18" charset="0"/>
                <a:cs typeface="宋体" panose="02010600030101010101" pitchFamily="2" charset="-122"/>
              </a:rPr>
              <a:t>.</a:t>
            </a:r>
            <a:r>
              <a:rPr lang="zh-CN" altLang="en-US" sz="1300" b="1" i="1" dirty="0">
                <a:solidFill>
                  <a:srgbClr val="C00000"/>
                </a:solidFill>
                <a:latin typeface="Times New Roman" panose="02020603050405020304" pitchFamily="18" charset="0"/>
                <a:cs typeface="宋体" panose="02010600030101010101" pitchFamily="2" charset="-122"/>
              </a:rPr>
              <a:t> </a:t>
            </a:r>
            <a:r>
              <a:rPr lang="en-US" altLang="zh-CN" sz="1300" dirty="0">
                <a:latin typeface="Times New Roman" panose="02020603050405020304" pitchFamily="18" charset="0"/>
                <a:cs typeface="宋体" panose="02010600030101010101" pitchFamily="2" charset="-122"/>
              </a:rPr>
              <a:t>(</a:t>
            </a:r>
            <a:r>
              <a:rPr lang="en-US" altLang="zh-CN" sz="1300" b="1" dirty="0">
                <a:solidFill>
                  <a:srgbClr val="C00000"/>
                </a:solidFill>
                <a:latin typeface="Times New Roman" panose="02020603050405020304" pitchFamily="18" charset="0"/>
                <a:cs typeface="宋体" panose="02010600030101010101" pitchFamily="2" charset="-122"/>
              </a:rPr>
              <a:t>CCF A</a:t>
            </a:r>
            <a:r>
              <a:rPr lang="zh-CN" altLang="en-US" sz="1300" b="1" dirty="0">
                <a:solidFill>
                  <a:srgbClr val="C00000"/>
                </a:solidFill>
                <a:latin typeface="Times New Roman" panose="02020603050405020304" pitchFamily="18" charset="0"/>
                <a:cs typeface="宋体" panose="02010600030101010101" pitchFamily="2" charset="-122"/>
              </a:rPr>
              <a:t>顶会</a:t>
            </a:r>
            <a:r>
              <a:rPr lang="en-US" altLang="zh-CN" sz="1300" dirty="0">
                <a:latin typeface="Times New Roman" panose="02020603050405020304" pitchFamily="18" charset="0"/>
                <a:cs typeface="宋体" panose="02010600030101010101" pitchFamily="2" charset="-122"/>
              </a:rPr>
              <a:t>)</a:t>
            </a:r>
            <a:endParaRPr lang="en-US" altLang="zh-CN" sz="1300" i="1" dirty="0">
              <a:latin typeface="Times New Roman" panose="02020603050405020304" pitchFamily="18" charset="0"/>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Academic Expert Finding via (K,P)-Core based Embedding over Heterogeneous Graphs</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C00000"/>
                </a:solidFill>
                <a:latin typeface="Times New Roman" panose="02020603050405020304" pitchFamily="18" charset="0"/>
                <a:cs typeface="宋体" panose="02010600030101010101" pitchFamily="2" charset="-122"/>
              </a:rPr>
              <a:t>ICDE 2022</a:t>
            </a:r>
            <a:r>
              <a:rPr lang="en-US" altLang="zh-CN" sz="1300" dirty="0">
                <a:solidFill>
                  <a:srgbClr val="C00000"/>
                </a:solidFill>
                <a:latin typeface="Times New Roman" panose="02020603050405020304" pitchFamily="18" charset="0"/>
                <a:cs typeface="宋体" panose="02010600030101010101" pitchFamily="2" charset="-122"/>
              </a:rPr>
              <a:t>. </a:t>
            </a:r>
            <a:r>
              <a:rPr lang="en-US" altLang="zh-CN" sz="1300" dirty="0">
                <a:latin typeface="Times New Roman" panose="02020603050405020304" pitchFamily="18" charset="0"/>
                <a:cs typeface="宋体" panose="02010600030101010101" pitchFamily="2" charset="-122"/>
              </a:rPr>
              <a:t>(</a:t>
            </a:r>
            <a:r>
              <a:rPr lang="en-US" altLang="zh-CN" sz="1300" b="1" dirty="0">
                <a:solidFill>
                  <a:srgbClr val="C00000"/>
                </a:solidFill>
                <a:latin typeface="Times New Roman" panose="02020603050405020304" pitchFamily="18" charset="0"/>
                <a:cs typeface="宋体" panose="02010600030101010101" pitchFamily="2" charset="-122"/>
              </a:rPr>
              <a:t>CCF A</a:t>
            </a:r>
            <a:r>
              <a:rPr lang="zh-CN" altLang="en-US" sz="1300" b="1" dirty="0">
                <a:solidFill>
                  <a:srgbClr val="C00000"/>
                </a:solidFill>
                <a:latin typeface="Times New Roman" panose="02020603050405020304" pitchFamily="18" charset="0"/>
                <a:cs typeface="宋体" panose="02010600030101010101" pitchFamily="2" charset="-122"/>
              </a:rPr>
              <a:t>顶会</a:t>
            </a:r>
            <a:r>
              <a:rPr lang="en-US" altLang="zh-CN" sz="1300" dirty="0">
                <a:latin typeface="Times New Roman" panose="02020603050405020304" pitchFamily="18" charset="0"/>
                <a:cs typeface="宋体" panose="02010600030101010101" pitchFamily="2" charset="-122"/>
              </a:rPr>
              <a:t>)</a:t>
            </a:r>
          </a:p>
          <a:p>
            <a:pPr marL="342900" indent="-342900">
              <a:lnSpc>
                <a:spcPts val="2000"/>
              </a:lnSpc>
              <a:buFont typeface="Wingdings" pitchFamily="2" charset="2"/>
              <a:buChar char="p"/>
            </a:pPr>
            <a:r>
              <a:rPr lang="zh-CN" altLang="zh-CN" sz="1300" i="1" dirty="0">
                <a:latin typeface="Times New Roman" panose="02020603050405020304" pitchFamily="18" charset="0"/>
              </a:rPr>
              <a:t>Aggregate Queries on Knowledge Graphs: Fast Approximation with Semantic-aware Sampling</a:t>
            </a:r>
            <a:r>
              <a:rPr kumimoji="1"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rPr>
              <a:t>.</a:t>
            </a:r>
            <a:r>
              <a:rPr kumimoji="1"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400" dirty="0">
                <a:latin typeface="Times New Roman" panose="02020603050405020304" pitchFamily="18" charset="0"/>
                <a:cs typeface="宋体" panose="02010600030101010101" pitchFamily="2" charset="-122"/>
              </a:rPr>
              <a:t> </a:t>
            </a:r>
            <a:r>
              <a:rPr lang="en-US" altLang="zh-CN" sz="1400" b="1" dirty="0">
                <a:solidFill>
                  <a:srgbClr val="C00000"/>
                </a:solidFill>
                <a:latin typeface="Times New Roman" panose="02020603050405020304" pitchFamily="18" charset="0"/>
                <a:cs typeface="宋体" panose="02010600030101010101" pitchFamily="2" charset="-122"/>
              </a:rPr>
              <a:t>ICDE 2022</a:t>
            </a:r>
            <a:r>
              <a:rPr lang="en-US" altLang="zh-CN" sz="1400" dirty="0">
                <a:solidFill>
                  <a:srgbClr val="C00000"/>
                </a:solidFill>
                <a:latin typeface="Times New Roman" panose="02020603050405020304" pitchFamily="18" charset="0"/>
                <a:cs typeface="宋体" panose="02010600030101010101" pitchFamily="2" charset="-122"/>
              </a:rPr>
              <a:t>. </a:t>
            </a:r>
            <a:r>
              <a:rPr lang="en-US" altLang="zh-CN" sz="1400" dirty="0">
                <a:latin typeface="Times New Roman" panose="02020603050405020304" pitchFamily="18" charset="0"/>
                <a:cs typeface="宋体" panose="02010600030101010101" pitchFamily="2" charset="-122"/>
              </a:rPr>
              <a:t>(</a:t>
            </a:r>
            <a:r>
              <a:rPr lang="en-US" altLang="zh-CN" sz="1400" b="1" dirty="0">
                <a:solidFill>
                  <a:srgbClr val="C00000"/>
                </a:solidFill>
                <a:latin typeface="Times New Roman" panose="02020603050405020304" pitchFamily="18" charset="0"/>
                <a:cs typeface="宋体" panose="02010600030101010101" pitchFamily="2" charset="-122"/>
              </a:rPr>
              <a:t>CCF A</a:t>
            </a:r>
            <a:r>
              <a:rPr lang="zh-CN" altLang="en-US" sz="1400" b="1" dirty="0">
                <a:solidFill>
                  <a:srgbClr val="C00000"/>
                </a:solidFill>
                <a:latin typeface="Times New Roman" panose="02020603050405020304" pitchFamily="18" charset="0"/>
                <a:cs typeface="宋体" panose="02010600030101010101" pitchFamily="2" charset="-122"/>
              </a:rPr>
              <a:t> 顶会</a:t>
            </a:r>
            <a:r>
              <a:rPr lang="en-US" altLang="zh-CN" sz="1400" dirty="0">
                <a:latin typeface="Times New Roman" panose="02020603050405020304" pitchFamily="18" charset="0"/>
                <a:cs typeface="宋体" panose="02010600030101010101" pitchFamily="2" charset="-122"/>
              </a:rPr>
              <a:t>)</a:t>
            </a:r>
            <a:r>
              <a:rPr lang="zh-CN" altLang="en-US" sz="1400" dirty="0">
                <a:latin typeface="Times New Roman" panose="02020603050405020304" pitchFamily="18" charset="0"/>
                <a:cs typeface="宋体" panose="02010600030101010101" pitchFamily="2" charset="-122"/>
              </a:rPr>
              <a:t> </a:t>
            </a:r>
            <a:r>
              <a:rPr lang="zh-CN" altLang="zh-CN" sz="1400" i="1" dirty="0">
                <a:latin typeface="Times New Roman" panose="02020603050405020304" pitchFamily="18" charset="0"/>
              </a:rPr>
              <a:t> </a:t>
            </a:r>
            <a:endParaRPr lang="en-US" altLang="zh-CN" sz="1400" i="1" dirty="0">
              <a:latin typeface="Times New Roman" panose="02020603050405020304" pitchFamily="18" charset="0"/>
            </a:endParaRPr>
          </a:p>
          <a:p>
            <a:pPr marL="342900" indent="-342900">
              <a:lnSpc>
                <a:spcPts val="2000"/>
              </a:lnSpc>
              <a:buFont typeface="Wingdings" pitchFamily="2" charset="2"/>
              <a:buChar char="p"/>
            </a:pPr>
            <a:r>
              <a:rPr lang="en" altLang="zh-CN" sz="1300" i="1" dirty="0" err="1">
                <a:latin typeface="Times New Roman" panose="02020603050405020304" pitchFamily="18" charset="0"/>
              </a:rPr>
              <a:t>OntoZSL</a:t>
            </a:r>
            <a:r>
              <a:rPr lang="en" altLang="zh-CN" sz="1300" i="1" dirty="0">
                <a:latin typeface="Times New Roman" panose="02020603050405020304" pitchFamily="18" charset="0"/>
              </a:rPr>
              <a:t>: Ontology-enhanced Zero-shot Learning</a:t>
            </a:r>
            <a:r>
              <a:rPr lang="en-US" altLang="zh-CN" sz="1300" i="1" dirty="0">
                <a:latin typeface="Times New Roman" panose="02020603050405020304" pitchFamily="18" charset="0"/>
              </a:rPr>
              <a:t>.</a:t>
            </a:r>
            <a:r>
              <a:rPr lang="zh-CN" altLang="en-US" sz="1300" i="1" dirty="0">
                <a:latin typeface="Times New Roman" panose="02020603050405020304" pitchFamily="18" charset="0"/>
              </a:rPr>
              <a:t> </a:t>
            </a:r>
            <a:r>
              <a:rPr lang="en-US" altLang="zh-CN" sz="1300" b="1" dirty="0">
                <a:solidFill>
                  <a:srgbClr val="C00000"/>
                </a:solidFill>
                <a:latin typeface="Times New Roman" panose="02020603050405020304" pitchFamily="18" charset="0"/>
              </a:rPr>
              <a:t>WWW</a:t>
            </a:r>
            <a:r>
              <a:rPr lang="zh-CN" altLang="en-US" sz="1300" b="1" dirty="0">
                <a:solidFill>
                  <a:srgbClr val="C00000"/>
                </a:solidFill>
                <a:latin typeface="Times New Roman" panose="02020603050405020304" pitchFamily="18" charset="0"/>
              </a:rPr>
              <a:t> </a:t>
            </a:r>
            <a:r>
              <a:rPr lang="en-US" altLang="zh-CN" sz="1300" b="1" dirty="0">
                <a:solidFill>
                  <a:srgbClr val="C00000"/>
                </a:solidFill>
                <a:latin typeface="Times New Roman" panose="02020603050405020304" pitchFamily="18" charset="0"/>
              </a:rPr>
              <a:t>2021</a:t>
            </a:r>
            <a:r>
              <a:rPr lang="en-US" altLang="zh-CN" sz="1300" dirty="0">
                <a:solidFill>
                  <a:srgbClr val="C00000"/>
                </a:solidFill>
                <a:latin typeface="Times New Roman" panose="02020603050405020304" pitchFamily="18" charset="0"/>
              </a:rPr>
              <a:t>.</a:t>
            </a:r>
            <a:r>
              <a:rPr lang="zh-CN" altLang="en-US" sz="1300" b="1" dirty="0">
                <a:solidFill>
                  <a:srgbClr val="C00000"/>
                </a:solidFill>
                <a:latin typeface="Times New Roman" panose="02020603050405020304" pitchFamily="18" charset="0"/>
              </a:rPr>
              <a:t> </a:t>
            </a:r>
            <a:r>
              <a:rPr lang="en-US" altLang="zh-CN" sz="1200" dirty="0">
                <a:latin typeface="Times New Roman" panose="02020603050405020304" pitchFamily="18" charset="0"/>
                <a:cs typeface="宋体" panose="02010600030101010101" pitchFamily="2" charset="-122"/>
              </a:rPr>
              <a:t>(</a:t>
            </a:r>
            <a:r>
              <a:rPr lang="en-US" altLang="zh-CN" sz="1200" b="1" dirty="0">
                <a:solidFill>
                  <a:srgbClr val="C00000"/>
                </a:solidFill>
                <a:latin typeface="Times New Roman" panose="02020603050405020304" pitchFamily="18" charset="0"/>
                <a:cs typeface="宋体" panose="02010600030101010101" pitchFamily="2" charset="-122"/>
              </a:rPr>
              <a:t>CCF A</a:t>
            </a:r>
            <a:r>
              <a:rPr lang="zh-CN" altLang="en-US" sz="1200" b="1" dirty="0">
                <a:solidFill>
                  <a:srgbClr val="C00000"/>
                </a:solidFill>
                <a:latin typeface="Times New Roman" panose="02020603050405020304" pitchFamily="18" charset="0"/>
                <a:cs typeface="宋体" panose="02010600030101010101" pitchFamily="2" charset="-122"/>
              </a:rPr>
              <a:t>顶会</a:t>
            </a:r>
            <a:r>
              <a:rPr lang="en-US" altLang="zh-CN" sz="1200" dirty="0">
                <a:latin typeface="Times New Roman" panose="02020603050405020304" pitchFamily="18" charset="0"/>
                <a:cs typeface="宋体" panose="02010600030101010101" pitchFamily="2" charset="-122"/>
              </a:rPr>
              <a:t>)</a:t>
            </a:r>
            <a:r>
              <a:rPr lang="zh-CN" altLang="zh-CN" sz="1200" i="1" dirty="0">
                <a:latin typeface="Times New Roman" panose="02020603050405020304" pitchFamily="18" charset="0"/>
              </a:rPr>
              <a:t> </a:t>
            </a:r>
            <a:endParaRPr lang="en-US" altLang="zh-CN" sz="1200" i="1" dirty="0">
              <a:latin typeface="Times New Roman" panose="02020603050405020304" pitchFamily="18" charset="0"/>
            </a:endParaRPr>
          </a:p>
          <a:p>
            <a:pPr marL="342900" lvl="0" indent="-342900">
              <a:lnSpc>
                <a:spcPts val="2000"/>
              </a:lnSpc>
              <a:buFont typeface="Wingdings" pitchFamily="2" charset="2"/>
              <a:buChar char="p"/>
            </a:pPr>
            <a:r>
              <a:rPr lang="en-US" altLang="zh-CN" sz="1200" i="1" dirty="0">
                <a:latin typeface="Times New Roman" panose="02020603050405020304" pitchFamily="18" charset="0"/>
                <a:cs typeface="宋体" panose="02010600030101010101" pitchFamily="2" charset="-122"/>
              </a:rPr>
              <a:t>A Comprehensive Survey and Experimental Comparison of Graph-Based Approximate Nearest Neighbor Search</a:t>
            </a:r>
            <a:r>
              <a:rPr lang="en-US" altLang="zh-CN" sz="1200" dirty="0">
                <a:latin typeface="Times New Roman" panose="02020603050405020304" pitchFamily="18" charset="0"/>
                <a:cs typeface="宋体" panose="02010600030101010101" pitchFamily="2" charset="-122"/>
              </a:rPr>
              <a:t>. </a:t>
            </a:r>
            <a:r>
              <a:rPr lang="en-US" altLang="zh-CN" sz="1200" b="1" dirty="0">
                <a:solidFill>
                  <a:srgbClr val="C00000"/>
                </a:solidFill>
                <a:latin typeface="Times New Roman" panose="02020603050405020304" pitchFamily="18" charset="0"/>
                <a:cs typeface="宋体" panose="02010600030101010101" pitchFamily="2" charset="-122"/>
              </a:rPr>
              <a:t>VLDB 2021. </a:t>
            </a:r>
            <a:r>
              <a:rPr lang="en-US" altLang="zh-CN" sz="1200" dirty="0">
                <a:latin typeface="Times New Roman" panose="02020603050405020304" pitchFamily="18" charset="0"/>
                <a:cs typeface="宋体" panose="02010600030101010101" pitchFamily="2" charset="-122"/>
              </a:rPr>
              <a:t>(</a:t>
            </a:r>
            <a:r>
              <a:rPr lang="en-US" altLang="zh-CN" sz="1200" b="1" dirty="0">
                <a:solidFill>
                  <a:srgbClr val="C00000"/>
                </a:solidFill>
                <a:latin typeface="Times New Roman" panose="02020603050405020304" pitchFamily="18" charset="0"/>
                <a:cs typeface="宋体" panose="02010600030101010101" pitchFamily="2" charset="-122"/>
              </a:rPr>
              <a:t>CCF A</a:t>
            </a:r>
            <a:r>
              <a:rPr lang="zh-CN" altLang="en-US" sz="1200" b="1" dirty="0">
                <a:solidFill>
                  <a:srgbClr val="C00000"/>
                </a:solidFill>
                <a:latin typeface="Times New Roman" panose="02020603050405020304" pitchFamily="18" charset="0"/>
                <a:cs typeface="宋体" panose="02010600030101010101" pitchFamily="2" charset="-122"/>
              </a:rPr>
              <a:t>顶会</a:t>
            </a:r>
            <a:r>
              <a:rPr lang="en-US" altLang="zh-CN" sz="1200" dirty="0">
                <a:latin typeface="Times New Roman" panose="02020603050405020304" pitchFamily="18" charset="0"/>
                <a:cs typeface="宋体" panose="02010600030101010101" pitchFamily="2" charset="-122"/>
              </a:rPr>
              <a:t>)</a:t>
            </a:r>
            <a:endParaRPr lang="zh-CN" altLang="zh-CN" sz="1200" dirty="0">
              <a:latin typeface="宋体" panose="02010600030101010101" pitchFamily="2" charset="-122"/>
              <a:cs typeface="宋体" panose="02010600030101010101" pitchFamily="2" charset="-122"/>
            </a:endParaRPr>
          </a:p>
          <a:p>
            <a:pPr marL="342900" lvl="0" indent="-342900">
              <a:lnSpc>
                <a:spcPts val="2000"/>
              </a:lnSpc>
              <a:buFont typeface="Wingdings" pitchFamily="2" charset="2"/>
              <a:buChar char="p"/>
            </a:pPr>
            <a:r>
              <a:rPr lang="en-US" altLang="zh-CN" sz="1200" i="1" dirty="0">
                <a:solidFill>
                  <a:srgbClr val="000000"/>
                </a:solidFill>
                <a:latin typeface="Times New Roman" panose="02020603050405020304" pitchFamily="18" charset="0"/>
                <a:cs typeface="宋体" panose="02010600030101010101" pitchFamily="2" charset="-122"/>
              </a:rPr>
              <a:t>Semantic Guided and Response Times Bounded Top-k Similarity Search over Knowledge Graphs</a:t>
            </a:r>
            <a:r>
              <a:rPr lang="en-US" altLang="zh-CN" sz="1200" dirty="0">
                <a:solidFill>
                  <a:srgbClr val="000000"/>
                </a:solidFill>
                <a:latin typeface="Times New Roman" panose="02020603050405020304" pitchFamily="18" charset="0"/>
                <a:cs typeface="宋体" panose="02010600030101010101" pitchFamily="2" charset="-122"/>
              </a:rPr>
              <a:t>. </a:t>
            </a:r>
            <a:r>
              <a:rPr lang="en-US" altLang="zh-CN" sz="1200" b="1" dirty="0">
                <a:solidFill>
                  <a:srgbClr val="C00000"/>
                </a:solidFill>
                <a:latin typeface="Times New Roman" panose="02020603050405020304" pitchFamily="18" charset="0"/>
                <a:cs typeface="宋体" panose="02010600030101010101" pitchFamily="2" charset="-122"/>
              </a:rPr>
              <a:t>ICDE 2020</a:t>
            </a:r>
            <a:r>
              <a:rPr lang="en-US" altLang="zh-CN" sz="1200" dirty="0">
                <a:solidFill>
                  <a:srgbClr val="C00000"/>
                </a:solidFill>
                <a:latin typeface="Times New Roman" panose="02020603050405020304" pitchFamily="18" charset="0"/>
                <a:cs typeface="宋体" panose="02010600030101010101" pitchFamily="2" charset="-122"/>
              </a:rPr>
              <a:t>.</a:t>
            </a:r>
            <a:r>
              <a:rPr lang="en-US" altLang="zh-CN" sz="1200" dirty="0">
                <a:solidFill>
                  <a:srgbClr val="000000"/>
                </a:solidFill>
                <a:latin typeface="Times New Roman" panose="02020603050405020304" pitchFamily="18" charset="0"/>
                <a:cs typeface="宋体" panose="02010600030101010101" pitchFamily="2" charset="-122"/>
              </a:rPr>
              <a:t> (</a:t>
            </a:r>
            <a:r>
              <a:rPr lang="en-US" altLang="zh-CN" sz="1200" b="1" dirty="0">
                <a:solidFill>
                  <a:srgbClr val="C00000"/>
                </a:solidFill>
                <a:latin typeface="Times New Roman" panose="02020603050405020304" pitchFamily="18" charset="0"/>
                <a:cs typeface="宋体" panose="02010600030101010101" pitchFamily="2" charset="-122"/>
              </a:rPr>
              <a:t>CCF A</a:t>
            </a:r>
            <a:r>
              <a:rPr lang="zh-CN" altLang="en-US" sz="1200" b="1" dirty="0">
                <a:solidFill>
                  <a:srgbClr val="C00000"/>
                </a:solidFill>
                <a:latin typeface="Times New Roman" panose="02020603050405020304" pitchFamily="18" charset="0"/>
                <a:cs typeface="宋体" panose="02010600030101010101" pitchFamily="2" charset="-122"/>
              </a:rPr>
              <a:t>顶会</a:t>
            </a:r>
            <a:r>
              <a:rPr lang="en-US" altLang="zh-CN" sz="1200" dirty="0">
                <a:solidFill>
                  <a:srgbClr val="000000"/>
                </a:solidFill>
                <a:latin typeface="Times New Roman" panose="02020603050405020304" pitchFamily="18" charset="0"/>
                <a:cs typeface="宋体" panose="02010600030101010101" pitchFamily="2" charset="-122"/>
              </a:rPr>
              <a:t>)</a:t>
            </a:r>
            <a:endParaRPr lang="en-US" altLang="zh-CN" sz="1200" i="1" dirty="0">
              <a:latin typeface="Times New Roman" panose="02020603050405020304" pitchFamily="18" charset="0"/>
            </a:endParaRPr>
          </a:p>
          <a:p>
            <a:pPr marL="342900" indent="-342900">
              <a:lnSpc>
                <a:spcPts val="2000"/>
              </a:lnSpc>
              <a:buFont typeface="Wingdings" pitchFamily="2" charset="2"/>
              <a:buChar char="p"/>
            </a:pPr>
            <a:r>
              <a:rPr lang="en" altLang="zh-CN" sz="1300" i="1" dirty="0">
                <a:latin typeface="Times New Roman" panose="02020603050405020304" pitchFamily="18" charset="0"/>
              </a:rPr>
              <a:t>Human-centric Transfer Learning Explanation via Knowledge Graph</a:t>
            </a:r>
            <a:r>
              <a:rPr lang="en-US" altLang="zh-CN" sz="1300" i="1" dirty="0">
                <a:latin typeface="Times New Roman" panose="02020603050405020304" pitchFamily="18" charset="0"/>
              </a:rPr>
              <a:t>.</a:t>
            </a:r>
            <a:r>
              <a:rPr lang="zh-CN" altLang="en-US" sz="1300" i="1" dirty="0">
                <a:latin typeface="Times New Roman" panose="02020603050405020304" pitchFamily="18" charset="0"/>
              </a:rPr>
              <a:t> </a:t>
            </a:r>
            <a:r>
              <a:rPr lang="en-US" altLang="zh-CN" sz="1300" b="1" dirty="0">
                <a:solidFill>
                  <a:srgbClr val="C00000"/>
                </a:solidFill>
                <a:latin typeface="Times New Roman" panose="02020603050405020304" pitchFamily="18" charset="0"/>
              </a:rPr>
              <a:t>AAAI</a:t>
            </a:r>
            <a:r>
              <a:rPr lang="zh-CN" altLang="en-US" sz="1300" b="1" dirty="0">
                <a:solidFill>
                  <a:srgbClr val="C00000"/>
                </a:solidFill>
                <a:latin typeface="Times New Roman" panose="02020603050405020304" pitchFamily="18" charset="0"/>
              </a:rPr>
              <a:t> </a:t>
            </a:r>
            <a:r>
              <a:rPr lang="en-US" altLang="zh-CN" sz="1300" b="1" dirty="0">
                <a:solidFill>
                  <a:srgbClr val="C00000"/>
                </a:solidFill>
                <a:latin typeface="Times New Roman" panose="02020603050405020304" pitchFamily="18" charset="0"/>
              </a:rPr>
              <a:t>2019.</a:t>
            </a:r>
            <a:r>
              <a:rPr lang="zh-CN" altLang="en-US" sz="1300" b="1" dirty="0">
                <a:solidFill>
                  <a:srgbClr val="C00000"/>
                </a:solidFill>
                <a:latin typeface="Times New Roman" panose="02020603050405020304" pitchFamily="18" charset="0"/>
              </a:rPr>
              <a:t> </a:t>
            </a:r>
            <a:r>
              <a:rPr lang="en-US" altLang="zh-CN" sz="1400" dirty="0">
                <a:latin typeface="Times New Roman" panose="02020603050405020304" pitchFamily="18" charset="0"/>
                <a:cs typeface="宋体" panose="02010600030101010101" pitchFamily="2" charset="-122"/>
              </a:rPr>
              <a:t>(</a:t>
            </a:r>
            <a:r>
              <a:rPr lang="en-US" altLang="zh-CN" sz="1400" b="1" dirty="0">
                <a:solidFill>
                  <a:srgbClr val="C00000"/>
                </a:solidFill>
                <a:latin typeface="Times New Roman" panose="02020603050405020304" pitchFamily="18" charset="0"/>
                <a:cs typeface="宋体" panose="02010600030101010101" pitchFamily="2" charset="-122"/>
              </a:rPr>
              <a:t>CCF A</a:t>
            </a:r>
            <a:r>
              <a:rPr lang="zh-CN" altLang="en-US" sz="1400" b="1" dirty="0">
                <a:solidFill>
                  <a:srgbClr val="C00000"/>
                </a:solidFill>
                <a:latin typeface="Times New Roman" panose="02020603050405020304" pitchFamily="18" charset="0"/>
                <a:cs typeface="宋体" panose="02010600030101010101" pitchFamily="2" charset="-122"/>
              </a:rPr>
              <a:t>顶会</a:t>
            </a:r>
            <a:r>
              <a:rPr lang="en-US" altLang="zh-CN" sz="1400" dirty="0">
                <a:latin typeface="Times New Roman" panose="02020603050405020304" pitchFamily="18" charset="0"/>
                <a:cs typeface="宋体" panose="02010600030101010101" pitchFamily="2" charset="-122"/>
              </a:rPr>
              <a:t>)</a:t>
            </a:r>
            <a:r>
              <a:rPr lang="zh-CN" altLang="zh-CN" sz="1400" i="1" dirty="0">
                <a:latin typeface="Times New Roman" panose="02020603050405020304" pitchFamily="18" charset="0"/>
              </a:rPr>
              <a:t> </a:t>
            </a:r>
            <a:endParaRPr lang="en-US" altLang="zh-CN" sz="1400" i="1" dirty="0">
              <a:latin typeface="Times New Roman" panose="02020603050405020304" pitchFamily="18" charset="0"/>
            </a:endParaRPr>
          </a:p>
          <a:p>
            <a:pPr marL="342900" indent="-342900">
              <a:lnSpc>
                <a:spcPts val="2000"/>
              </a:lnSpc>
              <a:buFont typeface="Wingdings" pitchFamily="2" charset="2"/>
              <a:buChar char="p"/>
            </a:pPr>
            <a:r>
              <a:rPr lang="en-US" altLang="zh-CN" sz="1400" i="1" dirty="0" err="1">
                <a:latin typeface="Times New Roman" panose="02020603050405020304" pitchFamily="18" charset="0"/>
              </a:rPr>
              <a:t>Yuxiang</a:t>
            </a:r>
            <a:r>
              <a:rPr lang="en-US" altLang="zh-CN" sz="1400" i="1" dirty="0">
                <a:latin typeface="Times New Roman" panose="02020603050405020304" pitchFamily="18" charset="0"/>
              </a:rPr>
              <a:t> Wang, Jun Liu, </a:t>
            </a:r>
            <a:r>
              <a:rPr lang="en-US" altLang="zh-CN" sz="1400" i="1" dirty="0" err="1">
                <a:latin typeface="Times New Roman" panose="02020603050405020304" pitchFamily="18" charset="0"/>
              </a:rPr>
              <a:t>Xiaoliang</a:t>
            </a:r>
            <a:r>
              <a:rPr lang="en-US" altLang="zh-CN" sz="1400" i="1" dirty="0">
                <a:latin typeface="Times New Roman" panose="02020603050405020304" pitchFamily="18" charset="0"/>
              </a:rPr>
              <a:t> Xu, </a:t>
            </a:r>
            <a:r>
              <a:rPr lang="en-US" altLang="zh-CN" sz="1400" i="1" dirty="0" err="1">
                <a:latin typeface="Times New Roman" panose="02020603050405020304" pitchFamily="18" charset="0"/>
              </a:rPr>
              <a:t>Xiangyu</a:t>
            </a:r>
            <a:r>
              <a:rPr lang="en-US" altLang="zh-CN" sz="1400" i="1" dirty="0">
                <a:latin typeface="Times New Roman" panose="02020603050405020304" pitchFamily="18" charset="0"/>
              </a:rPr>
              <a:t> </a:t>
            </a:r>
            <a:r>
              <a:rPr lang="en-US" altLang="zh-CN" sz="1400" i="1" dirty="0" err="1">
                <a:latin typeface="Times New Roman" panose="02020603050405020304" pitchFamily="18" charset="0"/>
              </a:rPr>
              <a:t>Ke</a:t>
            </a:r>
            <a:r>
              <a:rPr lang="en-US" altLang="zh-CN" sz="1400" i="1" dirty="0">
                <a:latin typeface="Times New Roman" panose="02020603050405020304" pitchFamily="18" charset="0"/>
              </a:rPr>
              <a:t>, </a:t>
            </a:r>
            <a:r>
              <a:rPr lang="en-US" altLang="zh-CN" sz="1400" i="1" dirty="0" err="1">
                <a:latin typeface="Times New Roman" panose="02020603050405020304" pitchFamily="18" charset="0"/>
              </a:rPr>
              <a:t>Tianxing</a:t>
            </a:r>
            <a:r>
              <a:rPr lang="en-US" altLang="zh-CN" sz="1400" i="1" dirty="0">
                <a:latin typeface="Times New Roman" panose="02020603050405020304" pitchFamily="18" charset="0"/>
              </a:rPr>
              <a:t> Wu, </a:t>
            </a:r>
            <a:r>
              <a:rPr lang="en-US" altLang="zh-CN" sz="1400" i="1" dirty="0" err="1">
                <a:latin typeface="Times New Roman" panose="02020603050405020304" pitchFamily="18" charset="0"/>
              </a:rPr>
              <a:t>Xiaoxuan</a:t>
            </a:r>
            <a:r>
              <a:rPr lang="en-US" altLang="zh-CN" sz="1400" i="1" dirty="0">
                <a:latin typeface="Times New Roman" panose="02020603050405020304" pitchFamily="18" charset="0"/>
              </a:rPr>
              <a:t> Gou. Efficient and Effective Academic Expert Finding on Heterogeneous Graphs through (</a:t>
            </a:r>
            <a:r>
              <a:rPr lang="en-US" altLang="zh-CN" sz="1400" i="1" dirty="0" err="1">
                <a:latin typeface="Times New Roman" panose="02020603050405020304" pitchFamily="18" charset="0"/>
              </a:rPr>
              <a:t>k,P</a:t>
            </a:r>
            <a:r>
              <a:rPr lang="en-US" altLang="zh-CN" sz="1400" i="1" dirty="0">
                <a:latin typeface="Times New Roman" panose="02020603050405020304" pitchFamily="18" charset="0"/>
              </a:rPr>
              <a:t>)-core based Embedding. ACM</a:t>
            </a:r>
            <a:r>
              <a:rPr lang="zh-CN" altLang="en-US" sz="1400" i="1" dirty="0">
                <a:latin typeface="Times New Roman" panose="02020603050405020304" pitchFamily="18" charset="0"/>
              </a:rPr>
              <a:t> </a:t>
            </a:r>
            <a:r>
              <a:rPr lang="en-US" altLang="zh-CN" sz="1400" i="1" dirty="0">
                <a:latin typeface="Times New Roman" panose="02020603050405020304" pitchFamily="18" charset="0"/>
              </a:rPr>
              <a:t>Transactions on Knowledge Discovery from Data.</a:t>
            </a:r>
            <a:r>
              <a:rPr lang="zh-CN" altLang="en-US" sz="1400" i="1" dirty="0">
                <a:latin typeface="Times New Roman" panose="02020603050405020304" pitchFamily="18" charset="0"/>
              </a:rPr>
              <a:t> </a:t>
            </a:r>
            <a:r>
              <a:rPr lang="en-US" altLang="zh-CN" sz="1300" b="1" dirty="0">
                <a:solidFill>
                  <a:srgbClr val="C00000"/>
                </a:solidFill>
                <a:latin typeface="Times New Roman" panose="02020603050405020304" pitchFamily="18" charset="0"/>
              </a:rPr>
              <a:t>TKDD, 2022. (</a:t>
            </a:r>
            <a:r>
              <a:rPr lang="zh-CN" altLang="en-US" sz="1300" b="1" dirty="0">
                <a:solidFill>
                  <a:srgbClr val="C00000"/>
                </a:solidFill>
                <a:latin typeface="Times New Roman" panose="02020603050405020304" pitchFamily="18" charset="0"/>
              </a:rPr>
              <a:t>数据挖掘顶刊</a:t>
            </a:r>
            <a:r>
              <a:rPr lang="en-US" altLang="zh-CN" sz="1300" b="1" dirty="0">
                <a:solidFill>
                  <a:srgbClr val="C00000"/>
                </a:solidFill>
                <a:latin typeface="Times New Roman" panose="02020603050405020304" pitchFamily="18" charset="0"/>
              </a:rPr>
              <a:t>)</a:t>
            </a:r>
          </a:p>
          <a:p>
            <a:pPr marL="342900" indent="-342900">
              <a:lnSpc>
                <a:spcPts val="2000"/>
              </a:lnSpc>
              <a:buFont typeface="Wingdings" pitchFamily="2" charset="2"/>
              <a:buChar char="p"/>
            </a:pPr>
            <a:r>
              <a:rPr lang="en-US" altLang="zh-CN" sz="1200" i="1" dirty="0">
                <a:latin typeface="Times New Roman" panose="02020603050405020304" pitchFamily="18" charset="0"/>
              </a:rPr>
              <a:t>Approximate and Interactive Processing of Aggregate Queries on Knowledge Graphs: A Demonstration.</a:t>
            </a:r>
            <a:r>
              <a:rPr lang="zh-CN" altLang="en-US" sz="1200" i="1" dirty="0">
                <a:latin typeface="Times New Roman" panose="02020603050405020304" pitchFamily="18" charset="0"/>
              </a:rPr>
              <a:t> </a:t>
            </a:r>
            <a:r>
              <a:rPr lang="en-US" altLang="zh-CN" sz="1300" b="1" dirty="0">
                <a:solidFill>
                  <a:srgbClr val="C00000"/>
                </a:solidFill>
                <a:latin typeface="Times New Roman" panose="02020603050405020304" pitchFamily="18" charset="0"/>
              </a:rPr>
              <a:t>CIKM</a:t>
            </a:r>
            <a:r>
              <a:rPr lang="zh-CN" altLang="en-US" sz="1300" b="1" dirty="0">
                <a:solidFill>
                  <a:srgbClr val="C00000"/>
                </a:solidFill>
                <a:latin typeface="Times New Roman" panose="02020603050405020304" pitchFamily="18" charset="0"/>
              </a:rPr>
              <a:t> </a:t>
            </a:r>
            <a:r>
              <a:rPr lang="en-US" altLang="zh-CN" sz="1300" b="1" dirty="0">
                <a:solidFill>
                  <a:srgbClr val="C00000"/>
                </a:solidFill>
                <a:latin typeface="Times New Roman" panose="02020603050405020304" pitchFamily="18" charset="0"/>
              </a:rPr>
              <a:t>2022.</a:t>
            </a:r>
            <a:r>
              <a:rPr lang="zh-CN" altLang="en-US" sz="1300" b="1" dirty="0">
                <a:solidFill>
                  <a:srgbClr val="C00000"/>
                </a:solidFill>
                <a:latin typeface="Times New Roman" panose="02020603050405020304" pitchFamily="18" charset="0"/>
              </a:rPr>
              <a:t> </a:t>
            </a:r>
            <a:r>
              <a:rPr lang="en-US" altLang="zh-CN" sz="1300" b="1" dirty="0">
                <a:latin typeface="Times New Roman" panose="02020603050405020304" pitchFamily="18" charset="0"/>
                <a:cs typeface="宋体" panose="02010600030101010101" pitchFamily="2" charset="-122"/>
              </a:rPr>
              <a:t>(</a:t>
            </a:r>
            <a:r>
              <a:rPr lang="en-US" altLang="zh-CN" sz="1300" b="1" dirty="0">
                <a:solidFill>
                  <a:srgbClr val="C00000"/>
                </a:solidFill>
                <a:latin typeface="Times New Roman" panose="02020603050405020304" pitchFamily="18" charset="0"/>
                <a:cs typeface="宋体" panose="02010600030101010101" pitchFamily="2" charset="-122"/>
              </a:rPr>
              <a:t>CCF B</a:t>
            </a:r>
            <a:r>
              <a:rPr lang="en-US" altLang="zh-CN" sz="1300" b="1" dirty="0">
                <a:latin typeface="Times New Roman" panose="02020603050405020304" pitchFamily="18" charset="0"/>
                <a:cs typeface="宋体" panose="02010600030101010101" pitchFamily="2" charset="-122"/>
              </a:rPr>
              <a:t>)</a:t>
            </a:r>
            <a:r>
              <a:rPr lang="zh-CN" altLang="zh-CN" sz="1300" b="1" i="1" dirty="0">
                <a:latin typeface="Times New Roman" panose="02020603050405020304" pitchFamily="18" charset="0"/>
              </a:rPr>
              <a:t> </a:t>
            </a:r>
            <a:endParaRPr lang="zh-CN" altLang="zh-CN" sz="1300" b="1" dirty="0">
              <a:solidFill>
                <a:srgbClr val="C00000"/>
              </a:solidFill>
              <a:latin typeface="Times New Roman" panose="02020603050405020304" pitchFamily="18" charset="0"/>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Visual pattern recognition using enhanced visual features and PSD-based learning rule</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C00000"/>
                </a:solidFill>
                <a:latin typeface="Times New Roman" panose="02020603050405020304" pitchFamily="18" charset="0"/>
                <a:cs typeface="宋体" panose="02010600030101010101" pitchFamily="2" charset="-122"/>
              </a:rPr>
              <a:t>IEEE Transactions on Cognitive and Developmental Systems</a:t>
            </a:r>
            <a:r>
              <a:rPr lang="en-US" altLang="zh-CN" sz="1300" dirty="0">
                <a:solidFill>
                  <a:srgbClr val="C00000"/>
                </a:solidFill>
                <a:latin typeface="Times New Roman" panose="02020603050405020304" pitchFamily="18" charset="0"/>
                <a:cs typeface="宋体" panose="02010600030101010101" pitchFamily="2" charset="-122"/>
              </a:rPr>
              <a:t>, </a:t>
            </a:r>
            <a:r>
              <a:rPr lang="en-US" altLang="zh-CN" sz="1300" b="1" dirty="0">
                <a:solidFill>
                  <a:srgbClr val="C00000"/>
                </a:solidFill>
                <a:latin typeface="Times New Roman" panose="02020603050405020304" pitchFamily="18" charset="0"/>
                <a:cs typeface="宋体" panose="02010600030101010101" pitchFamily="2" charset="-122"/>
              </a:rPr>
              <a:t>2017</a:t>
            </a:r>
            <a:r>
              <a:rPr lang="en-US" altLang="zh-CN" sz="1300" dirty="0">
                <a:solidFill>
                  <a:srgbClr val="C00000"/>
                </a:solidFill>
                <a:latin typeface="Times New Roman" panose="02020603050405020304" pitchFamily="18" charset="0"/>
                <a:cs typeface="宋体" panose="02010600030101010101" pitchFamily="2" charset="-122"/>
              </a:rPr>
              <a:t>.</a:t>
            </a:r>
            <a:r>
              <a:rPr lang="zh-CN" altLang="en-US" sz="1300" dirty="0">
                <a:solidFill>
                  <a:srgbClr val="C00000"/>
                </a:solidFill>
                <a:latin typeface="Times New Roman" panose="02020603050405020304" pitchFamily="18" charset="0"/>
                <a:cs typeface="宋体" panose="02010600030101010101" pitchFamily="2" charset="-122"/>
              </a:rPr>
              <a:t> </a:t>
            </a:r>
            <a:r>
              <a:rPr lang="en-US" altLang="zh-CN" sz="1300" dirty="0">
                <a:solidFill>
                  <a:srgbClr val="C00000"/>
                </a:solidFill>
                <a:latin typeface="Times New Roman" panose="02020603050405020304" pitchFamily="18" charset="0"/>
                <a:cs typeface="宋体" panose="02010600030101010101" pitchFamily="2" charset="-122"/>
              </a:rPr>
              <a:t>(</a:t>
            </a:r>
            <a:r>
              <a:rPr lang="zh-CN" altLang="en-US" sz="1300" b="1" dirty="0">
                <a:solidFill>
                  <a:srgbClr val="C00000"/>
                </a:solidFill>
                <a:latin typeface="Times New Roman" panose="02020603050405020304" pitchFamily="18" charset="0"/>
                <a:cs typeface="宋体" panose="02010600030101010101" pitchFamily="2" charset="-122"/>
              </a:rPr>
              <a:t>顶刊</a:t>
            </a:r>
            <a:r>
              <a:rPr lang="en-US" altLang="zh-CN" sz="1300" dirty="0">
                <a:solidFill>
                  <a:srgbClr val="C00000"/>
                </a:solidFill>
                <a:latin typeface="Times New Roman" panose="02020603050405020304" pitchFamily="18" charset="0"/>
                <a:cs typeface="宋体" panose="02010600030101010101" pitchFamily="2" charset="-122"/>
              </a:rPr>
              <a:t>)</a:t>
            </a:r>
            <a:endParaRPr lang="zh-CN" altLang="zh-CN" sz="1300" dirty="0">
              <a:solidFill>
                <a:srgbClr val="C00000"/>
              </a:solidFill>
              <a:latin typeface="宋体" panose="02010600030101010101" pitchFamily="2" charset="-122"/>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Top-k Star Queries on Knowledge Graphs Through Semantic-aware Bounding Match Scores</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C00000"/>
                </a:solidFill>
                <a:latin typeface="Times New Roman" panose="02020603050405020304" pitchFamily="18" charset="0"/>
                <a:cs typeface="宋体" panose="02010600030101010101" pitchFamily="2" charset="-122"/>
              </a:rPr>
              <a:t>Knowledge-Based Systems (KBS)</a:t>
            </a:r>
            <a:r>
              <a:rPr lang="en-US" altLang="zh-CN" sz="1300" dirty="0">
                <a:solidFill>
                  <a:srgbClr val="C00000"/>
                </a:solidFill>
                <a:latin typeface="Times New Roman" panose="02020603050405020304" pitchFamily="18" charset="0"/>
                <a:cs typeface="宋体" panose="02010600030101010101" pitchFamily="2" charset="-122"/>
              </a:rPr>
              <a:t>,</a:t>
            </a:r>
            <a:r>
              <a:rPr lang="en-US" altLang="zh-CN" sz="1300" b="1" dirty="0">
                <a:solidFill>
                  <a:srgbClr val="C00000"/>
                </a:solidFill>
                <a:latin typeface="Times New Roman" panose="02020603050405020304" pitchFamily="18" charset="0"/>
                <a:cs typeface="宋体" panose="02010600030101010101" pitchFamily="2" charset="-122"/>
              </a:rPr>
              <a:t> 2021</a:t>
            </a:r>
            <a:r>
              <a:rPr lang="en-US" altLang="zh-CN" sz="1300" dirty="0">
                <a:solidFill>
                  <a:srgbClr val="C00000"/>
                </a:solidFill>
                <a:latin typeface="Times New Roman" panose="02020603050405020304" pitchFamily="18" charset="0"/>
                <a:cs typeface="宋体" panose="02010600030101010101" pitchFamily="2" charset="-122"/>
              </a:rPr>
              <a:t>.</a:t>
            </a:r>
            <a:r>
              <a:rPr lang="zh-CN" altLang="en-US" sz="1300" dirty="0">
                <a:solidFill>
                  <a:srgbClr val="C00000"/>
                </a:solidFill>
                <a:latin typeface="Times New Roman" panose="02020603050405020304" pitchFamily="18" charset="0"/>
                <a:cs typeface="宋体" panose="02010600030101010101" pitchFamily="2" charset="-122"/>
              </a:rPr>
              <a:t> </a:t>
            </a:r>
            <a:r>
              <a:rPr lang="en-US" altLang="zh-CN" sz="1300" dirty="0">
                <a:solidFill>
                  <a:srgbClr val="C00000"/>
                </a:solidFill>
                <a:latin typeface="Times New Roman" panose="02020603050405020304" pitchFamily="18" charset="0"/>
                <a:cs typeface="宋体" panose="02010600030101010101" pitchFamily="2" charset="-122"/>
              </a:rPr>
              <a:t> (</a:t>
            </a:r>
            <a:r>
              <a:rPr lang="en-US" altLang="zh-CN" sz="1300" b="1" dirty="0">
                <a:solidFill>
                  <a:srgbClr val="C00000"/>
                </a:solidFill>
                <a:latin typeface="Times New Roman" panose="02020603050405020304" pitchFamily="18" charset="0"/>
                <a:cs typeface="宋体" panose="02010600030101010101" pitchFamily="2" charset="-122"/>
              </a:rPr>
              <a:t>CCF B, 1</a:t>
            </a:r>
            <a:r>
              <a:rPr lang="zh-CN" altLang="en-US" sz="1300" b="1" dirty="0">
                <a:solidFill>
                  <a:srgbClr val="C00000"/>
                </a:solidFill>
                <a:latin typeface="Times New Roman" panose="02020603050405020304" pitchFamily="18" charset="0"/>
                <a:cs typeface="宋体" panose="02010600030101010101" pitchFamily="2" charset="-122"/>
              </a:rPr>
              <a:t>区</a:t>
            </a:r>
            <a:r>
              <a:rPr lang="en-US" altLang="zh-CN" sz="1300" dirty="0">
                <a:solidFill>
                  <a:srgbClr val="C00000"/>
                </a:solidFill>
                <a:latin typeface="Times New Roman" panose="02020603050405020304" pitchFamily="18" charset="0"/>
                <a:cs typeface="宋体" panose="02010600030101010101" pitchFamily="2" charset="-122"/>
              </a:rPr>
              <a:t>)</a:t>
            </a:r>
            <a:endParaRPr lang="zh-CN" altLang="zh-CN" sz="1300" dirty="0">
              <a:solidFill>
                <a:srgbClr val="C00000"/>
              </a:solidFill>
              <a:latin typeface="宋体" panose="02010600030101010101" pitchFamily="2" charset="-122"/>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Two-Stage Routing with Optimized Guided Search and Greedy Algorithm on Proximity Graph</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C00000"/>
                </a:solidFill>
                <a:latin typeface="Times New Roman" panose="02020603050405020304" pitchFamily="18" charset="0"/>
                <a:cs typeface="宋体" panose="02010600030101010101" pitchFamily="2" charset="-122"/>
              </a:rPr>
              <a:t> Knowledge-Based Systems (KBS)</a:t>
            </a:r>
            <a:r>
              <a:rPr lang="en-US" altLang="zh-CN" sz="1300" dirty="0">
                <a:solidFill>
                  <a:srgbClr val="C00000"/>
                </a:solidFill>
                <a:latin typeface="Times New Roman" panose="02020603050405020304" pitchFamily="18" charset="0"/>
                <a:cs typeface="宋体" panose="02010600030101010101" pitchFamily="2" charset="-122"/>
              </a:rPr>
              <a:t>,</a:t>
            </a:r>
            <a:r>
              <a:rPr lang="en-US" altLang="zh-CN" sz="1300" b="1" dirty="0">
                <a:solidFill>
                  <a:srgbClr val="C00000"/>
                </a:solidFill>
                <a:latin typeface="Times New Roman" panose="02020603050405020304" pitchFamily="18" charset="0"/>
                <a:cs typeface="宋体" panose="02010600030101010101" pitchFamily="2" charset="-122"/>
              </a:rPr>
              <a:t> 2021</a:t>
            </a:r>
            <a:r>
              <a:rPr lang="en-US" altLang="zh-CN" sz="1300" dirty="0">
                <a:solidFill>
                  <a:srgbClr val="C00000"/>
                </a:solidFill>
                <a:latin typeface="Times New Roman" panose="02020603050405020304" pitchFamily="18" charset="0"/>
                <a:cs typeface="宋体" panose="02010600030101010101" pitchFamily="2" charset="-122"/>
              </a:rPr>
              <a:t>.</a:t>
            </a:r>
            <a:r>
              <a:rPr lang="zh-CN" altLang="en-US" sz="1300" dirty="0">
                <a:solidFill>
                  <a:srgbClr val="C00000"/>
                </a:solidFill>
                <a:latin typeface="Times New Roman" panose="02020603050405020304" pitchFamily="18" charset="0"/>
                <a:cs typeface="宋体" panose="02010600030101010101" pitchFamily="2" charset="-122"/>
              </a:rPr>
              <a:t> </a:t>
            </a:r>
            <a:r>
              <a:rPr lang="en-US" altLang="zh-CN" sz="1300" dirty="0">
                <a:solidFill>
                  <a:srgbClr val="C00000"/>
                </a:solidFill>
                <a:latin typeface="Times New Roman" panose="02020603050405020304" pitchFamily="18" charset="0"/>
                <a:cs typeface="宋体" panose="02010600030101010101" pitchFamily="2" charset="-122"/>
              </a:rPr>
              <a:t>(</a:t>
            </a:r>
            <a:r>
              <a:rPr lang="en-US" altLang="zh-CN" sz="1300" b="1" dirty="0">
                <a:solidFill>
                  <a:srgbClr val="C00000"/>
                </a:solidFill>
                <a:latin typeface="Times New Roman" panose="02020603050405020304" pitchFamily="18" charset="0"/>
                <a:cs typeface="宋体" panose="02010600030101010101" pitchFamily="2" charset="-122"/>
              </a:rPr>
              <a:t>CCF B, 1</a:t>
            </a:r>
            <a:r>
              <a:rPr lang="zh-CN" altLang="en-US" sz="1300" b="1" dirty="0">
                <a:solidFill>
                  <a:srgbClr val="C00000"/>
                </a:solidFill>
                <a:latin typeface="Times New Roman" panose="02020603050405020304" pitchFamily="18" charset="0"/>
                <a:cs typeface="宋体" panose="02010600030101010101" pitchFamily="2" charset="-122"/>
              </a:rPr>
              <a:t>区</a:t>
            </a:r>
            <a:r>
              <a:rPr lang="en-US" altLang="zh-CN" sz="1300" dirty="0">
                <a:solidFill>
                  <a:srgbClr val="C00000"/>
                </a:solidFill>
                <a:latin typeface="Times New Roman" panose="02020603050405020304" pitchFamily="18" charset="0"/>
                <a:cs typeface="宋体" panose="02010600030101010101" pitchFamily="2" charset="-122"/>
              </a:rPr>
              <a:t>)</a:t>
            </a:r>
          </a:p>
          <a:p>
            <a:pPr marL="342900" lvl="0" indent="-342900">
              <a:lnSpc>
                <a:spcPts val="2000"/>
              </a:lnSpc>
              <a:buFont typeface="Wingdings" pitchFamily="2" charset="2"/>
              <a:buChar char="p"/>
            </a:pPr>
            <a:r>
              <a:rPr lang="en-US" altLang="zh-CN" sz="1300" i="1" dirty="0" err="1">
                <a:latin typeface="Times New Roman" panose="02020603050405020304" pitchFamily="18" charset="0"/>
                <a:cs typeface="宋体" panose="02010600030101010101" pitchFamily="2" charset="-122"/>
              </a:rPr>
              <a:t>Multiattribute</a:t>
            </a:r>
            <a:r>
              <a:rPr lang="en-US" altLang="zh-CN" sz="1300" i="1" dirty="0">
                <a:latin typeface="Times New Roman" panose="02020603050405020304" pitchFamily="18" charset="0"/>
                <a:cs typeface="宋体" panose="02010600030101010101" pitchFamily="2" charset="-122"/>
              </a:rPr>
              <a:t> ANNS Based on Navigable Small World Graph</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Concurrency and </a:t>
            </a:r>
            <a:r>
              <a:rPr lang="en-US" altLang="zh-CN" sz="1300" b="1" dirty="0" err="1">
                <a:solidFill>
                  <a:srgbClr val="0070C0"/>
                </a:solidFill>
                <a:latin typeface="Times New Roman" panose="02020603050405020304" pitchFamily="18" charset="0"/>
                <a:cs typeface="宋体" panose="02010600030101010101" pitchFamily="2" charset="-122"/>
              </a:rPr>
              <a:t>Computation:Practice</a:t>
            </a:r>
            <a:r>
              <a:rPr lang="en-US" altLang="zh-CN" sz="1300" b="1" dirty="0">
                <a:solidFill>
                  <a:srgbClr val="0070C0"/>
                </a:solidFill>
                <a:latin typeface="Times New Roman" panose="02020603050405020304" pitchFamily="18" charset="0"/>
                <a:cs typeface="宋体" panose="02010600030101010101" pitchFamily="2" charset="-122"/>
              </a:rPr>
              <a:t> and Experience, 2020</a:t>
            </a:r>
            <a:r>
              <a:rPr lang="en-US" altLang="zh-CN" sz="1300" dirty="0">
                <a:solidFill>
                  <a:srgbClr val="0070C0"/>
                </a:solidFill>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CCF C</a:t>
            </a:r>
            <a:r>
              <a:rPr lang="en-US" altLang="zh-CN" sz="1300" dirty="0">
                <a:solidFill>
                  <a:srgbClr val="0070C0"/>
                </a:solidFill>
                <a:latin typeface="Times New Roman" panose="02020603050405020304" pitchFamily="18" charset="0"/>
                <a:cs typeface="宋体" panose="02010600030101010101" pitchFamily="2" charset="-122"/>
              </a:rPr>
              <a:t>)</a:t>
            </a:r>
            <a:endParaRPr lang="zh-CN" altLang="zh-CN" sz="1300" dirty="0">
              <a:solidFill>
                <a:srgbClr val="0070C0"/>
              </a:solidFill>
              <a:latin typeface="宋体" panose="02010600030101010101" pitchFamily="2" charset="-122"/>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Event Temporal Relation Extraction with Attention Mechanism and Graph Neural Network</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Tsinghua Science and Technology</a:t>
            </a:r>
            <a:r>
              <a:rPr lang="en-US" altLang="zh-CN" sz="1300" dirty="0">
                <a:solidFill>
                  <a:srgbClr val="0070C0"/>
                </a:solidFill>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2022</a:t>
            </a:r>
            <a:r>
              <a:rPr lang="en-US" altLang="zh-CN" sz="1300" dirty="0">
                <a:solidFill>
                  <a:srgbClr val="0070C0"/>
                </a:solidFill>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R3</a:t>
            </a:r>
            <a:r>
              <a:rPr lang="en-US" altLang="zh-CN" sz="1300" dirty="0">
                <a:solidFill>
                  <a:srgbClr val="0070C0"/>
                </a:solidFill>
                <a:latin typeface="Times New Roman" panose="02020603050405020304" pitchFamily="18" charset="0"/>
                <a:cs typeface="宋体" panose="02010600030101010101" pitchFamily="2" charset="-122"/>
              </a:rPr>
              <a:t>)</a:t>
            </a:r>
            <a:endParaRPr lang="zh-CN" altLang="zh-CN" sz="1300" dirty="0">
              <a:solidFill>
                <a:srgbClr val="0070C0"/>
              </a:solidFill>
              <a:latin typeface="宋体" panose="02010600030101010101" pitchFamily="2" charset="-122"/>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A Dynamic and Deadline-Oriented Road Pricing Mechanism for Urban Traffic Management</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Tsinghua Science and Technology</a:t>
            </a:r>
            <a:r>
              <a:rPr lang="en-US" altLang="zh-CN" sz="1300" dirty="0">
                <a:solidFill>
                  <a:srgbClr val="0070C0"/>
                </a:solidFill>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2020</a:t>
            </a:r>
            <a:r>
              <a:rPr lang="en-US" altLang="zh-CN" sz="1300" dirty="0">
                <a:solidFill>
                  <a:srgbClr val="0070C0"/>
                </a:solidFill>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R3</a:t>
            </a:r>
            <a:r>
              <a:rPr lang="en-US" altLang="zh-CN" sz="1300" dirty="0">
                <a:solidFill>
                  <a:srgbClr val="0070C0"/>
                </a:solidFill>
                <a:latin typeface="Times New Roman" panose="02020603050405020304" pitchFamily="18" charset="0"/>
                <a:cs typeface="宋体" panose="02010600030101010101" pitchFamily="2" charset="-122"/>
              </a:rPr>
              <a:t>)</a:t>
            </a:r>
            <a:endParaRPr lang="zh-CN" altLang="zh-CN" sz="1300" dirty="0">
              <a:solidFill>
                <a:srgbClr val="0070C0"/>
              </a:solidFill>
              <a:latin typeface="宋体" panose="02010600030101010101" pitchFamily="2" charset="-122"/>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Semantic Locality based Approximate Knowledge Graph Query</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Concurrency and </a:t>
            </a:r>
            <a:r>
              <a:rPr lang="en-US" altLang="zh-CN" sz="1300" b="1" dirty="0" err="1">
                <a:solidFill>
                  <a:srgbClr val="0070C0"/>
                </a:solidFill>
                <a:latin typeface="Times New Roman" panose="02020603050405020304" pitchFamily="18" charset="0"/>
                <a:cs typeface="宋体" panose="02010600030101010101" pitchFamily="2" charset="-122"/>
              </a:rPr>
              <a:t>Computation:Practice</a:t>
            </a:r>
            <a:r>
              <a:rPr lang="en-US" altLang="zh-CN" sz="1300" b="1" dirty="0">
                <a:solidFill>
                  <a:srgbClr val="0070C0"/>
                </a:solidFill>
                <a:latin typeface="Times New Roman" panose="02020603050405020304" pitchFamily="18" charset="0"/>
                <a:cs typeface="宋体" panose="02010600030101010101" pitchFamily="2" charset="-122"/>
              </a:rPr>
              <a:t> and Experience</a:t>
            </a:r>
            <a:r>
              <a:rPr lang="en-US" altLang="zh-CN" sz="1300" dirty="0">
                <a:solidFill>
                  <a:srgbClr val="0070C0"/>
                </a:solidFill>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2019</a:t>
            </a:r>
            <a:r>
              <a:rPr lang="en-US" altLang="zh-CN" sz="1300" dirty="0">
                <a:solidFill>
                  <a:srgbClr val="0070C0"/>
                </a:solidFill>
                <a:latin typeface="Times New Roman" panose="02020603050405020304" pitchFamily="18" charset="0"/>
                <a:cs typeface="宋体" panose="02010600030101010101" pitchFamily="2" charset="-122"/>
              </a:rPr>
              <a:t>.</a:t>
            </a:r>
            <a:r>
              <a:rPr lang="zh-CN" altLang="en-US" sz="1300" dirty="0">
                <a:solidFill>
                  <a:srgbClr val="0070C0"/>
                </a:solidFill>
                <a:latin typeface="Times New Roman" panose="02020603050405020304" pitchFamily="18" charset="0"/>
                <a:cs typeface="宋体" panose="02010600030101010101" pitchFamily="2" charset="-122"/>
              </a:rPr>
              <a:t> </a:t>
            </a:r>
            <a:r>
              <a:rPr lang="en-US" altLang="zh-CN" sz="1300" dirty="0">
                <a:solidFill>
                  <a:srgbClr val="0070C0"/>
                </a:solidFill>
                <a:latin typeface="Times New Roman" panose="02020603050405020304" pitchFamily="18" charset="0"/>
                <a:cs typeface="宋体" panose="02010600030101010101" pitchFamily="2" charset="-122"/>
              </a:rPr>
              <a:t>(</a:t>
            </a:r>
            <a:r>
              <a:rPr lang="en-US" altLang="zh-CN" sz="1300" b="1" dirty="0">
                <a:solidFill>
                  <a:srgbClr val="0070C0"/>
                </a:solidFill>
                <a:latin typeface="Times New Roman" panose="02020603050405020304" pitchFamily="18" charset="0"/>
                <a:cs typeface="宋体" panose="02010600030101010101" pitchFamily="2" charset="-122"/>
              </a:rPr>
              <a:t>CCF C</a:t>
            </a:r>
            <a:r>
              <a:rPr lang="en-US" altLang="zh-CN" sz="1300" dirty="0">
                <a:solidFill>
                  <a:srgbClr val="0070C0"/>
                </a:solidFill>
                <a:latin typeface="Times New Roman" panose="02020603050405020304" pitchFamily="18" charset="0"/>
                <a:cs typeface="宋体" panose="02010600030101010101" pitchFamily="2" charset="-122"/>
              </a:rPr>
              <a:t>)</a:t>
            </a:r>
            <a:endParaRPr lang="zh-CN" altLang="zh-CN" sz="1300" dirty="0">
              <a:solidFill>
                <a:srgbClr val="0070C0"/>
              </a:solidFill>
              <a:latin typeface="宋体" panose="02010600030101010101" pitchFamily="2" charset="-122"/>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Skew-aware online aggregation over joins through guided sampling</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Concurrency and Computation: Practice and Experience, 2018</a:t>
            </a:r>
            <a:r>
              <a:rPr lang="en-US" altLang="zh-CN" sz="1300" dirty="0">
                <a:solidFill>
                  <a:srgbClr val="0070C0"/>
                </a:solidFill>
                <a:latin typeface="Times New Roman" panose="02020603050405020304" pitchFamily="18" charset="0"/>
                <a:cs typeface="宋体" panose="02010600030101010101" pitchFamily="2" charset="-122"/>
              </a:rPr>
              <a:t>.</a:t>
            </a:r>
            <a:r>
              <a:rPr lang="zh-CN" altLang="en-US" sz="1300" b="1" dirty="0">
                <a:solidFill>
                  <a:srgbClr val="0070C0"/>
                </a:solidFill>
                <a:latin typeface="Times New Roman" panose="02020603050405020304" pitchFamily="18" charset="0"/>
                <a:cs typeface="宋体" panose="02010600030101010101" pitchFamily="2" charset="-122"/>
              </a:rPr>
              <a:t> </a:t>
            </a:r>
            <a:r>
              <a:rPr lang="en-US" altLang="zh-CN" sz="1300" dirty="0">
                <a:solidFill>
                  <a:srgbClr val="0070C0"/>
                </a:solidFill>
                <a:latin typeface="Times New Roman" panose="02020603050405020304" pitchFamily="18" charset="0"/>
                <a:cs typeface="宋体" panose="02010600030101010101" pitchFamily="2" charset="-122"/>
              </a:rPr>
              <a:t>(</a:t>
            </a:r>
            <a:r>
              <a:rPr lang="en-US" altLang="zh-CN" sz="1300" b="1" dirty="0">
                <a:solidFill>
                  <a:srgbClr val="0070C0"/>
                </a:solidFill>
                <a:latin typeface="Times New Roman" panose="02020603050405020304" pitchFamily="18" charset="0"/>
                <a:cs typeface="宋体" panose="02010600030101010101" pitchFamily="2" charset="-122"/>
              </a:rPr>
              <a:t>CCF C</a:t>
            </a:r>
            <a:r>
              <a:rPr lang="en-US" altLang="zh-CN" sz="1300" dirty="0">
                <a:solidFill>
                  <a:srgbClr val="0070C0"/>
                </a:solidFill>
                <a:latin typeface="Times New Roman" panose="02020603050405020304" pitchFamily="18" charset="0"/>
                <a:cs typeface="宋体" panose="02010600030101010101" pitchFamily="2" charset="-122"/>
              </a:rPr>
              <a:t>)</a:t>
            </a:r>
            <a:endParaRPr lang="zh-CN" altLang="zh-CN" sz="1300" dirty="0">
              <a:solidFill>
                <a:srgbClr val="0070C0"/>
              </a:solidFill>
              <a:latin typeface="宋体" panose="02010600030101010101" pitchFamily="2" charset="-122"/>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AQP++: a hybrid approximate query processing framework for generalized aggregation queries</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Journal of computational science</a:t>
            </a:r>
            <a:r>
              <a:rPr lang="en-US" altLang="zh-CN" sz="1300" dirty="0">
                <a:solidFill>
                  <a:srgbClr val="0070C0"/>
                </a:solidFill>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2018</a:t>
            </a:r>
            <a:r>
              <a:rPr lang="en-US" altLang="zh-CN" sz="1300" dirty="0">
                <a:solidFill>
                  <a:srgbClr val="0070C0"/>
                </a:solidFill>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R3</a:t>
            </a:r>
            <a:r>
              <a:rPr lang="en-US" altLang="zh-CN" sz="1300" dirty="0">
                <a:solidFill>
                  <a:srgbClr val="0070C0"/>
                </a:solidFill>
                <a:latin typeface="Times New Roman" panose="02020603050405020304" pitchFamily="18" charset="0"/>
                <a:cs typeface="宋体" panose="02010600030101010101" pitchFamily="2" charset="-122"/>
              </a:rPr>
              <a:t>)</a:t>
            </a:r>
            <a:endParaRPr lang="zh-CN" altLang="zh-CN" sz="1300" dirty="0">
              <a:solidFill>
                <a:srgbClr val="0070C0"/>
              </a:solidFill>
              <a:latin typeface="宋体" panose="02010600030101010101" pitchFamily="2" charset="-122"/>
              <a:cs typeface="宋体" panose="02010600030101010101" pitchFamily="2" charset="-122"/>
            </a:endParaRPr>
          </a:p>
          <a:p>
            <a:pPr marL="342900" lvl="0" indent="-342900">
              <a:lnSpc>
                <a:spcPts val="2000"/>
              </a:lnSpc>
              <a:buFont typeface="Wingdings" pitchFamily="2" charset="2"/>
              <a:buChar char="p"/>
            </a:pPr>
            <a:r>
              <a:rPr lang="en-US" altLang="zh-CN" sz="1300" i="1" dirty="0">
                <a:latin typeface="Times New Roman" panose="02020603050405020304" pitchFamily="18" charset="0"/>
                <a:cs typeface="宋体" panose="02010600030101010101" pitchFamily="2" charset="-122"/>
              </a:rPr>
              <a:t>A Visual Recognition Model Based on Hierarchical Feature Extraction and Multi-layer SNN</a:t>
            </a:r>
            <a:r>
              <a:rPr lang="en-US" altLang="zh-CN" sz="1300" dirty="0">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International Conference on Neural Information Processing</a:t>
            </a:r>
            <a:r>
              <a:rPr lang="en-US" altLang="zh-CN" sz="1300" dirty="0">
                <a:solidFill>
                  <a:srgbClr val="0070C0"/>
                </a:solidFill>
                <a:latin typeface="Times New Roman" panose="02020603050405020304" pitchFamily="18" charset="0"/>
                <a:cs typeface="宋体" panose="02010600030101010101" pitchFamily="2" charset="-122"/>
              </a:rPr>
              <a:t> </a:t>
            </a:r>
            <a:r>
              <a:rPr lang="en-US" altLang="zh-CN" sz="1300" b="1" dirty="0">
                <a:solidFill>
                  <a:srgbClr val="0070C0"/>
                </a:solidFill>
                <a:latin typeface="Times New Roman" panose="02020603050405020304" pitchFamily="18" charset="0"/>
                <a:cs typeface="宋体" panose="02010600030101010101" pitchFamily="2" charset="-122"/>
              </a:rPr>
              <a:t>2018</a:t>
            </a:r>
            <a:r>
              <a:rPr lang="en-US" altLang="zh-CN" sz="1300" dirty="0">
                <a:solidFill>
                  <a:srgbClr val="0070C0"/>
                </a:solidFill>
                <a:latin typeface="Times New Roman" panose="02020603050405020304" pitchFamily="18" charset="0"/>
                <a:cs typeface="宋体" panose="02010600030101010101" pitchFamily="2" charset="-122"/>
              </a:rPr>
              <a:t>.</a:t>
            </a:r>
            <a:r>
              <a:rPr lang="zh-CN" altLang="en-US" sz="1300" dirty="0">
                <a:solidFill>
                  <a:srgbClr val="0070C0"/>
                </a:solidFill>
                <a:latin typeface="Times New Roman" panose="02020603050405020304" pitchFamily="18" charset="0"/>
                <a:cs typeface="宋体" panose="02010600030101010101" pitchFamily="2" charset="-122"/>
              </a:rPr>
              <a:t> </a:t>
            </a:r>
            <a:r>
              <a:rPr lang="en-US" altLang="zh-CN" sz="1300" dirty="0">
                <a:solidFill>
                  <a:srgbClr val="0070C0"/>
                </a:solidFill>
                <a:latin typeface="Times New Roman" panose="02020603050405020304" pitchFamily="18" charset="0"/>
                <a:cs typeface="宋体" panose="02010600030101010101" pitchFamily="2" charset="-122"/>
              </a:rPr>
              <a:t>(</a:t>
            </a:r>
            <a:r>
              <a:rPr lang="en-US" altLang="zh-CN" sz="1300" b="1" dirty="0">
                <a:solidFill>
                  <a:srgbClr val="0070C0"/>
                </a:solidFill>
                <a:latin typeface="Times New Roman" panose="02020603050405020304" pitchFamily="18" charset="0"/>
                <a:cs typeface="宋体" panose="02010600030101010101" pitchFamily="2" charset="-122"/>
              </a:rPr>
              <a:t>CCF C</a:t>
            </a:r>
            <a:r>
              <a:rPr lang="en-US" altLang="zh-CN" sz="1300" dirty="0">
                <a:solidFill>
                  <a:srgbClr val="0070C0"/>
                </a:solidFill>
                <a:latin typeface="Times New Roman" panose="02020603050405020304" pitchFamily="18" charset="0"/>
                <a:cs typeface="宋体" panose="02010600030101010101" pitchFamily="2" charset="-122"/>
              </a:rPr>
              <a:t>)</a:t>
            </a:r>
            <a:endParaRPr lang="zh-CN" altLang="zh-CN" sz="1300" dirty="0">
              <a:solidFill>
                <a:srgbClr val="0070C0"/>
              </a:solidFill>
              <a:latin typeface="宋体" panose="02010600030101010101" pitchFamily="2" charset="-122"/>
              <a:cs typeface="宋体" panose="02010600030101010101" pitchFamily="2" charset="-122"/>
            </a:endParaRPr>
          </a:p>
        </p:txBody>
      </p:sp>
      <p:sp>
        <p:nvSpPr>
          <p:cNvPr id="2" name="文本框 1">
            <a:extLst>
              <a:ext uri="{FF2B5EF4-FFF2-40B4-BE49-F238E27FC236}">
                <a16:creationId xmlns:a16="http://schemas.microsoft.com/office/drawing/2014/main" id="{6D5CCB89-1042-B34F-A4DE-BB7F5F8B57FF}"/>
              </a:ext>
            </a:extLst>
          </p:cNvPr>
          <p:cNvSpPr txBox="1"/>
          <p:nvPr/>
        </p:nvSpPr>
        <p:spPr>
          <a:xfrm>
            <a:off x="5562600" y="454738"/>
            <a:ext cx="4237057" cy="369332"/>
          </a:xfrm>
          <a:prstGeom prst="rect">
            <a:avLst/>
          </a:prstGeom>
          <a:noFill/>
        </p:spPr>
        <p:txBody>
          <a:bodyPr wrap="none" rtlCol="0">
            <a:spAutoFit/>
          </a:bodyPr>
          <a:lstStyle/>
          <a:p>
            <a:r>
              <a:rPr kumimoji="1" lang="zh-CN" altLang="en-US" b="1" dirty="0">
                <a:solidFill>
                  <a:srgbClr val="7030A0"/>
                </a:solidFill>
                <a:latin typeface="Microsoft YaHei" panose="020B0503020204020204" pitchFamily="34" charset="-122"/>
                <a:ea typeface="Microsoft YaHei" panose="020B0503020204020204" pitchFamily="34" charset="-122"/>
              </a:rPr>
              <a:t>实验室近年在</a:t>
            </a:r>
            <a:r>
              <a:rPr kumimoji="1" lang="en-US" altLang="zh-CN" b="1" dirty="0">
                <a:solidFill>
                  <a:srgbClr val="7030A0"/>
                </a:solidFill>
                <a:latin typeface="Microsoft YaHei" panose="020B0503020204020204" pitchFamily="34" charset="-122"/>
                <a:ea typeface="Microsoft YaHei" panose="020B0503020204020204" pitchFamily="34" charset="-122"/>
              </a:rPr>
              <a:t>DB</a:t>
            </a:r>
            <a:r>
              <a:rPr kumimoji="1" lang="zh-CN" altLang="en-US" b="1" dirty="0">
                <a:solidFill>
                  <a:srgbClr val="7030A0"/>
                </a:solidFill>
                <a:latin typeface="Microsoft YaHei" panose="020B0503020204020204" pitchFamily="34" charset="-122"/>
                <a:ea typeface="Microsoft YaHei" panose="020B0503020204020204" pitchFamily="34" charset="-122"/>
              </a:rPr>
              <a:t>与</a:t>
            </a:r>
            <a:r>
              <a:rPr kumimoji="1" lang="en-US" altLang="zh-CN" b="1" dirty="0">
                <a:solidFill>
                  <a:srgbClr val="7030A0"/>
                </a:solidFill>
                <a:latin typeface="Microsoft YaHei" panose="020B0503020204020204" pitchFamily="34" charset="-122"/>
                <a:ea typeface="Microsoft YaHei" panose="020B0503020204020204" pitchFamily="34" charset="-122"/>
              </a:rPr>
              <a:t>AI</a:t>
            </a:r>
            <a:r>
              <a:rPr kumimoji="1" lang="zh-CN" altLang="en-US" b="1" dirty="0">
                <a:solidFill>
                  <a:srgbClr val="7030A0"/>
                </a:solidFill>
                <a:latin typeface="Microsoft YaHei" panose="020B0503020204020204" pitchFamily="34" charset="-122"/>
                <a:ea typeface="Microsoft YaHei" panose="020B0503020204020204" pitchFamily="34" charset="-122"/>
              </a:rPr>
              <a:t>领域的高水平成果</a:t>
            </a:r>
          </a:p>
        </p:txBody>
      </p:sp>
      <p:sp>
        <p:nvSpPr>
          <p:cNvPr id="6" name="object 2">
            <a:extLst>
              <a:ext uri="{FF2B5EF4-FFF2-40B4-BE49-F238E27FC236}">
                <a16:creationId xmlns:a16="http://schemas.microsoft.com/office/drawing/2014/main" id="{C6D2AAAB-9ED0-6746-8C2D-B6B0A8BDC37A}"/>
              </a:ext>
            </a:extLst>
          </p:cNvPr>
          <p:cNvSpPr txBox="1"/>
          <p:nvPr/>
        </p:nvSpPr>
        <p:spPr>
          <a:xfrm>
            <a:off x="457200" y="381000"/>
            <a:ext cx="5638800"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知识图谱与类脑智能实验室</a:t>
            </a:r>
            <a:endParaRPr sz="2800" b="1" spc="-5"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16129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0E289D2-3D92-D441-B062-81E554750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49" y="1102617"/>
            <a:ext cx="10487501" cy="5516862"/>
          </a:xfrm>
          <a:prstGeom prst="rect">
            <a:avLst/>
          </a:prstGeom>
          <a:ln>
            <a:solidFill>
              <a:schemeClr val="tx1"/>
            </a:solidFill>
          </a:ln>
        </p:spPr>
      </p:pic>
      <p:sp>
        <p:nvSpPr>
          <p:cNvPr id="9" name="object 2">
            <a:extLst>
              <a:ext uri="{FF2B5EF4-FFF2-40B4-BE49-F238E27FC236}">
                <a16:creationId xmlns:a16="http://schemas.microsoft.com/office/drawing/2014/main" id="{B59A8420-0856-534F-9398-6EF1B5C6F35B}"/>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227EEAF-7959-A340-B16A-D10D254BD67A}"/>
              </a:ext>
            </a:extLst>
          </p:cNvPr>
          <p:cNvSpPr/>
          <p:nvPr/>
        </p:nvSpPr>
        <p:spPr>
          <a:xfrm>
            <a:off x="4835860" y="4117722"/>
            <a:ext cx="1980220" cy="2473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EE6729B7-7EF4-8E4A-90A6-985FB1E4348A}"/>
              </a:ext>
            </a:extLst>
          </p:cNvPr>
          <p:cNvSpPr txBox="1"/>
          <p:nvPr/>
        </p:nvSpPr>
        <p:spPr>
          <a:xfrm>
            <a:off x="6816080" y="4022547"/>
            <a:ext cx="1944216" cy="369332"/>
          </a:xfrm>
          <a:prstGeom prst="rect">
            <a:avLst/>
          </a:prstGeom>
          <a:noFill/>
        </p:spPr>
        <p:txBody>
          <a:bodyPr wrap="square" rtlCol="0">
            <a:spAutoFit/>
          </a:bodyPr>
          <a:lstStyle/>
          <a:p>
            <a:r>
              <a:rPr kumimoji="1" lang="zh-CN" altLang="en-US" dirty="0">
                <a:solidFill>
                  <a:srgbClr val="C00000"/>
                </a:solidFill>
              </a:rPr>
              <a:t>包含</a:t>
            </a:r>
            <a:r>
              <a:rPr kumimoji="1" lang="en-US" altLang="zh-CN" dirty="0">
                <a:solidFill>
                  <a:srgbClr val="C00000"/>
                </a:solidFill>
              </a:rPr>
              <a:t>main</a:t>
            </a:r>
            <a:r>
              <a:rPr kumimoji="1" lang="zh-CN" altLang="en-US" dirty="0">
                <a:solidFill>
                  <a:srgbClr val="C00000"/>
                </a:solidFill>
              </a:rPr>
              <a:t>函数</a:t>
            </a:r>
          </a:p>
        </p:txBody>
      </p:sp>
      <p:sp>
        <p:nvSpPr>
          <p:cNvPr id="10" name="文本框 9">
            <a:extLst>
              <a:ext uri="{FF2B5EF4-FFF2-40B4-BE49-F238E27FC236}">
                <a16:creationId xmlns:a16="http://schemas.microsoft.com/office/drawing/2014/main" id="{98DF38B1-72F6-944A-8273-0D792068EC21}"/>
              </a:ext>
            </a:extLst>
          </p:cNvPr>
          <p:cNvSpPr txBox="1"/>
          <p:nvPr/>
        </p:nvSpPr>
        <p:spPr>
          <a:xfrm>
            <a:off x="5159896" y="5949280"/>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Step3:</a:t>
            </a:r>
            <a:r>
              <a:rPr kumimoji="1" lang="zh-CN" altLang="en-US" b="1" dirty="0">
                <a:solidFill>
                  <a:srgbClr val="7030A0"/>
                </a:solidFill>
                <a:latin typeface="DengXian Light" panose="02010600030101010101" pitchFamily="2" charset="-122"/>
                <a:ea typeface="DengXian Light" panose="02010600030101010101" pitchFamily="2" charset="-122"/>
              </a:rPr>
              <a:t> 创建类</a:t>
            </a:r>
            <a:r>
              <a:rPr kumimoji="1" lang="en-US" altLang="zh-CN" b="1" dirty="0">
                <a:solidFill>
                  <a:srgbClr val="7030A0"/>
                </a:solidFill>
                <a:latin typeface="DengXian Light" panose="02010600030101010101" pitchFamily="2" charset="-122"/>
                <a:ea typeface="DengXian Light" panose="02010600030101010101" pitchFamily="2" charset="-122"/>
              </a:rPr>
              <a:t>Class</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15123999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258140-6968-9A47-8B49-34EC0CE77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963" y="1124744"/>
            <a:ext cx="10364074" cy="5479234"/>
          </a:xfrm>
          <a:prstGeom prst="rect">
            <a:avLst/>
          </a:prstGeom>
          <a:ln>
            <a:solidFill>
              <a:schemeClr val="tx1"/>
            </a:solidFill>
          </a:ln>
        </p:spPr>
      </p:pic>
      <p:sp>
        <p:nvSpPr>
          <p:cNvPr id="7" name="矩形 6">
            <a:extLst>
              <a:ext uri="{FF2B5EF4-FFF2-40B4-BE49-F238E27FC236}">
                <a16:creationId xmlns:a16="http://schemas.microsoft.com/office/drawing/2014/main" id="{318E56CE-5050-4D43-BC68-F3E9463849B1}"/>
              </a:ext>
            </a:extLst>
          </p:cNvPr>
          <p:cNvSpPr/>
          <p:nvPr/>
        </p:nvSpPr>
        <p:spPr>
          <a:xfrm>
            <a:off x="1055440" y="1700808"/>
            <a:ext cx="1631503" cy="9749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10CFAAD5-A9F9-B04F-A39A-C4A6590313A8}"/>
              </a:ext>
            </a:extLst>
          </p:cNvPr>
          <p:cNvSpPr/>
          <p:nvPr/>
        </p:nvSpPr>
        <p:spPr>
          <a:xfrm>
            <a:off x="2828420" y="1628800"/>
            <a:ext cx="3092420" cy="16673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object 2">
            <a:extLst>
              <a:ext uri="{FF2B5EF4-FFF2-40B4-BE49-F238E27FC236}">
                <a16:creationId xmlns:a16="http://schemas.microsoft.com/office/drawing/2014/main" id="{12F5BEBF-C89A-1248-B527-1AB5AFA8BA70}"/>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60C9D24-7BE2-6942-B009-57B5720DB63D}"/>
              </a:ext>
            </a:extLst>
          </p:cNvPr>
          <p:cNvSpPr txBox="1"/>
          <p:nvPr/>
        </p:nvSpPr>
        <p:spPr>
          <a:xfrm>
            <a:off x="5159896" y="5949280"/>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Step3:</a:t>
            </a:r>
            <a:r>
              <a:rPr kumimoji="1" lang="zh-CN" altLang="en-US" b="1" dirty="0">
                <a:solidFill>
                  <a:srgbClr val="7030A0"/>
                </a:solidFill>
                <a:latin typeface="DengXian Light" panose="02010600030101010101" pitchFamily="2" charset="-122"/>
                <a:ea typeface="DengXian Light" panose="02010600030101010101" pitchFamily="2" charset="-122"/>
              </a:rPr>
              <a:t> 创建类</a:t>
            </a:r>
            <a:r>
              <a:rPr kumimoji="1" lang="en-US" altLang="zh-CN" b="1" dirty="0">
                <a:solidFill>
                  <a:srgbClr val="7030A0"/>
                </a:solidFill>
                <a:latin typeface="DengXian Light" panose="02010600030101010101" pitchFamily="2" charset="-122"/>
                <a:ea typeface="DengXian Light" panose="02010600030101010101" pitchFamily="2" charset="-122"/>
              </a:rPr>
              <a:t>Class</a:t>
            </a:r>
            <a:endParaRPr kumimoji="1" lang="zh-CN" altLang="en-US" b="1" dirty="0">
              <a:solidFill>
                <a:srgbClr val="7030A0"/>
              </a:solidFill>
              <a:latin typeface="DengXian Light" panose="02010600030101010101" pitchFamily="2" charset="-122"/>
              <a:ea typeface="DengXian Light" panose="02010600030101010101" pitchFamily="2" charset="-122"/>
            </a:endParaRPr>
          </a:p>
        </p:txBody>
      </p:sp>
    </p:spTree>
    <p:extLst>
      <p:ext uri="{BB962C8B-B14F-4D97-AF65-F5344CB8AC3E}">
        <p14:creationId xmlns:p14="http://schemas.microsoft.com/office/powerpoint/2010/main" val="2596789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C3E280-F34F-D14C-8ADE-548E22348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85" y="1162665"/>
            <a:ext cx="10457430" cy="5544616"/>
          </a:xfrm>
          <a:prstGeom prst="rect">
            <a:avLst/>
          </a:prstGeom>
          <a:ln>
            <a:solidFill>
              <a:schemeClr val="tx1"/>
            </a:solidFill>
          </a:ln>
        </p:spPr>
      </p:pic>
      <p:sp>
        <p:nvSpPr>
          <p:cNvPr id="7" name="矩形 6">
            <a:extLst>
              <a:ext uri="{FF2B5EF4-FFF2-40B4-BE49-F238E27FC236}">
                <a16:creationId xmlns:a16="http://schemas.microsoft.com/office/drawing/2014/main" id="{23AD4A3C-280B-3A46-8C4B-F6507DF06E7D}"/>
              </a:ext>
            </a:extLst>
          </p:cNvPr>
          <p:cNvSpPr/>
          <p:nvPr/>
        </p:nvSpPr>
        <p:spPr>
          <a:xfrm>
            <a:off x="3137857" y="2582102"/>
            <a:ext cx="2797022" cy="1440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A3F1876-55E4-694A-A677-C7CB2DC66240}"/>
              </a:ext>
            </a:extLst>
          </p:cNvPr>
          <p:cNvSpPr/>
          <p:nvPr/>
        </p:nvSpPr>
        <p:spPr>
          <a:xfrm>
            <a:off x="2639616" y="4925949"/>
            <a:ext cx="2797022" cy="6117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A8D3D5D2-48CB-2647-8972-0BDE6B7E3508}"/>
              </a:ext>
            </a:extLst>
          </p:cNvPr>
          <p:cNvSpPr/>
          <p:nvPr/>
        </p:nvSpPr>
        <p:spPr>
          <a:xfrm>
            <a:off x="1271464" y="1417989"/>
            <a:ext cx="715273" cy="307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1C7C418-92BA-E245-8280-A4240F6DB82F}"/>
              </a:ext>
            </a:extLst>
          </p:cNvPr>
          <p:cNvSpPr txBox="1"/>
          <p:nvPr/>
        </p:nvSpPr>
        <p:spPr>
          <a:xfrm>
            <a:off x="1343472" y="1032991"/>
            <a:ext cx="1080120" cy="307777"/>
          </a:xfrm>
          <a:prstGeom prst="rect">
            <a:avLst/>
          </a:prstGeom>
          <a:solidFill>
            <a:schemeClr val="bg1"/>
          </a:solidFill>
        </p:spPr>
        <p:txBody>
          <a:bodyPr wrap="square" rtlCol="0">
            <a:spAutoFit/>
          </a:bodyPr>
          <a:lstStyle/>
          <a:p>
            <a:pPr algn="ctr"/>
            <a:r>
              <a:rPr kumimoji="1" lang="zh-CN" altLang="en-US" sz="1400" dirty="0">
                <a:solidFill>
                  <a:srgbClr val="C00000"/>
                </a:solidFill>
              </a:rPr>
              <a:t>运行、调试</a:t>
            </a:r>
          </a:p>
        </p:txBody>
      </p:sp>
      <p:sp>
        <p:nvSpPr>
          <p:cNvPr id="11" name="文本框 10">
            <a:extLst>
              <a:ext uri="{FF2B5EF4-FFF2-40B4-BE49-F238E27FC236}">
                <a16:creationId xmlns:a16="http://schemas.microsoft.com/office/drawing/2014/main" id="{E9CC4066-453F-9C46-AF94-94ED4AC65ACB}"/>
              </a:ext>
            </a:extLst>
          </p:cNvPr>
          <p:cNvSpPr txBox="1"/>
          <p:nvPr/>
        </p:nvSpPr>
        <p:spPr>
          <a:xfrm>
            <a:off x="4536368" y="5562324"/>
            <a:ext cx="2160240" cy="307777"/>
          </a:xfrm>
          <a:prstGeom prst="rect">
            <a:avLst/>
          </a:prstGeom>
          <a:solidFill>
            <a:schemeClr val="bg1"/>
          </a:solidFill>
        </p:spPr>
        <p:txBody>
          <a:bodyPr wrap="square" rtlCol="0">
            <a:spAutoFit/>
          </a:bodyPr>
          <a:lstStyle/>
          <a:p>
            <a:pPr algn="ctr"/>
            <a:r>
              <a:rPr kumimoji="1" lang="zh-CN" altLang="en-US" sz="1400" dirty="0">
                <a:solidFill>
                  <a:srgbClr val="C00000"/>
                </a:solidFill>
              </a:rPr>
              <a:t>控制台输出运行结果</a:t>
            </a:r>
          </a:p>
        </p:txBody>
      </p:sp>
      <p:sp>
        <p:nvSpPr>
          <p:cNvPr id="12" name="object 2">
            <a:extLst>
              <a:ext uri="{FF2B5EF4-FFF2-40B4-BE49-F238E27FC236}">
                <a16:creationId xmlns:a16="http://schemas.microsoft.com/office/drawing/2014/main" id="{01CB7F90-04E1-3246-91A2-8AE5E108225B}"/>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40CEA64-EF26-0D40-8B5E-E0E42ACB56E4}"/>
              </a:ext>
            </a:extLst>
          </p:cNvPr>
          <p:cNvSpPr txBox="1"/>
          <p:nvPr/>
        </p:nvSpPr>
        <p:spPr>
          <a:xfrm>
            <a:off x="4799856" y="5919365"/>
            <a:ext cx="2808312" cy="369332"/>
          </a:xfrm>
          <a:prstGeom prst="rect">
            <a:avLst/>
          </a:prstGeom>
          <a:noFill/>
        </p:spPr>
        <p:txBody>
          <a:bodyPr wrap="square" rtlCol="0">
            <a:spAutoFit/>
          </a:bodyPr>
          <a:lstStyle/>
          <a:p>
            <a:r>
              <a:rPr kumimoji="1" lang="en-US" altLang="zh-CN" b="1" dirty="0">
                <a:solidFill>
                  <a:srgbClr val="7030A0"/>
                </a:solidFill>
                <a:latin typeface="DengXian Light" panose="02010600030101010101" pitchFamily="2" charset="-122"/>
                <a:ea typeface="DengXian Light" panose="02010600030101010101" pitchFamily="2" charset="-122"/>
              </a:rPr>
              <a:t>Step4:</a:t>
            </a:r>
            <a:r>
              <a:rPr kumimoji="1" lang="zh-CN" altLang="en-US" b="1" dirty="0">
                <a:solidFill>
                  <a:srgbClr val="7030A0"/>
                </a:solidFill>
                <a:latin typeface="DengXian Light" panose="02010600030101010101" pitchFamily="2" charset="-122"/>
                <a:ea typeface="DengXian Light" panose="02010600030101010101" pitchFamily="2" charset="-122"/>
              </a:rPr>
              <a:t> 编码运行</a:t>
            </a:r>
          </a:p>
        </p:txBody>
      </p:sp>
    </p:spTree>
    <p:extLst>
      <p:ext uri="{BB962C8B-B14F-4D97-AF65-F5344CB8AC3E}">
        <p14:creationId xmlns:p14="http://schemas.microsoft.com/office/powerpoint/2010/main" val="3228682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D727F61F-EB4B-4D4A-88DC-6F48580CCEA5}"/>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40CEA64-EF26-0D40-8B5E-E0E42ACB56E4}"/>
              </a:ext>
            </a:extLst>
          </p:cNvPr>
          <p:cNvSpPr txBox="1"/>
          <p:nvPr/>
        </p:nvSpPr>
        <p:spPr>
          <a:xfrm>
            <a:off x="1775520" y="5462602"/>
            <a:ext cx="1944216" cy="584775"/>
          </a:xfrm>
          <a:prstGeom prst="rect">
            <a:avLst/>
          </a:prstGeom>
          <a:noFill/>
        </p:spPr>
        <p:txBody>
          <a:bodyPr wrap="square" rtlCol="0">
            <a:spAutoFit/>
          </a:bodyPr>
          <a:lstStyle/>
          <a:p>
            <a:pPr algn="ctr"/>
            <a:r>
              <a:rPr kumimoji="1" lang="en-US" altLang="zh-CN" sz="1600" dirty="0">
                <a:solidFill>
                  <a:srgbClr val="C00000"/>
                </a:solidFill>
              </a:rPr>
              <a:t>JAVA</a:t>
            </a:r>
            <a:r>
              <a:rPr kumimoji="1" lang="zh-CN" altLang="en-US" sz="1600" dirty="0">
                <a:solidFill>
                  <a:srgbClr val="C00000"/>
                </a:solidFill>
              </a:rPr>
              <a:t>项目在文件系统中的存储形式</a:t>
            </a:r>
          </a:p>
        </p:txBody>
      </p:sp>
      <p:pic>
        <p:nvPicPr>
          <p:cNvPr id="13" name="图片 12">
            <a:extLst>
              <a:ext uri="{FF2B5EF4-FFF2-40B4-BE49-F238E27FC236}">
                <a16:creationId xmlns:a16="http://schemas.microsoft.com/office/drawing/2014/main" id="{9660C8AC-D263-E541-B2BD-E208F2FD0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948" y="173756"/>
            <a:ext cx="5788124" cy="4384942"/>
          </a:xfrm>
          <a:prstGeom prst="rect">
            <a:avLst/>
          </a:prstGeom>
          <a:ln>
            <a:solidFill>
              <a:schemeClr val="tx1"/>
            </a:solidFill>
          </a:ln>
        </p:spPr>
      </p:pic>
      <p:pic>
        <p:nvPicPr>
          <p:cNvPr id="17" name="图片 16">
            <a:extLst>
              <a:ext uri="{FF2B5EF4-FFF2-40B4-BE49-F238E27FC236}">
                <a16:creationId xmlns:a16="http://schemas.microsoft.com/office/drawing/2014/main" id="{6901C2D0-B7EB-384D-9032-58521DEF3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661" y="173757"/>
            <a:ext cx="6876256" cy="4216885"/>
          </a:xfrm>
          <a:prstGeom prst="rect">
            <a:avLst/>
          </a:prstGeom>
          <a:ln>
            <a:solidFill>
              <a:schemeClr val="tx1"/>
            </a:solidFill>
          </a:ln>
        </p:spPr>
      </p:pic>
      <p:pic>
        <p:nvPicPr>
          <p:cNvPr id="18" name="图片 17">
            <a:extLst>
              <a:ext uri="{FF2B5EF4-FFF2-40B4-BE49-F238E27FC236}">
                <a16:creationId xmlns:a16="http://schemas.microsoft.com/office/drawing/2014/main" id="{DEB89124-6E06-DA43-BD56-FBD4CF5E70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1772" y="2335225"/>
            <a:ext cx="7092280" cy="4488563"/>
          </a:xfrm>
          <a:prstGeom prst="rect">
            <a:avLst/>
          </a:prstGeom>
          <a:ln>
            <a:solidFill>
              <a:schemeClr val="tx1"/>
            </a:solidFill>
          </a:ln>
        </p:spPr>
      </p:pic>
    </p:spTree>
    <p:extLst>
      <p:ext uri="{BB962C8B-B14F-4D97-AF65-F5344CB8AC3E}">
        <p14:creationId xmlns:p14="http://schemas.microsoft.com/office/powerpoint/2010/main" val="66455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创建Java项目_HelloWorld" descr="创建Java项目_HelloWorld">
            <a:hlinkClick r:id="" action="ppaction://media"/>
            <a:extLst>
              <a:ext uri="{FF2B5EF4-FFF2-40B4-BE49-F238E27FC236}">
                <a16:creationId xmlns:a16="http://schemas.microsoft.com/office/drawing/2014/main" id="{3A435B60-7D69-944F-9BB8-2B6C9708A7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011914"/>
            <a:ext cx="9324528" cy="5827830"/>
          </a:xfrm>
          <a:prstGeom prst="rect">
            <a:avLst/>
          </a:prstGeom>
        </p:spPr>
      </p:pic>
      <p:sp>
        <p:nvSpPr>
          <p:cNvPr id="6" name="object 2">
            <a:extLst>
              <a:ext uri="{FF2B5EF4-FFF2-40B4-BE49-F238E27FC236}">
                <a16:creationId xmlns:a16="http://schemas.microsoft.com/office/drawing/2014/main" id="{912D98D2-2FFA-D14B-BB8B-0C233B810F45}"/>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679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040" y="1268760"/>
            <a:ext cx="7772400" cy="548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object 2">
            <a:extLst>
              <a:ext uri="{FF2B5EF4-FFF2-40B4-BE49-F238E27FC236}">
                <a16:creationId xmlns:a16="http://schemas.microsoft.com/office/drawing/2014/main" id="{AAD95947-FC1A-4F4D-8A46-3D7CE64AB473}"/>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5704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983432" y="1442750"/>
            <a:ext cx="8610600" cy="3972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Class name			</a:t>
            </a:r>
            <a:r>
              <a:rPr lang="zh-CN" altLang="en-US" dirty="0">
                <a:latin typeface="Calibri" panose="020F0502020204030204" pitchFamily="34" charset="0"/>
                <a:ea typeface="DengXian Light" panose="02010600030101010101" pitchFamily="2" charset="-122"/>
                <a:cs typeface="Calibri" panose="020F0502020204030204" pitchFamily="34" charset="0"/>
              </a:rPr>
              <a:t>类名称</a:t>
            </a:r>
            <a:endParaRPr lang="en-US" altLang="zh-CN" dirty="0">
              <a:latin typeface="Calibri" panose="020F0502020204030204" pitchFamily="34" charset="0"/>
              <a:ea typeface="DengXian Light" panose="02010600030101010101" pitchFamily="2" charset="-122"/>
              <a:cs typeface="Calibri" panose="020F0502020204030204" pitchFamily="34" charset="0"/>
            </a:endParaRPr>
          </a:p>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Main method		</a:t>
            </a:r>
            <a:r>
              <a:rPr lang="zh-CN" altLang="en-US" dirty="0">
                <a:latin typeface="Calibri" panose="020F0502020204030204" pitchFamily="34" charset="0"/>
                <a:ea typeface="DengXian Light" panose="02010600030101010101" pitchFamily="2" charset="-122"/>
                <a:cs typeface="Calibri" panose="020F0502020204030204" pitchFamily="34" charset="0"/>
              </a:rPr>
              <a:t>主函数</a:t>
            </a:r>
            <a:endParaRPr lang="en-US" altLang="zh-CN" dirty="0">
              <a:latin typeface="Calibri" panose="020F0502020204030204" pitchFamily="34" charset="0"/>
              <a:ea typeface="DengXian Light" panose="02010600030101010101" pitchFamily="2" charset="-122"/>
              <a:cs typeface="Calibri" panose="020F0502020204030204" pitchFamily="34" charset="0"/>
            </a:endParaRPr>
          </a:p>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Statements			</a:t>
            </a:r>
            <a:r>
              <a:rPr lang="zh-CN" altLang="en-US" dirty="0">
                <a:latin typeface="Calibri" panose="020F0502020204030204" pitchFamily="34" charset="0"/>
                <a:ea typeface="DengXian Light" panose="02010600030101010101" pitchFamily="2" charset="-122"/>
                <a:cs typeface="Calibri" panose="020F0502020204030204" pitchFamily="34" charset="0"/>
              </a:rPr>
              <a:t>语句</a:t>
            </a:r>
            <a:endParaRPr lang="en-US" altLang="zh-CN" dirty="0">
              <a:latin typeface="Calibri" panose="020F0502020204030204" pitchFamily="34" charset="0"/>
              <a:ea typeface="DengXian Light" panose="02010600030101010101" pitchFamily="2" charset="-122"/>
              <a:cs typeface="Calibri" panose="020F0502020204030204" pitchFamily="34" charset="0"/>
            </a:endParaRPr>
          </a:p>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Statement terminator	</a:t>
            </a:r>
            <a:r>
              <a:rPr lang="zh-CN" altLang="en-US" dirty="0">
                <a:latin typeface="Calibri" panose="020F0502020204030204" pitchFamily="34" charset="0"/>
                <a:ea typeface="DengXian Light" panose="02010600030101010101" pitchFamily="2" charset="-122"/>
                <a:cs typeface="Calibri" panose="020F0502020204030204" pitchFamily="34" charset="0"/>
              </a:rPr>
              <a:t>语句终止符</a:t>
            </a:r>
            <a:endParaRPr lang="en-US" altLang="zh-CN" dirty="0">
              <a:latin typeface="Calibri" panose="020F0502020204030204" pitchFamily="34" charset="0"/>
              <a:ea typeface="DengXian Light" panose="02010600030101010101" pitchFamily="2" charset="-122"/>
              <a:cs typeface="Calibri" panose="020F0502020204030204" pitchFamily="34" charset="0"/>
            </a:endParaRPr>
          </a:p>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Reserved words		</a:t>
            </a:r>
            <a:r>
              <a:rPr lang="zh-CN" altLang="en-US" dirty="0">
                <a:latin typeface="Calibri" panose="020F0502020204030204" pitchFamily="34" charset="0"/>
                <a:ea typeface="DengXian Light" panose="02010600030101010101" pitchFamily="2" charset="-122"/>
                <a:cs typeface="Calibri" panose="020F0502020204030204" pitchFamily="34" charset="0"/>
              </a:rPr>
              <a:t>保留字</a:t>
            </a:r>
            <a:endParaRPr lang="en-US" altLang="zh-CN" dirty="0">
              <a:latin typeface="Calibri" panose="020F0502020204030204" pitchFamily="34" charset="0"/>
              <a:ea typeface="DengXian Light" panose="02010600030101010101" pitchFamily="2" charset="-122"/>
              <a:cs typeface="Calibri" panose="020F0502020204030204" pitchFamily="34" charset="0"/>
            </a:endParaRPr>
          </a:p>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Comments			</a:t>
            </a:r>
            <a:r>
              <a:rPr lang="zh-CN" altLang="en-US" dirty="0">
                <a:latin typeface="Calibri" panose="020F0502020204030204" pitchFamily="34" charset="0"/>
                <a:ea typeface="DengXian Light" panose="02010600030101010101" pitchFamily="2" charset="-122"/>
                <a:cs typeface="Calibri" panose="020F0502020204030204" pitchFamily="34" charset="0"/>
              </a:rPr>
              <a:t>注释</a:t>
            </a:r>
            <a:endParaRPr lang="en-US" altLang="zh-CN" dirty="0">
              <a:latin typeface="Calibri" panose="020F0502020204030204" pitchFamily="34" charset="0"/>
              <a:ea typeface="DengXian Light" panose="02010600030101010101" pitchFamily="2" charset="-122"/>
              <a:cs typeface="Calibri" panose="020F0502020204030204" pitchFamily="34" charset="0"/>
            </a:endParaRPr>
          </a:p>
          <a:p>
            <a:pPr marL="342900" indent="-342900">
              <a:lnSpc>
                <a:spcPct val="150000"/>
              </a:lnSpc>
              <a:buSzPct val="90000"/>
              <a:buFont typeface="Wingdings" pitchFamily="2" charset="2"/>
              <a:buChar char="p"/>
            </a:pPr>
            <a:r>
              <a:rPr lang="en-US" altLang="zh-CN" dirty="0">
                <a:latin typeface="Calibri" panose="020F0502020204030204" pitchFamily="34" charset="0"/>
                <a:ea typeface="DengXian Light" panose="02010600030101010101" pitchFamily="2" charset="-122"/>
                <a:cs typeface="Calibri" panose="020F0502020204030204" pitchFamily="34" charset="0"/>
              </a:rPr>
              <a:t>Blocks			</a:t>
            </a:r>
            <a:r>
              <a:rPr lang="zh-CN" altLang="en-US" dirty="0">
                <a:latin typeface="Calibri" panose="020F0502020204030204" pitchFamily="34" charset="0"/>
                <a:ea typeface="DengXian Light" panose="02010600030101010101" pitchFamily="2" charset="-122"/>
                <a:cs typeface="Calibri" panose="020F0502020204030204" pitchFamily="34" charset="0"/>
              </a:rPr>
              <a:t>程序块</a:t>
            </a:r>
            <a:endParaRPr lang="en-US" altLang="zh-CN" dirty="0">
              <a:latin typeface="Calibri" panose="020F0502020204030204" pitchFamily="34" charset="0"/>
              <a:ea typeface="DengXian Light" panose="02010600030101010101" pitchFamily="2" charset="-122"/>
              <a:cs typeface="Calibri" panose="020F0502020204030204" pitchFamily="34" charset="0"/>
            </a:endParaRPr>
          </a:p>
        </p:txBody>
      </p:sp>
      <p:sp>
        <p:nvSpPr>
          <p:cNvPr id="7" name="object 2">
            <a:extLst>
              <a:ext uri="{FF2B5EF4-FFF2-40B4-BE49-F238E27FC236}">
                <a16:creationId xmlns:a16="http://schemas.microsoft.com/office/drawing/2014/main" id="{745CA8E8-6474-9946-9234-A2C7DAB977AB}"/>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F456890-90C5-3842-B72E-5FF6EAA831AE}"/>
              </a:ext>
            </a:extLst>
          </p:cNvPr>
          <p:cNvSpPr txBox="1"/>
          <p:nvPr/>
        </p:nvSpPr>
        <p:spPr>
          <a:xfrm>
            <a:off x="7536160" y="2986604"/>
            <a:ext cx="3498073" cy="461665"/>
          </a:xfrm>
          <a:prstGeom prst="rect">
            <a:avLst/>
          </a:prstGeom>
          <a:noFill/>
        </p:spPr>
        <p:txBody>
          <a:bodyPr wrap="none" rtlCol="0">
            <a:spAutoFit/>
          </a:bodyPr>
          <a:lstStyle/>
          <a:p>
            <a:r>
              <a:rPr kumimoji="1" lang="zh-CN" altLang="en-US" sz="2400" b="1" dirty="0">
                <a:solidFill>
                  <a:srgbClr val="7030A0"/>
                </a:solidFill>
                <a:latin typeface="DengXian Light" panose="02010600030101010101" pitchFamily="2" charset="-122"/>
                <a:ea typeface="DengXian Light" panose="02010600030101010101" pitchFamily="2" charset="-122"/>
              </a:rPr>
              <a:t>一个</a:t>
            </a:r>
            <a:r>
              <a:rPr kumimoji="1" lang="en-US" altLang="zh-CN" sz="2400" b="1" dirty="0">
                <a:solidFill>
                  <a:srgbClr val="7030A0"/>
                </a:solidFill>
                <a:latin typeface="DengXian Light" panose="02010600030101010101" pitchFamily="2" charset="-122"/>
                <a:ea typeface="DengXian Light" panose="02010600030101010101" pitchFamily="2" charset="-122"/>
              </a:rPr>
              <a:t>Java</a:t>
            </a:r>
            <a:r>
              <a:rPr kumimoji="1" lang="zh-CN" altLang="en-US" sz="2400" b="1" dirty="0">
                <a:solidFill>
                  <a:srgbClr val="7030A0"/>
                </a:solidFill>
                <a:latin typeface="DengXian Light" panose="02010600030101010101" pitchFamily="2" charset="-122"/>
                <a:ea typeface="DengXian Light" panose="02010600030101010101" pitchFamily="2" charset="-122"/>
              </a:rPr>
              <a:t>程序的基本要素</a:t>
            </a:r>
          </a:p>
        </p:txBody>
      </p:sp>
    </p:spTree>
    <p:extLst>
      <p:ext uri="{BB962C8B-B14F-4D97-AF65-F5344CB8AC3E}">
        <p14:creationId xmlns:p14="http://schemas.microsoft.com/office/powerpoint/2010/main" val="19586961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1991544" y="1268765"/>
            <a:ext cx="8610600" cy="2310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ea typeface="宋体" pitchFamily="2" charset="-122"/>
              </a:rPr>
              <a:t>每个</a:t>
            </a:r>
            <a:r>
              <a:rPr lang="en-US" altLang="zh-CN" dirty="0">
                <a:ea typeface="宋体" pitchFamily="2" charset="-122"/>
              </a:rPr>
              <a:t>java</a:t>
            </a:r>
            <a:r>
              <a:rPr lang="zh-CN" altLang="en-US" dirty="0">
                <a:ea typeface="宋体" pitchFamily="2" charset="-122"/>
              </a:rPr>
              <a:t>程序至少包含一个类</a:t>
            </a:r>
            <a:r>
              <a:rPr lang="en-US" altLang="zh-CN" dirty="0">
                <a:ea typeface="宋体" pitchFamily="2" charset="-122"/>
              </a:rPr>
              <a:t>(class)</a:t>
            </a:r>
          </a:p>
          <a:p>
            <a:pPr marL="342900" indent="-342900">
              <a:lnSpc>
                <a:spcPct val="150000"/>
              </a:lnSpc>
              <a:buSzPct val="90000"/>
              <a:buFont typeface="Wingdings" pitchFamily="2" charset="2"/>
              <a:buChar char="p"/>
            </a:pPr>
            <a:r>
              <a:rPr lang="zh-CN" altLang="en-US" dirty="0">
                <a:ea typeface="宋体" pitchFamily="2" charset="-122"/>
              </a:rPr>
              <a:t>每个类都有一个名字</a:t>
            </a:r>
            <a:endParaRPr lang="en-US" altLang="zh-CN" dirty="0">
              <a:ea typeface="宋体" pitchFamily="2" charset="-122"/>
            </a:endParaRPr>
          </a:p>
          <a:p>
            <a:pPr marL="342900" indent="-342900">
              <a:lnSpc>
                <a:spcPct val="150000"/>
              </a:lnSpc>
              <a:buSzPct val="90000"/>
              <a:buFont typeface="Wingdings" pitchFamily="2" charset="2"/>
              <a:buChar char="p"/>
            </a:pPr>
            <a:r>
              <a:rPr lang="zh-CN" altLang="en-US" dirty="0">
                <a:ea typeface="宋体" pitchFamily="2" charset="-122"/>
              </a:rPr>
              <a:t>类名通常首字母大写</a:t>
            </a: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p:txBody>
      </p:sp>
      <p:sp>
        <p:nvSpPr>
          <p:cNvPr id="5" name="Rectangle 2"/>
          <p:cNvSpPr>
            <a:spLocks noChangeArrowheads="1"/>
          </p:cNvSpPr>
          <p:nvPr/>
        </p:nvSpPr>
        <p:spPr bwMode="auto">
          <a:xfrm>
            <a:off x="1905000" y="3214464"/>
            <a:ext cx="8305800" cy="25908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public static void main(String[] </a:t>
            </a:r>
            <a:r>
              <a:rPr lang="en-US" altLang="zh-CN" b="1" dirty="0" err="1">
                <a:solidFill>
                  <a:srgbClr val="000000"/>
                </a:solidFill>
                <a:latin typeface="Courier New" pitchFamily="49" charset="0"/>
                <a:ea typeface="宋体" charset="-122"/>
              </a:rPr>
              <a:t>args</a:t>
            </a:r>
            <a:r>
              <a:rPr lang="en-US" altLang="zh-CN" b="1" dirty="0">
                <a:solidFill>
                  <a:srgbClr val="000000"/>
                </a:solidFill>
                <a:latin typeface="Courier New" pitchFamily="49" charset="0"/>
                <a:ea typeface="宋体" charset="-122"/>
              </a:rPr>
              <a:t>)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r>
              <a:rPr lang="en-US" altLang="zh-CN" b="1" dirty="0" err="1">
                <a:solidFill>
                  <a:srgbClr val="000000"/>
                </a:solidFill>
                <a:latin typeface="Courier New" pitchFamily="49" charset="0"/>
                <a:ea typeface="宋体" charset="-122"/>
              </a:rPr>
              <a:t>System.out.println</a:t>
            </a:r>
            <a:r>
              <a:rPr lang="en-US" altLang="zh-CN" b="1" dirty="0">
                <a:solidFill>
                  <a:srgbClr val="000000"/>
                </a:solidFill>
                <a:latin typeface="Courier New" pitchFamily="49" charset="0"/>
                <a:ea typeface="宋体" charset="-122"/>
              </a:rPr>
              <a:t>("Welcome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a:t>
            </a:r>
          </a:p>
        </p:txBody>
      </p:sp>
      <p:sp>
        <p:nvSpPr>
          <p:cNvPr id="7" name="Rectangle 4"/>
          <p:cNvSpPr>
            <a:spLocks noChangeArrowheads="1"/>
          </p:cNvSpPr>
          <p:nvPr/>
        </p:nvSpPr>
        <p:spPr bwMode="auto">
          <a:xfrm>
            <a:off x="3644280" y="3466718"/>
            <a:ext cx="1227584"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8" name="任意多边形 7"/>
          <p:cNvSpPr/>
          <p:nvPr/>
        </p:nvSpPr>
        <p:spPr>
          <a:xfrm>
            <a:off x="4402486" y="3850764"/>
            <a:ext cx="1236319" cy="1417320"/>
          </a:xfrm>
          <a:custGeom>
            <a:avLst/>
            <a:gdLst>
              <a:gd name="connsiteX0" fmla="*/ 1879 w 1236319"/>
              <a:gd name="connsiteY0" fmla="*/ 0 h 1417320"/>
              <a:gd name="connsiteX1" fmla="*/ 196189 w 1236319"/>
              <a:gd name="connsiteY1" fmla="*/ 1005840 h 1417320"/>
              <a:gd name="connsiteX2" fmla="*/ 1236319 w 1236319"/>
              <a:gd name="connsiteY2" fmla="*/ 1417320 h 1417320"/>
            </a:gdLst>
            <a:ahLst/>
            <a:cxnLst>
              <a:cxn ang="0">
                <a:pos x="connsiteX0" y="connsiteY0"/>
              </a:cxn>
              <a:cxn ang="0">
                <a:pos x="connsiteX1" y="connsiteY1"/>
              </a:cxn>
              <a:cxn ang="0">
                <a:pos x="connsiteX2" y="connsiteY2"/>
              </a:cxn>
            </a:cxnLst>
            <a:rect l="l" t="t" r="r" b="b"/>
            <a:pathLst>
              <a:path w="1236319" h="1417320">
                <a:moveTo>
                  <a:pt x="1879" y="0"/>
                </a:moveTo>
                <a:cubicBezTo>
                  <a:pt x="-3836" y="384810"/>
                  <a:pt x="-9551" y="769620"/>
                  <a:pt x="196189" y="1005840"/>
                </a:cubicBezTo>
                <a:cubicBezTo>
                  <a:pt x="401929" y="1242060"/>
                  <a:pt x="1066774" y="1322070"/>
                  <a:pt x="1236319" y="141732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5638800" y="5157192"/>
            <a:ext cx="2257400" cy="400110"/>
          </a:xfrm>
          <a:prstGeom prst="rect">
            <a:avLst/>
          </a:prstGeom>
          <a:noFill/>
        </p:spPr>
        <p:txBody>
          <a:bodyPr wrap="square" rtlCol="0">
            <a:spAutoFit/>
          </a:bodyPr>
          <a:lstStyle/>
          <a:p>
            <a:r>
              <a:rPr lang="zh-CN" altLang="en-US" sz="2000" b="1" dirty="0">
                <a:solidFill>
                  <a:srgbClr val="7030A0"/>
                </a:solidFill>
                <a:latin typeface="DengXian Light" panose="02010600030101010101" pitchFamily="2" charset="-122"/>
                <a:ea typeface="DengXian Light" panose="02010600030101010101" pitchFamily="2" charset="-122"/>
              </a:rPr>
              <a:t>类名：</a:t>
            </a:r>
            <a:r>
              <a:rPr lang="en-US" altLang="zh-CN" sz="2000" b="1" dirty="0">
                <a:solidFill>
                  <a:srgbClr val="7030A0"/>
                </a:solidFill>
                <a:latin typeface="DengXian Light" panose="02010600030101010101" pitchFamily="2" charset="-122"/>
                <a:ea typeface="DengXian Light" panose="02010600030101010101" pitchFamily="2" charset="-122"/>
              </a:rPr>
              <a:t>Welcome</a:t>
            </a:r>
            <a:endParaRPr lang="zh-CN" altLang="en-US" sz="2000" b="1" dirty="0">
              <a:solidFill>
                <a:srgbClr val="7030A0"/>
              </a:solidFill>
              <a:latin typeface="DengXian Light" panose="02010600030101010101" pitchFamily="2" charset="-122"/>
              <a:ea typeface="DengXian Light" panose="02010600030101010101" pitchFamily="2" charset="-122"/>
            </a:endParaRPr>
          </a:p>
        </p:txBody>
      </p:sp>
      <p:sp>
        <p:nvSpPr>
          <p:cNvPr id="10" name="object 2">
            <a:extLst>
              <a:ext uri="{FF2B5EF4-FFF2-40B4-BE49-F238E27FC236}">
                <a16:creationId xmlns:a16="http://schemas.microsoft.com/office/drawing/2014/main" id="{14D51BB3-438C-5144-94C1-4B962F289723}"/>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11514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1905000" y="3212976"/>
            <a:ext cx="8305800" cy="25908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public static void main(String[] </a:t>
            </a:r>
            <a:r>
              <a:rPr lang="en-US" altLang="zh-CN" b="1" dirty="0" err="1">
                <a:solidFill>
                  <a:srgbClr val="000000"/>
                </a:solidFill>
                <a:latin typeface="Courier New" pitchFamily="49" charset="0"/>
                <a:ea typeface="宋体" charset="-122"/>
              </a:rPr>
              <a:t>args</a:t>
            </a:r>
            <a:r>
              <a:rPr lang="en-US" altLang="zh-CN" b="1" dirty="0">
                <a:solidFill>
                  <a:srgbClr val="000000"/>
                </a:solidFill>
                <a:latin typeface="Courier New" pitchFamily="49" charset="0"/>
                <a:ea typeface="宋体" charset="-122"/>
              </a:rPr>
              <a:t>)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r>
              <a:rPr lang="en-US" altLang="zh-CN" b="1" dirty="0" err="1">
                <a:solidFill>
                  <a:srgbClr val="000000"/>
                </a:solidFill>
                <a:latin typeface="Courier New" pitchFamily="49" charset="0"/>
                <a:ea typeface="宋体" charset="-122"/>
              </a:rPr>
              <a:t>System.out.println</a:t>
            </a:r>
            <a:r>
              <a:rPr lang="en-US" altLang="zh-CN" b="1" dirty="0">
                <a:solidFill>
                  <a:srgbClr val="000000"/>
                </a:solidFill>
                <a:latin typeface="Courier New" pitchFamily="49" charset="0"/>
                <a:ea typeface="宋体" charset="-122"/>
              </a:rPr>
              <a:t>("Welcome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a:t>
            </a:r>
          </a:p>
        </p:txBody>
      </p:sp>
      <p:sp>
        <p:nvSpPr>
          <p:cNvPr id="6" name="Text Box 4"/>
          <p:cNvSpPr txBox="1">
            <a:spLocks noChangeArrowheads="1"/>
          </p:cNvSpPr>
          <p:nvPr/>
        </p:nvSpPr>
        <p:spPr bwMode="auto">
          <a:xfrm>
            <a:off x="1991544" y="1268760"/>
            <a:ext cx="8610600"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ea typeface="宋体" pitchFamily="2" charset="-122"/>
              </a:rPr>
              <a:t>若要运行一个</a:t>
            </a:r>
            <a:r>
              <a:rPr lang="en-US" altLang="zh-CN" dirty="0">
                <a:ea typeface="宋体" pitchFamily="2" charset="-122"/>
              </a:rPr>
              <a:t>java </a:t>
            </a:r>
            <a:r>
              <a:rPr lang="zh-CN" altLang="en-US" dirty="0">
                <a:ea typeface="宋体" pitchFamily="2" charset="-122"/>
              </a:rPr>
              <a:t>程序，必须有</a:t>
            </a:r>
            <a:r>
              <a:rPr lang="en-US" altLang="zh-CN" dirty="0">
                <a:ea typeface="宋体" pitchFamily="2" charset="-122"/>
              </a:rPr>
              <a:t>main</a:t>
            </a:r>
            <a:r>
              <a:rPr lang="zh-CN" altLang="en-US" dirty="0">
                <a:ea typeface="宋体" pitchFamily="2" charset="-122"/>
              </a:rPr>
              <a:t>函数</a:t>
            </a:r>
            <a:endParaRPr lang="en-US" altLang="zh-CN" dirty="0">
              <a:ea typeface="宋体" pitchFamily="2" charset="-122"/>
            </a:endParaRPr>
          </a:p>
          <a:p>
            <a:pPr marL="342900" indent="-342900">
              <a:lnSpc>
                <a:spcPct val="150000"/>
              </a:lnSpc>
              <a:buSzPct val="90000"/>
              <a:buFont typeface="Wingdings" pitchFamily="2" charset="2"/>
              <a:buChar char="p"/>
            </a:pPr>
            <a:r>
              <a:rPr lang="en-US" altLang="zh-CN" dirty="0">
                <a:ea typeface="宋体" pitchFamily="2" charset="-122"/>
              </a:rPr>
              <a:t>Main</a:t>
            </a:r>
            <a:r>
              <a:rPr lang="zh-CN" altLang="en-US" dirty="0">
                <a:ea typeface="宋体" pitchFamily="2" charset="-122"/>
              </a:rPr>
              <a:t>函数是</a:t>
            </a:r>
            <a:r>
              <a:rPr lang="en-US" altLang="zh-CN" dirty="0">
                <a:ea typeface="宋体" pitchFamily="2" charset="-122"/>
              </a:rPr>
              <a:t>Java</a:t>
            </a:r>
            <a:r>
              <a:rPr lang="zh-CN" altLang="en-US" dirty="0">
                <a:ea typeface="宋体" pitchFamily="2" charset="-122"/>
              </a:rPr>
              <a:t>程序的入口函数，执行的起点</a:t>
            </a: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p:txBody>
      </p:sp>
      <p:sp>
        <p:nvSpPr>
          <p:cNvPr id="8" name="任意多边形 7"/>
          <p:cNvSpPr/>
          <p:nvPr/>
        </p:nvSpPr>
        <p:spPr>
          <a:xfrm>
            <a:off x="4402486" y="4132312"/>
            <a:ext cx="1405487" cy="1224136"/>
          </a:xfrm>
          <a:custGeom>
            <a:avLst/>
            <a:gdLst>
              <a:gd name="connsiteX0" fmla="*/ 1879 w 1236319"/>
              <a:gd name="connsiteY0" fmla="*/ 0 h 1417320"/>
              <a:gd name="connsiteX1" fmla="*/ 196189 w 1236319"/>
              <a:gd name="connsiteY1" fmla="*/ 1005840 h 1417320"/>
              <a:gd name="connsiteX2" fmla="*/ 1236319 w 1236319"/>
              <a:gd name="connsiteY2" fmla="*/ 1417320 h 1417320"/>
            </a:gdLst>
            <a:ahLst/>
            <a:cxnLst>
              <a:cxn ang="0">
                <a:pos x="connsiteX0" y="connsiteY0"/>
              </a:cxn>
              <a:cxn ang="0">
                <a:pos x="connsiteX1" y="connsiteY1"/>
              </a:cxn>
              <a:cxn ang="0">
                <a:pos x="connsiteX2" y="connsiteY2"/>
              </a:cxn>
            </a:cxnLst>
            <a:rect l="l" t="t" r="r" b="b"/>
            <a:pathLst>
              <a:path w="1236319" h="1417320">
                <a:moveTo>
                  <a:pt x="1879" y="0"/>
                </a:moveTo>
                <a:cubicBezTo>
                  <a:pt x="-3836" y="384810"/>
                  <a:pt x="-9551" y="769620"/>
                  <a:pt x="196189" y="1005840"/>
                </a:cubicBezTo>
                <a:cubicBezTo>
                  <a:pt x="401929" y="1242060"/>
                  <a:pt x="1066774" y="1322070"/>
                  <a:pt x="1236319" y="141732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5854824" y="5172362"/>
            <a:ext cx="2833464" cy="400110"/>
          </a:xfrm>
          <a:prstGeom prst="rect">
            <a:avLst/>
          </a:prstGeom>
          <a:noFill/>
        </p:spPr>
        <p:txBody>
          <a:bodyPr wrap="square" rtlCol="0">
            <a:spAutoFit/>
          </a:bodyPr>
          <a:lstStyle/>
          <a:p>
            <a:r>
              <a:rPr lang="zh-CN" altLang="en-US" sz="2000" b="1" dirty="0">
                <a:solidFill>
                  <a:srgbClr val="7030A0"/>
                </a:solidFill>
                <a:latin typeface="DengXian Light" panose="02010600030101010101" pitchFamily="2" charset="-122"/>
                <a:ea typeface="DengXian Light" panose="02010600030101010101" pitchFamily="2" charset="-122"/>
              </a:rPr>
              <a:t>主函数：</a:t>
            </a:r>
            <a:r>
              <a:rPr lang="en-US" altLang="zh-CN" sz="2000" b="1" dirty="0">
                <a:solidFill>
                  <a:srgbClr val="7030A0"/>
                </a:solidFill>
                <a:latin typeface="DengXian Light" panose="02010600030101010101" pitchFamily="2" charset="-122"/>
                <a:ea typeface="DengXian Light" panose="02010600030101010101" pitchFamily="2" charset="-122"/>
              </a:rPr>
              <a:t>void  main()</a:t>
            </a:r>
            <a:endParaRPr lang="zh-CN" altLang="en-US" sz="2000" b="1" dirty="0">
              <a:solidFill>
                <a:srgbClr val="7030A0"/>
              </a:solidFill>
              <a:latin typeface="DengXian Light" panose="02010600030101010101" pitchFamily="2" charset="-122"/>
              <a:ea typeface="DengXian Light" panose="02010600030101010101" pitchFamily="2" charset="-122"/>
            </a:endParaRPr>
          </a:p>
        </p:txBody>
      </p:sp>
      <p:sp>
        <p:nvSpPr>
          <p:cNvPr id="11" name="Rectangle 4"/>
          <p:cNvSpPr>
            <a:spLocks noChangeArrowheads="1"/>
          </p:cNvSpPr>
          <p:nvPr/>
        </p:nvSpPr>
        <p:spPr bwMode="auto">
          <a:xfrm>
            <a:off x="2207568" y="3760842"/>
            <a:ext cx="56102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12" name="object 2">
            <a:extLst>
              <a:ext uri="{FF2B5EF4-FFF2-40B4-BE49-F238E27FC236}">
                <a16:creationId xmlns:a16="http://schemas.microsoft.com/office/drawing/2014/main" id="{5674B81B-97D6-4745-BA0F-F83D9C5A2552}"/>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4167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1905000" y="3212976"/>
            <a:ext cx="8305800" cy="2590800"/>
          </a:xfrm>
          <a:prstGeom prst="rect">
            <a:avLst/>
          </a:prstGeom>
          <a:noFill/>
          <a:ln w="9360" cap="sq">
            <a:solidFill>
              <a:srgbClr val="5F5F5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2900" indent="-341313">
              <a:spcBef>
                <a:spcPts val="600"/>
              </a:spcBef>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This program prints Welcome to Java!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public class Welcome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public static void main(String[] </a:t>
            </a:r>
            <a:r>
              <a:rPr lang="en-US" altLang="zh-CN" b="1" dirty="0" err="1">
                <a:solidFill>
                  <a:srgbClr val="000000"/>
                </a:solidFill>
                <a:latin typeface="Courier New" pitchFamily="49" charset="0"/>
                <a:ea typeface="宋体" charset="-122"/>
              </a:rPr>
              <a:t>args</a:t>
            </a:r>
            <a:r>
              <a:rPr lang="en-US" altLang="zh-CN" b="1" dirty="0">
                <a:solidFill>
                  <a:srgbClr val="000000"/>
                </a:solidFill>
                <a:latin typeface="Courier New" pitchFamily="49" charset="0"/>
                <a:ea typeface="宋体" charset="-122"/>
              </a:rPr>
              <a:t>) {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r>
              <a:rPr lang="en-US" altLang="zh-CN" b="1" dirty="0" err="1">
                <a:solidFill>
                  <a:srgbClr val="000000"/>
                </a:solidFill>
                <a:latin typeface="Courier New" pitchFamily="49" charset="0"/>
                <a:ea typeface="宋体" charset="-122"/>
              </a:rPr>
              <a:t>System.out.println</a:t>
            </a:r>
            <a:r>
              <a:rPr lang="en-US" altLang="zh-CN" b="1" dirty="0">
                <a:solidFill>
                  <a:srgbClr val="000000"/>
                </a:solidFill>
                <a:latin typeface="Courier New" pitchFamily="49" charset="0"/>
                <a:ea typeface="宋体" charset="-122"/>
              </a:rPr>
              <a:t>("Welcome to Java!");</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  }</a:t>
            </a:r>
          </a:p>
          <a:p>
            <a:pPr marL="342900" indent="-341313">
              <a:buSzPct val="750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altLang="zh-CN" b="1" dirty="0">
                <a:solidFill>
                  <a:srgbClr val="000000"/>
                </a:solidFill>
                <a:latin typeface="Courier New" pitchFamily="49" charset="0"/>
                <a:ea typeface="宋体" charset="-122"/>
              </a:rPr>
              <a:t>}</a:t>
            </a:r>
          </a:p>
        </p:txBody>
      </p:sp>
      <p:sp>
        <p:nvSpPr>
          <p:cNvPr id="6" name="Text Box 4"/>
          <p:cNvSpPr txBox="1">
            <a:spLocks noChangeArrowheads="1"/>
          </p:cNvSpPr>
          <p:nvPr/>
        </p:nvSpPr>
        <p:spPr bwMode="auto">
          <a:xfrm>
            <a:off x="1991544" y="1268765"/>
            <a:ext cx="8610600" cy="2310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itchFamily="18" charset="0"/>
                <a:ea typeface="Droid Sans" charset="0"/>
                <a:cs typeface="Droid Sans" charset="0"/>
              </a:defRPr>
            </a:lvl9pPr>
          </a:lstStyle>
          <a:p>
            <a:pPr marL="342900" indent="-342900">
              <a:lnSpc>
                <a:spcPct val="150000"/>
              </a:lnSpc>
              <a:buSzPct val="90000"/>
              <a:buFont typeface="Wingdings" pitchFamily="2" charset="2"/>
              <a:buChar char="p"/>
            </a:pPr>
            <a:r>
              <a:rPr lang="zh-CN" altLang="en-US" dirty="0">
                <a:ea typeface="宋体" pitchFamily="2" charset="-122"/>
              </a:rPr>
              <a:t>每条语句是一个操作或者一系列操作的集合</a:t>
            </a:r>
            <a:endParaRPr lang="en-US" altLang="zh-CN" dirty="0">
              <a:ea typeface="宋体" pitchFamily="2" charset="-122"/>
            </a:endParaRPr>
          </a:p>
          <a:p>
            <a:pPr marL="342900" indent="-342900">
              <a:lnSpc>
                <a:spcPct val="150000"/>
              </a:lnSpc>
              <a:buSzPct val="90000"/>
              <a:buFont typeface="Wingdings" pitchFamily="2" charset="2"/>
              <a:buChar char="p"/>
            </a:pPr>
            <a:r>
              <a:rPr lang="en-US" altLang="zh-CN" dirty="0" err="1">
                <a:ea typeface="宋体" pitchFamily="2" charset="-122"/>
              </a:rPr>
              <a:t>System.out.println</a:t>
            </a:r>
            <a:r>
              <a:rPr lang="en-US" altLang="zh-CN" dirty="0">
                <a:ea typeface="宋体" pitchFamily="2" charset="-122"/>
              </a:rPr>
              <a:t>(“Welcome to Java!”)</a:t>
            </a:r>
            <a:r>
              <a:rPr lang="zh-CN" altLang="en-US" dirty="0">
                <a:ea typeface="宋体" pitchFamily="2" charset="-122"/>
              </a:rPr>
              <a:t>语句对应的操作就是在屏幕上打印出一句话</a:t>
            </a:r>
            <a:endParaRPr lang="en-US" altLang="zh-CN" dirty="0">
              <a:ea typeface="宋体" pitchFamily="2" charset="-122"/>
            </a:endParaRPr>
          </a:p>
          <a:p>
            <a:pPr marL="342900" indent="-342900">
              <a:lnSpc>
                <a:spcPct val="150000"/>
              </a:lnSpc>
              <a:buSzPct val="90000"/>
              <a:buFont typeface="Wingdings" pitchFamily="2" charset="2"/>
              <a:buChar char="p"/>
            </a:pPr>
            <a:endParaRPr lang="en-US" altLang="zh-CN" dirty="0">
              <a:ea typeface="宋体" pitchFamily="2" charset="-122"/>
            </a:endParaRPr>
          </a:p>
        </p:txBody>
      </p:sp>
      <p:sp>
        <p:nvSpPr>
          <p:cNvPr id="8" name="任意多边形 7"/>
          <p:cNvSpPr/>
          <p:nvPr/>
        </p:nvSpPr>
        <p:spPr>
          <a:xfrm>
            <a:off x="4655840" y="4437112"/>
            <a:ext cx="1152128" cy="1008112"/>
          </a:xfrm>
          <a:custGeom>
            <a:avLst/>
            <a:gdLst>
              <a:gd name="connsiteX0" fmla="*/ 1879 w 1236319"/>
              <a:gd name="connsiteY0" fmla="*/ 0 h 1417320"/>
              <a:gd name="connsiteX1" fmla="*/ 196189 w 1236319"/>
              <a:gd name="connsiteY1" fmla="*/ 1005840 h 1417320"/>
              <a:gd name="connsiteX2" fmla="*/ 1236319 w 1236319"/>
              <a:gd name="connsiteY2" fmla="*/ 1417320 h 1417320"/>
            </a:gdLst>
            <a:ahLst/>
            <a:cxnLst>
              <a:cxn ang="0">
                <a:pos x="connsiteX0" y="connsiteY0"/>
              </a:cxn>
              <a:cxn ang="0">
                <a:pos x="connsiteX1" y="connsiteY1"/>
              </a:cxn>
              <a:cxn ang="0">
                <a:pos x="connsiteX2" y="connsiteY2"/>
              </a:cxn>
            </a:cxnLst>
            <a:rect l="l" t="t" r="r" b="b"/>
            <a:pathLst>
              <a:path w="1236319" h="1417320">
                <a:moveTo>
                  <a:pt x="1879" y="0"/>
                </a:moveTo>
                <a:cubicBezTo>
                  <a:pt x="-3836" y="384810"/>
                  <a:pt x="-9551" y="769620"/>
                  <a:pt x="196189" y="1005840"/>
                </a:cubicBezTo>
                <a:cubicBezTo>
                  <a:pt x="401929" y="1242060"/>
                  <a:pt x="1066774" y="1322070"/>
                  <a:pt x="1236319" y="1417320"/>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5807968" y="5261138"/>
            <a:ext cx="2833464" cy="400110"/>
          </a:xfrm>
          <a:prstGeom prst="rect">
            <a:avLst/>
          </a:prstGeom>
          <a:noFill/>
        </p:spPr>
        <p:txBody>
          <a:bodyPr wrap="square" rtlCol="0">
            <a:spAutoFit/>
          </a:bodyPr>
          <a:lstStyle/>
          <a:p>
            <a:r>
              <a:rPr lang="zh-CN" altLang="en-US" sz="2000" b="1" dirty="0">
                <a:solidFill>
                  <a:schemeClr val="accent1"/>
                </a:solidFill>
              </a:rPr>
              <a:t>打印语句</a:t>
            </a:r>
          </a:p>
        </p:txBody>
      </p:sp>
      <p:sp>
        <p:nvSpPr>
          <p:cNvPr id="11" name="Rectangle 4"/>
          <p:cNvSpPr>
            <a:spLocks noChangeArrowheads="1"/>
          </p:cNvSpPr>
          <p:nvPr/>
        </p:nvSpPr>
        <p:spPr bwMode="auto">
          <a:xfrm>
            <a:off x="2502024" y="4065642"/>
            <a:ext cx="5610200" cy="371475"/>
          </a:xfrm>
          <a:prstGeom prst="rect">
            <a:avLst/>
          </a:prstGeom>
          <a:solidFill>
            <a:srgbClr val="CBCBCB">
              <a:alpha val="45097"/>
            </a:srgbClr>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ea typeface="宋体" charset="-122"/>
            </a:endParaRPr>
          </a:p>
        </p:txBody>
      </p:sp>
      <p:sp>
        <p:nvSpPr>
          <p:cNvPr id="12" name="object 2">
            <a:extLst>
              <a:ext uri="{FF2B5EF4-FFF2-40B4-BE49-F238E27FC236}">
                <a16:creationId xmlns:a16="http://schemas.microsoft.com/office/drawing/2014/main" id="{3911E152-FBBB-BE4F-B83B-F6C6B93EF881}"/>
              </a:ext>
            </a:extLst>
          </p:cNvPr>
          <p:cNvSpPr txBox="1"/>
          <p:nvPr/>
        </p:nvSpPr>
        <p:spPr>
          <a:xfrm>
            <a:off x="457199" y="381000"/>
            <a:ext cx="5922431" cy="443070"/>
          </a:xfrm>
          <a:prstGeom prst="rect">
            <a:avLst/>
          </a:prstGeom>
        </p:spPr>
        <p:txBody>
          <a:bodyPr vert="horz" wrap="square" lIns="0" tIns="1206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pP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Sec-1:</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简介 </a:t>
            </a:r>
            <a:r>
              <a:rPr lang="en-US" altLang="zh-CN"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a:t>
            </a:r>
            <a:r>
              <a:rPr lang="zh-CN" altLang="en-US" sz="2800" b="1" spc="-5" dirty="0">
                <a:solidFill>
                  <a:schemeClr val="tx2">
                    <a:lumMod val="75000"/>
                  </a:schemeClr>
                </a:solidFill>
                <a:latin typeface="微软雅黑" panose="020B0503020204020204" pitchFamily="34" charset="-122"/>
                <a:ea typeface="微软雅黑" panose="020B0503020204020204" pitchFamily="34" charset="-122"/>
                <a:cs typeface="微软雅黑"/>
              </a:rPr>
              <a:t> </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如何进行</a:t>
            </a:r>
            <a:r>
              <a:rPr lang="en-US" altLang="zh-CN" sz="2000" b="1" spc="-5" dirty="0">
                <a:solidFill>
                  <a:srgbClr val="C00000"/>
                </a:solidFill>
                <a:latin typeface="微软雅黑" panose="020B0503020204020204" pitchFamily="34" charset="-122"/>
                <a:ea typeface="微软雅黑" panose="020B0503020204020204" pitchFamily="34" charset="-122"/>
                <a:cs typeface="微软雅黑"/>
              </a:rPr>
              <a:t>Java</a:t>
            </a:r>
            <a:r>
              <a:rPr lang="zh-CN" altLang="en-US" sz="2000" b="1" spc="-5" dirty="0">
                <a:solidFill>
                  <a:srgbClr val="C00000"/>
                </a:solidFill>
                <a:latin typeface="微软雅黑" panose="020B0503020204020204" pitchFamily="34" charset="-122"/>
                <a:ea typeface="微软雅黑" panose="020B0503020204020204" pitchFamily="34" charset="-122"/>
                <a:cs typeface="微软雅黑"/>
              </a:rPr>
              <a:t>编程</a:t>
            </a:r>
            <a:endParaRPr lang="zh-CN" altLang="en-US" sz="2800" b="1" spc="-5"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670301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New New2">
      <a:dk1>
        <a:sysClr val="windowText" lastClr="000000"/>
      </a:dk1>
      <a:lt1>
        <a:sysClr val="window" lastClr="FFFFFF"/>
      </a:lt1>
      <a:dk2>
        <a:srgbClr val="44546A"/>
      </a:dk2>
      <a:lt2>
        <a:srgbClr val="E7E6E6"/>
      </a:lt2>
      <a:accent1>
        <a:srgbClr val="2B4A63"/>
      </a:accent1>
      <a:accent2>
        <a:srgbClr val="44749D"/>
      </a:accent2>
      <a:accent3>
        <a:srgbClr val="71634A"/>
      </a:accent3>
      <a:accent4>
        <a:srgbClr val="A49375"/>
      </a:accent4>
      <a:accent5>
        <a:srgbClr val="464238"/>
      </a:accent5>
      <a:accent6>
        <a:srgbClr val="172735"/>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19235</TotalTime>
  <Words>9341</Words>
  <Application>Microsoft Macintosh PowerPoint</Application>
  <PresentationFormat>宽屏</PresentationFormat>
  <Paragraphs>1089</Paragraphs>
  <Slides>111</Slides>
  <Notes>93</Notes>
  <HiddenSlides>3</HiddenSlides>
  <MMClips>1</MMClips>
  <ScaleCrop>false</ScaleCrop>
  <HeadingPairs>
    <vt:vector size="8" baseType="variant">
      <vt:variant>
        <vt:lpstr>已用的字体</vt:lpstr>
      </vt:variant>
      <vt:variant>
        <vt:i4>28</vt:i4>
      </vt:variant>
      <vt:variant>
        <vt:lpstr>主题</vt:lpstr>
      </vt:variant>
      <vt:variant>
        <vt:i4>3</vt:i4>
      </vt:variant>
      <vt:variant>
        <vt:lpstr>嵌入 OLE 服务器</vt:lpstr>
      </vt:variant>
      <vt:variant>
        <vt:i4>3</vt:i4>
      </vt:variant>
      <vt:variant>
        <vt:lpstr>幻灯片标题</vt:lpstr>
      </vt:variant>
      <vt:variant>
        <vt:i4>111</vt:i4>
      </vt:variant>
    </vt:vector>
  </HeadingPairs>
  <TitlesOfParts>
    <vt:vector size="145" baseType="lpstr">
      <vt:lpstr>DengXian</vt:lpstr>
      <vt:lpstr>DengXian</vt:lpstr>
      <vt:lpstr>DengXian Light</vt:lpstr>
      <vt:lpstr>DengXian Light</vt:lpstr>
      <vt:lpstr>STKaiti</vt:lpstr>
      <vt:lpstr>华文行楷</vt:lpstr>
      <vt:lpstr>KaiTi</vt:lpstr>
      <vt:lpstr>宋体</vt:lpstr>
      <vt:lpstr>Microsoft YaHei</vt:lpstr>
      <vt:lpstr>Microsoft YaHei</vt:lpstr>
      <vt:lpstr>Droid Sans</vt:lpstr>
      <vt:lpstr>Hiragino Kaku Gothic Std W8</vt:lpstr>
      <vt:lpstr>Open Sans Condensed Light</vt:lpstr>
      <vt:lpstr>PingFang SC</vt:lpstr>
      <vt:lpstr>Toppan Bunkyu Midashi Gothic Extrabold</vt:lpstr>
      <vt:lpstr>Agency FB</vt:lpstr>
      <vt:lpstr>Arial</vt:lpstr>
      <vt:lpstr>Bahnschrift SemiLight</vt:lpstr>
      <vt:lpstr>Bebas Neue</vt:lpstr>
      <vt:lpstr>Calibri</vt:lpstr>
      <vt:lpstr>Calibri Light</vt:lpstr>
      <vt:lpstr>Cambria Math</vt:lpstr>
      <vt:lpstr>Comic Sans MS</vt:lpstr>
      <vt:lpstr>Courier New</vt:lpstr>
      <vt:lpstr>Impact</vt:lpstr>
      <vt:lpstr>Source Sans Pro</vt:lpstr>
      <vt:lpstr>Times New Roman</vt:lpstr>
      <vt:lpstr>Wingdings</vt:lpstr>
      <vt:lpstr>Office 主题</vt:lpstr>
      <vt:lpstr>Office 主题​​</vt:lpstr>
      <vt:lpstr>1_Office Theme</vt:lpstr>
      <vt:lpstr>Word.Picture.8</vt:lpstr>
      <vt:lpstr>图片</vt:lpstr>
      <vt:lpstr>Picture</vt:lpstr>
      <vt:lpstr>JAVA面向对象程序设计</vt:lpstr>
      <vt:lpstr>PowerPoint 演示文稿</vt:lpstr>
      <vt:lpstr>PowerPoint 演示文稿</vt:lpstr>
      <vt:lpstr>About 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Sampling-based Hybrid Approximate Query Processing System in the Cloud</dc:title>
  <dc:creator>wyxallen</dc:creator>
  <cp:lastModifiedBy>lsswyx@gmail.com</cp:lastModifiedBy>
  <cp:revision>1157</cp:revision>
  <dcterms:created xsi:type="dcterms:W3CDTF">2014-08-07T06:31:00Z</dcterms:created>
  <dcterms:modified xsi:type="dcterms:W3CDTF">2023-02-28T01:39:56Z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